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9" r:id="rId3"/>
    <p:sldId id="268" r:id="rId4"/>
    <p:sldId id="293" r:id="rId5"/>
    <p:sldId id="271" r:id="rId6"/>
    <p:sldId id="288" r:id="rId7"/>
    <p:sldId id="287" r:id="rId8"/>
    <p:sldId id="286" r:id="rId9"/>
    <p:sldId id="285" r:id="rId10"/>
    <p:sldId id="284" r:id="rId11"/>
    <p:sldId id="283" r:id="rId12"/>
    <p:sldId id="282" r:id="rId13"/>
    <p:sldId id="281" r:id="rId14"/>
    <p:sldId id="280" r:id="rId15"/>
    <p:sldId id="279" r:id="rId16"/>
    <p:sldId id="290" r:id="rId17"/>
    <p:sldId id="294" r:id="rId18"/>
    <p:sldId id="292" r:id="rId19"/>
    <p:sldId id="289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1" autoAdjust="0"/>
    <p:restoredTop sz="94660"/>
  </p:normalViewPr>
  <p:slideViewPr>
    <p:cSldViewPr>
      <p:cViewPr>
        <p:scale>
          <a:sx n="70" d="100"/>
          <a:sy n="70" d="100"/>
        </p:scale>
        <p:origin x="-139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 rot="-215207">
              <a:off x="3691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25"/>
            <p:cNvGrpSpPr>
              <a:grpSpLocks/>
            </p:cNvGrpSpPr>
            <p:nvPr userDrawn="1"/>
          </p:nvGrpSpPr>
          <p:grpSpPr bwMode="auto">
            <a:xfrm rot="8524840">
              <a:off x="676" y="3307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3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689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0689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86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587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fld id="{7DCAA22F-030B-414E-AB86-ED79685DC919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20587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0587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fld id="{6C6563C2-6C19-41E6-B4FF-ECF48AD4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500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0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9" y="142852"/>
            <a:ext cx="8291542" cy="1143008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МУНИЦИПАЛЬНОЕ БЮДЖЕТНОЕ ДОШКОЛЬНОЕ</a:t>
            </a:r>
            <a:b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</a:br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 ОБРАЗОВАТЕЛЬНОЕ УЧРЕЖДЕНИЕ </a:t>
            </a:r>
            <a:b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</a:br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«ДЕТСКИЙ САД № </a:t>
            </a:r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36</a:t>
            </a:r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«ТЕРЕМОК</a:t>
            </a:r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»</a:t>
            </a:r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/>
            </a:r>
            <a:b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</a:br>
            <a:r>
              <a:rPr lang="ru-RU" sz="1800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ГОРОДСКОГО ОКРУГА САМАРА</a:t>
            </a:r>
            <a:endParaRPr lang="ru-RU" sz="18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643050"/>
            <a:ext cx="8143932" cy="357190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«Организация </a:t>
            </a:r>
          </a:p>
          <a:p>
            <a:r>
              <a:rPr lang="ru-RU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совместной деятельности </a:t>
            </a:r>
          </a:p>
          <a:p>
            <a:r>
              <a:rPr lang="ru-RU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в процессе </a:t>
            </a:r>
          </a:p>
          <a:p>
            <a:r>
              <a:rPr lang="ru-RU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формирования патриотических чувств</a:t>
            </a:r>
          </a:p>
          <a:p>
            <a:r>
              <a:rPr lang="ru-RU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 у детей </a:t>
            </a:r>
          </a:p>
          <a:p>
            <a:r>
              <a:rPr lang="ru-RU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старшего дошкольного возраста»</a:t>
            </a:r>
            <a:endParaRPr lang="ru-RU" sz="2400" b="1" i="1" dirty="0" smtClean="0">
              <a:solidFill>
                <a:schemeClr val="accent1">
                  <a:lumMod val="10000"/>
                </a:schemeClr>
              </a:solidFill>
              <a:latin typeface="Cambria" pitchFamily="18" charset="0"/>
            </a:endParaRPr>
          </a:p>
          <a:p>
            <a:pPr algn="r"/>
            <a:endParaRPr lang="ru-RU" sz="2400" b="1" i="1" dirty="0" smtClean="0">
              <a:solidFill>
                <a:schemeClr val="accent1">
                  <a:lumMod val="10000"/>
                </a:schemeClr>
              </a:solidFill>
              <a:latin typeface="Cambria" pitchFamily="18" charset="0"/>
            </a:endParaRPr>
          </a:p>
          <a:p>
            <a:pPr algn="r"/>
            <a:r>
              <a:rPr lang="ru-RU" sz="2400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Подготовила: воспитатель</a:t>
            </a:r>
          </a:p>
          <a:p>
            <a:pPr algn="r"/>
            <a:r>
              <a:rPr lang="ru-RU" sz="2400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 Самойлова Вера Владимировна </a:t>
            </a:r>
          </a:p>
          <a:p>
            <a:pPr algn="r"/>
            <a:r>
              <a:rPr lang="ru-RU" sz="2400" b="1" i="1" dirty="0" smtClean="0">
                <a:solidFill>
                  <a:schemeClr val="accent1">
                    <a:lumMod val="10000"/>
                  </a:schemeClr>
                </a:solidFill>
                <a:latin typeface="Cambria" pitchFamily="18" charset="0"/>
              </a:rPr>
              <a:t> </a:t>
            </a:r>
            <a:endParaRPr lang="ru-RU" b="1" i="1" dirty="0" smtClean="0">
              <a:solidFill>
                <a:schemeClr val="accent1">
                  <a:lumMod val="1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14095.JPG"/>
          <p:cNvPicPr>
            <a:picLocks noChangeAspect="1"/>
          </p:cNvPicPr>
          <p:nvPr/>
        </p:nvPicPr>
        <p:blipFill>
          <a:blip r:embed="rId2" cstate="print"/>
          <a:srcRect t="3333" b="3332"/>
          <a:stretch>
            <a:fillRect/>
          </a:stretch>
        </p:blipFill>
        <p:spPr>
          <a:xfrm>
            <a:off x="214282" y="1214422"/>
            <a:ext cx="3163647" cy="2214578"/>
          </a:xfrm>
          <a:prstGeom prst="rect">
            <a:avLst/>
          </a:prstGeom>
        </p:spPr>
      </p:pic>
      <p:pic>
        <p:nvPicPr>
          <p:cNvPr id="3" name="Рисунок 2" descr="P1014096.JPG"/>
          <p:cNvPicPr>
            <a:picLocks noChangeAspect="1"/>
          </p:cNvPicPr>
          <p:nvPr/>
        </p:nvPicPr>
        <p:blipFill>
          <a:blip r:embed="rId3" cstate="print"/>
          <a:srcRect t="917" b="3670"/>
          <a:stretch>
            <a:fillRect/>
          </a:stretch>
        </p:blipFill>
        <p:spPr>
          <a:xfrm>
            <a:off x="5786446" y="1142984"/>
            <a:ext cx="3000364" cy="2166956"/>
          </a:xfrm>
          <a:prstGeom prst="rect">
            <a:avLst/>
          </a:prstGeom>
        </p:spPr>
      </p:pic>
      <p:pic>
        <p:nvPicPr>
          <p:cNvPr id="5" name="Рисунок 4" descr="P9194918.JPG"/>
          <p:cNvPicPr>
            <a:picLocks noChangeAspect="1"/>
          </p:cNvPicPr>
          <p:nvPr/>
        </p:nvPicPr>
        <p:blipFill>
          <a:blip r:embed="rId4" cstate="print"/>
          <a:srcRect l="4580" t="6107" r="3817" b="5344"/>
          <a:stretch>
            <a:fillRect/>
          </a:stretch>
        </p:blipFill>
        <p:spPr>
          <a:xfrm>
            <a:off x="285720" y="4214818"/>
            <a:ext cx="3071834" cy="2227080"/>
          </a:xfrm>
          <a:prstGeom prst="rect">
            <a:avLst/>
          </a:prstGeom>
        </p:spPr>
      </p:pic>
      <p:pic>
        <p:nvPicPr>
          <p:cNvPr id="6" name="Рисунок 5" descr="P9194919.JPG"/>
          <p:cNvPicPr>
            <a:picLocks noChangeAspect="1"/>
          </p:cNvPicPr>
          <p:nvPr/>
        </p:nvPicPr>
        <p:blipFill>
          <a:blip r:embed="rId5" cstate="print"/>
          <a:srcRect l="2500" t="6667" r="4999" b="6666"/>
          <a:stretch>
            <a:fillRect/>
          </a:stretch>
        </p:blipFill>
        <p:spPr>
          <a:xfrm>
            <a:off x="5786446" y="4143380"/>
            <a:ext cx="3091068" cy="2172101"/>
          </a:xfrm>
          <a:prstGeom prst="rect">
            <a:avLst/>
          </a:prstGeom>
        </p:spPr>
      </p:pic>
      <p:pic>
        <p:nvPicPr>
          <p:cNvPr id="7" name="Рисунок 6" descr="P9194921.JPG"/>
          <p:cNvPicPr>
            <a:picLocks noChangeAspect="1"/>
          </p:cNvPicPr>
          <p:nvPr/>
        </p:nvPicPr>
        <p:blipFill>
          <a:blip r:embed="rId6" cstate="print"/>
          <a:srcRect l="7619" r="4761" b="5713"/>
          <a:stretch>
            <a:fillRect/>
          </a:stretch>
        </p:blipFill>
        <p:spPr>
          <a:xfrm>
            <a:off x="3500430" y="2357430"/>
            <a:ext cx="2071702" cy="2972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472" y="285728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Проектная деятельность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4204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7"/>
            <a:ext cx="3857652" cy="2893239"/>
          </a:xfrm>
          <a:prstGeom prst="rect">
            <a:avLst/>
          </a:prstGeom>
        </p:spPr>
      </p:pic>
      <p:pic>
        <p:nvPicPr>
          <p:cNvPr id="3" name="Рисунок 2" descr="P4214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642918"/>
            <a:ext cx="3810026" cy="2857520"/>
          </a:xfrm>
          <a:prstGeom prst="rect">
            <a:avLst/>
          </a:prstGeom>
        </p:spPr>
      </p:pic>
      <p:pic>
        <p:nvPicPr>
          <p:cNvPr id="4" name="Рисунок 3" descr="P2093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696892"/>
            <a:ext cx="3857652" cy="2893239"/>
          </a:xfrm>
          <a:prstGeom prst="rect">
            <a:avLst/>
          </a:prstGeom>
        </p:spPr>
      </p:pic>
      <p:pic>
        <p:nvPicPr>
          <p:cNvPr id="5" name="Рисунок 4" descr="P42140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732637"/>
            <a:ext cx="3786182" cy="2839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142852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Проект «Ах, Самара-городок»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2214614.JPG"/>
          <p:cNvPicPr>
            <a:picLocks noChangeAspect="1"/>
          </p:cNvPicPr>
          <p:nvPr/>
        </p:nvPicPr>
        <p:blipFill>
          <a:blip r:embed="rId2" cstate="print"/>
          <a:srcRect r="8696" b="14492"/>
          <a:stretch>
            <a:fillRect/>
          </a:stretch>
        </p:blipFill>
        <p:spPr>
          <a:xfrm>
            <a:off x="428596" y="714356"/>
            <a:ext cx="3929090" cy="2759750"/>
          </a:xfrm>
          <a:prstGeom prst="rect">
            <a:avLst/>
          </a:prstGeom>
        </p:spPr>
      </p:pic>
      <p:pic>
        <p:nvPicPr>
          <p:cNvPr id="4" name="Рисунок 3" descr="Изображение 090.jpg"/>
          <p:cNvPicPr>
            <a:picLocks noChangeAspect="1"/>
          </p:cNvPicPr>
          <p:nvPr/>
        </p:nvPicPr>
        <p:blipFill>
          <a:blip r:embed="rId3" cstate="print"/>
          <a:srcRect b="5096"/>
          <a:stretch>
            <a:fillRect/>
          </a:stretch>
        </p:blipFill>
        <p:spPr>
          <a:xfrm>
            <a:off x="4828826" y="696520"/>
            <a:ext cx="3838922" cy="2732480"/>
          </a:xfrm>
          <a:prstGeom prst="rect">
            <a:avLst/>
          </a:prstGeom>
        </p:spPr>
      </p:pic>
      <p:pic>
        <p:nvPicPr>
          <p:cNvPr id="5" name="Рисунок 4" descr="Изображение 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50471"/>
            <a:ext cx="3857652" cy="2893239"/>
          </a:xfrm>
          <a:prstGeom prst="rect">
            <a:avLst/>
          </a:prstGeom>
        </p:spPr>
      </p:pic>
      <p:pic>
        <p:nvPicPr>
          <p:cNvPr id="6" name="Рисунок 5" descr="Изображение 0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768330"/>
            <a:ext cx="3810026" cy="2857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73" y="142852"/>
            <a:ext cx="8143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Экскурсия в Самарский юридический институт ФСИН 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2214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3857652" cy="2893239"/>
          </a:xfrm>
          <a:prstGeom prst="rect">
            <a:avLst/>
          </a:prstGeom>
        </p:spPr>
      </p:pic>
      <p:pic>
        <p:nvPicPr>
          <p:cNvPr id="3" name="Рисунок 2" descr="P2214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500042"/>
            <a:ext cx="3810027" cy="2857520"/>
          </a:xfrm>
          <a:prstGeom prst="rect">
            <a:avLst/>
          </a:prstGeom>
        </p:spPr>
      </p:pic>
      <p:pic>
        <p:nvPicPr>
          <p:cNvPr id="4" name="Рисунок 3" descr="P22146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32612"/>
            <a:ext cx="3857652" cy="2893240"/>
          </a:xfrm>
          <a:prstGeom prst="rect">
            <a:avLst/>
          </a:prstGeom>
        </p:spPr>
      </p:pic>
      <p:pic>
        <p:nvPicPr>
          <p:cNvPr id="5" name="Рисунок 4" descr="P2214686.JPG"/>
          <p:cNvPicPr>
            <a:picLocks noChangeAspect="1"/>
          </p:cNvPicPr>
          <p:nvPr/>
        </p:nvPicPr>
        <p:blipFill>
          <a:blip r:embed="rId5" cstate="print"/>
          <a:srcRect l="6081" t="20186" r="10810"/>
          <a:stretch>
            <a:fillRect/>
          </a:stretch>
        </p:blipFill>
        <p:spPr>
          <a:xfrm>
            <a:off x="5000628" y="3786190"/>
            <a:ext cx="3857652" cy="2812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5" y="0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Выставка оружия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22146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964785"/>
            <a:ext cx="3571900" cy="2678925"/>
          </a:xfrm>
          <a:prstGeom prst="rect">
            <a:avLst/>
          </a:prstGeom>
        </p:spPr>
      </p:pic>
      <p:pic>
        <p:nvPicPr>
          <p:cNvPr id="3" name="Рисунок 2" descr="P2214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928670"/>
            <a:ext cx="3643338" cy="2732504"/>
          </a:xfrm>
          <a:prstGeom prst="rect">
            <a:avLst/>
          </a:prstGeom>
        </p:spPr>
      </p:pic>
      <p:pic>
        <p:nvPicPr>
          <p:cNvPr id="4" name="Рисунок 3" descr="P2214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964809"/>
            <a:ext cx="3571868" cy="2678901"/>
          </a:xfrm>
          <a:prstGeom prst="rect">
            <a:avLst/>
          </a:prstGeom>
        </p:spPr>
      </p:pic>
      <p:pic>
        <p:nvPicPr>
          <p:cNvPr id="5" name="Рисунок 4" descr="P2214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928670"/>
            <a:ext cx="3571900" cy="2678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0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      Знакомство с экипировкой сотрудников полиции.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Демонстрация приёмом самообороны.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5054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3429024" cy="2532985"/>
          </a:xfrm>
          <a:prstGeom prst="rect">
            <a:avLst/>
          </a:prstGeom>
        </p:spPr>
      </p:pic>
      <p:pic>
        <p:nvPicPr>
          <p:cNvPr id="3" name="Рисунок 2" descr="Изображение 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928670"/>
            <a:ext cx="3357586" cy="2518190"/>
          </a:xfrm>
          <a:prstGeom prst="rect">
            <a:avLst/>
          </a:prstGeom>
        </p:spPr>
      </p:pic>
      <p:pic>
        <p:nvPicPr>
          <p:cNvPr id="4" name="Рисунок 3" descr="Изображение 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3571876"/>
            <a:ext cx="2316585" cy="3071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1" y="142852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Возложение цветов к памятнику шоферов и машин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1941-1945 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9194901.JPG"/>
          <p:cNvPicPr>
            <a:picLocks noChangeAspect="1"/>
          </p:cNvPicPr>
          <p:nvPr/>
        </p:nvPicPr>
        <p:blipFill>
          <a:blip r:embed="rId2" cstate="print"/>
          <a:srcRect l="10526" t="7895" r="8771" b="2631"/>
          <a:stretch>
            <a:fillRect/>
          </a:stretch>
        </p:blipFill>
        <p:spPr>
          <a:xfrm>
            <a:off x="3428992" y="1102041"/>
            <a:ext cx="2000264" cy="2956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9" y="142852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Смотр-конкурс художественной самодеятельности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 «Мир на ладони» 2016 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  <p:pic>
        <p:nvPicPr>
          <p:cNvPr id="8" name="Рисунок 7" descr="IMG_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71546"/>
            <a:ext cx="2952770" cy="2214578"/>
          </a:xfrm>
          <a:prstGeom prst="rect">
            <a:avLst/>
          </a:prstGeom>
        </p:spPr>
      </p:pic>
      <p:pic>
        <p:nvPicPr>
          <p:cNvPr id="9" name="Рисунок 8" descr="IMG_0038.jpg"/>
          <p:cNvPicPr>
            <a:picLocks noChangeAspect="1"/>
          </p:cNvPicPr>
          <p:nvPr/>
        </p:nvPicPr>
        <p:blipFill>
          <a:blip r:embed="rId4" cstate="print"/>
          <a:srcRect r="3225" b="9677"/>
          <a:stretch>
            <a:fillRect/>
          </a:stretch>
        </p:blipFill>
        <p:spPr>
          <a:xfrm>
            <a:off x="5694598" y="1071547"/>
            <a:ext cx="3163681" cy="2214577"/>
          </a:xfrm>
          <a:prstGeom prst="rect">
            <a:avLst/>
          </a:prstGeom>
        </p:spPr>
      </p:pic>
      <p:pic>
        <p:nvPicPr>
          <p:cNvPr id="10" name="Рисунок 9" descr="IMG_0027.jpg"/>
          <p:cNvPicPr>
            <a:picLocks noChangeAspect="1"/>
          </p:cNvPicPr>
          <p:nvPr/>
        </p:nvPicPr>
        <p:blipFill>
          <a:blip r:embed="rId5" cstate="print"/>
          <a:srcRect t="17143" r="7857"/>
          <a:stretch>
            <a:fillRect/>
          </a:stretch>
        </p:blipFill>
        <p:spPr>
          <a:xfrm>
            <a:off x="2428860" y="4161655"/>
            <a:ext cx="3786214" cy="2553493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4144792.JPG"/>
          <p:cNvPicPr>
            <a:picLocks noChangeAspect="1"/>
          </p:cNvPicPr>
          <p:nvPr/>
        </p:nvPicPr>
        <p:blipFill>
          <a:blip r:embed="rId2" cstate="print"/>
          <a:srcRect l="6000" r="-4001" b="9333"/>
          <a:stretch>
            <a:fillRect/>
          </a:stretch>
        </p:blipFill>
        <p:spPr>
          <a:xfrm>
            <a:off x="214282" y="1071546"/>
            <a:ext cx="3214710" cy="2230615"/>
          </a:xfrm>
          <a:prstGeom prst="rect">
            <a:avLst/>
          </a:prstGeom>
        </p:spPr>
      </p:pic>
      <p:pic>
        <p:nvPicPr>
          <p:cNvPr id="3" name="Рисунок 2" descr="Изображение 053.jpg"/>
          <p:cNvPicPr>
            <a:picLocks noChangeAspect="1"/>
          </p:cNvPicPr>
          <p:nvPr/>
        </p:nvPicPr>
        <p:blipFill>
          <a:blip r:embed="rId3" cstate="print"/>
          <a:srcRect t="13333" r="3999" b="4177"/>
          <a:stretch>
            <a:fillRect/>
          </a:stretch>
        </p:blipFill>
        <p:spPr>
          <a:xfrm>
            <a:off x="5500694" y="1071546"/>
            <a:ext cx="3436414" cy="2214578"/>
          </a:xfrm>
          <a:prstGeom prst="rect">
            <a:avLst/>
          </a:prstGeom>
        </p:spPr>
      </p:pic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4"/>
          <a:srcRect t="11268" r="7352"/>
          <a:stretch>
            <a:fillRect/>
          </a:stretch>
        </p:blipFill>
        <p:spPr>
          <a:xfrm>
            <a:off x="1857309" y="4143380"/>
            <a:ext cx="5072145" cy="2535862"/>
          </a:xfrm>
          <a:prstGeom prst="rect">
            <a:avLst/>
          </a:prstGeom>
        </p:spPr>
      </p:pic>
      <p:pic>
        <p:nvPicPr>
          <p:cNvPr id="5" name="Рисунок 4" descr="P9194901.JPG"/>
          <p:cNvPicPr>
            <a:picLocks noChangeAspect="1"/>
          </p:cNvPicPr>
          <p:nvPr/>
        </p:nvPicPr>
        <p:blipFill>
          <a:blip r:embed="rId5" cstate="print"/>
          <a:srcRect l="10526" t="7895" r="8771" b="2631"/>
          <a:stretch>
            <a:fillRect/>
          </a:stretch>
        </p:blipFill>
        <p:spPr>
          <a:xfrm>
            <a:off x="3428992" y="1149196"/>
            <a:ext cx="1928826" cy="2851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9" y="142852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Смотр-конкурс художественной самодеятельности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 «Мир на ладони» 2017 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91949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7950" y="3071810"/>
            <a:ext cx="2643206" cy="3638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7" y="142852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Лауреаты 1 степени четвёртого Городского открытого конкурса народного танца «Традиция»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  <p:pic>
        <p:nvPicPr>
          <p:cNvPr id="9" name="Рисунок 8" descr="IMG_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1" y="982249"/>
            <a:ext cx="6024605" cy="4518453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4074700.JPG"/>
          <p:cNvPicPr>
            <a:picLocks noChangeAspect="1"/>
          </p:cNvPicPr>
          <p:nvPr/>
        </p:nvPicPr>
        <p:blipFill>
          <a:blip r:embed="rId3" cstate="print"/>
          <a:srcRect l="11111" t="8334" r="11111" b="8333"/>
          <a:stretch>
            <a:fillRect/>
          </a:stretch>
        </p:blipFill>
        <p:spPr>
          <a:xfrm>
            <a:off x="3500430" y="571480"/>
            <a:ext cx="2000264" cy="2857520"/>
          </a:xfrm>
          <a:prstGeom prst="rect">
            <a:avLst/>
          </a:prstGeom>
        </p:spPr>
      </p:pic>
      <p:pic>
        <p:nvPicPr>
          <p:cNvPr id="3" name="Рисунок 2" descr="P4074702.JPG"/>
          <p:cNvPicPr>
            <a:picLocks noChangeAspect="1"/>
          </p:cNvPicPr>
          <p:nvPr/>
        </p:nvPicPr>
        <p:blipFill>
          <a:blip r:embed="rId4" cstate="print"/>
          <a:srcRect l="6162" t="12390" r="9292" b="12457"/>
          <a:stretch>
            <a:fillRect/>
          </a:stretch>
        </p:blipFill>
        <p:spPr>
          <a:xfrm>
            <a:off x="5786446" y="857232"/>
            <a:ext cx="3107552" cy="2071702"/>
          </a:xfrm>
          <a:prstGeom prst="rect">
            <a:avLst/>
          </a:prstGeom>
        </p:spPr>
      </p:pic>
      <p:pic>
        <p:nvPicPr>
          <p:cNvPr id="4" name="Рисунок 3" descr="P3052866.JPG"/>
          <p:cNvPicPr>
            <a:picLocks noChangeAspect="1"/>
          </p:cNvPicPr>
          <p:nvPr/>
        </p:nvPicPr>
        <p:blipFill>
          <a:blip r:embed="rId5" cstate="print"/>
          <a:srcRect l="6061" t="8080" r="9089" b="11110"/>
          <a:stretch>
            <a:fillRect/>
          </a:stretch>
        </p:blipFill>
        <p:spPr>
          <a:xfrm>
            <a:off x="214282" y="928670"/>
            <a:ext cx="3000396" cy="2143140"/>
          </a:xfrm>
          <a:prstGeom prst="rect">
            <a:avLst/>
          </a:prstGeom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500430" y="3726875"/>
          <a:ext cx="1982617" cy="2805695"/>
        </p:xfrm>
        <a:graphic>
          <a:graphicData uri="http://schemas.openxmlformats.org/presentationml/2006/ole">
            <p:oleObj spid="_x0000_s1027" name="Acrobat Document" r:id="rId6" imgW="5667139" imgH="8019997" progId="AcroExch.Document.11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286512" y="3697218"/>
          <a:ext cx="2023046" cy="2862906"/>
        </p:xfrm>
        <a:graphic>
          <a:graphicData uri="http://schemas.openxmlformats.org/presentationml/2006/ole">
            <p:oleObj spid="_x0000_s1028" name="Acrobat Document" r:id="rId7" imgW="5667139" imgH="8019997" progId="AcroExch.Document.11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714348" y="3697218"/>
          <a:ext cx="2071702" cy="2931764"/>
        </p:xfrm>
        <a:graphic>
          <a:graphicData uri="http://schemas.openxmlformats.org/presentationml/2006/ole">
            <p:oleObj spid="_x0000_s1029" name="Acrobat Document" r:id="rId8" imgW="5667139" imgH="8019997" progId="AcroExch.Document.11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596" y="0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Участие воспитанников в конкурсах рисунков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9" y="596900"/>
            <a:ext cx="7934352" cy="5761058"/>
          </a:xfrm>
        </p:spPr>
        <p:txBody>
          <a:bodyPr/>
          <a:lstStyle/>
          <a:p>
            <a:pPr algn="l"/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  <a:t/>
            </a:r>
            <a:b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</a:br>
            <a:endParaRPr lang="ru-RU" sz="2400" i="1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4" name="Рисунок 3" descr="P13145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21" y="714356"/>
            <a:ext cx="3810027" cy="2857520"/>
          </a:xfrm>
          <a:prstGeom prst="rect">
            <a:avLst/>
          </a:prstGeom>
        </p:spPr>
      </p:pic>
      <p:pic>
        <p:nvPicPr>
          <p:cNvPr id="5" name="Рисунок 4" descr="P2074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714356"/>
            <a:ext cx="3810027" cy="2857520"/>
          </a:xfrm>
          <a:prstGeom prst="rect">
            <a:avLst/>
          </a:prstGeom>
        </p:spPr>
      </p:pic>
      <p:pic>
        <p:nvPicPr>
          <p:cNvPr id="6" name="Рисунок 5" descr="P21837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839744"/>
            <a:ext cx="3714776" cy="2786083"/>
          </a:xfrm>
          <a:prstGeom prst="rect">
            <a:avLst/>
          </a:prstGeom>
        </p:spPr>
      </p:pic>
      <p:pic>
        <p:nvPicPr>
          <p:cNvPr id="8" name="Рисунок 7" descr="P21837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860606"/>
            <a:ext cx="3714744" cy="27473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8" y="214290"/>
            <a:ext cx="782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Оформление наглядной развивающей среды в группе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9" y="214290"/>
            <a:ext cx="7934352" cy="2500330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  <a:t>СПАСИБО ЗА ВНИМАНИЕ!</a:t>
            </a:r>
            <a:b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</a:b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  <a:t/>
            </a:r>
            <a:b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</a:b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  <a:t/>
            </a:r>
            <a:b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</a:b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  <a:t/>
            </a:r>
            <a:b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</a:b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  <a:t/>
            </a:r>
            <a:b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Cambria" pitchFamily="18" charset="0"/>
              </a:rPr>
            </a:br>
            <a:endParaRPr lang="ru-RU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4214078.JPG"/>
          <p:cNvPicPr>
            <a:picLocks noChangeAspect="1"/>
          </p:cNvPicPr>
          <p:nvPr/>
        </p:nvPicPr>
        <p:blipFill>
          <a:blip r:embed="rId2" cstate="print"/>
          <a:srcRect l="8919" t="23457" r="1851" b="16049"/>
          <a:stretch>
            <a:fillRect/>
          </a:stretch>
        </p:blipFill>
        <p:spPr>
          <a:xfrm>
            <a:off x="357158" y="1571612"/>
            <a:ext cx="8429684" cy="457203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2093681.JPG"/>
          <p:cNvPicPr>
            <a:picLocks noChangeAspect="1"/>
          </p:cNvPicPr>
          <p:nvPr/>
        </p:nvPicPr>
        <p:blipFill>
          <a:blip r:embed="rId2" cstate="print"/>
          <a:srcRect l="3420" t="20126" r="2535" b="6917"/>
          <a:stretch>
            <a:fillRect/>
          </a:stretch>
        </p:blipFill>
        <p:spPr>
          <a:xfrm>
            <a:off x="214282" y="857232"/>
            <a:ext cx="4174658" cy="2428892"/>
          </a:xfrm>
          <a:prstGeom prst="rect">
            <a:avLst/>
          </a:prstGeom>
        </p:spPr>
      </p:pic>
      <p:pic>
        <p:nvPicPr>
          <p:cNvPr id="6" name="Рисунок 5" descr="P2204738.JPG"/>
          <p:cNvPicPr>
            <a:picLocks noChangeAspect="1"/>
          </p:cNvPicPr>
          <p:nvPr/>
        </p:nvPicPr>
        <p:blipFill>
          <a:blip r:embed="rId3" cstate="print"/>
          <a:srcRect t="12658" r="4588" b="18986"/>
          <a:stretch>
            <a:fillRect/>
          </a:stretch>
        </p:blipFill>
        <p:spPr>
          <a:xfrm>
            <a:off x="4662530" y="857232"/>
            <a:ext cx="4208680" cy="2428892"/>
          </a:xfrm>
          <a:prstGeom prst="rect">
            <a:avLst/>
          </a:prstGeom>
        </p:spPr>
      </p:pic>
      <p:pic>
        <p:nvPicPr>
          <p:cNvPr id="4" name="Рисунок 3" descr="P2173687.JPG"/>
          <p:cNvPicPr>
            <a:picLocks noChangeAspect="1"/>
          </p:cNvPicPr>
          <p:nvPr/>
        </p:nvPicPr>
        <p:blipFill>
          <a:blip r:embed="rId4" cstate="print"/>
          <a:srcRect l="2113" t="7042" b="2816"/>
          <a:stretch>
            <a:fillRect/>
          </a:stretch>
        </p:blipFill>
        <p:spPr>
          <a:xfrm>
            <a:off x="2323974" y="3571876"/>
            <a:ext cx="4462604" cy="3082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285728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Оформление наглядной развивающей среды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9194909.JPG"/>
          <p:cNvPicPr>
            <a:picLocks noChangeAspect="1"/>
          </p:cNvPicPr>
          <p:nvPr/>
        </p:nvPicPr>
        <p:blipFill>
          <a:blip r:embed="rId2" cstate="print"/>
          <a:srcRect l="15790" t="2339" r="14034" b="1754"/>
          <a:stretch>
            <a:fillRect/>
          </a:stretch>
        </p:blipFill>
        <p:spPr>
          <a:xfrm>
            <a:off x="2928926" y="3857627"/>
            <a:ext cx="3429024" cy="2869183"/>
          </a:xfrm>
          <a:prstGeom prst="rect">
            <a:avLst/>
          </a:prstGeom>
        </p:spPr>
      </p:pic>
      <p:pic>
        <p:nvPicPr>
          <p:cNvPr id="3" name="Рисунок 2" descr="P91949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785794"/>
            <a:ext cx="3922087" cy="2817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5" y="214290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Оформление развивающей среды в стенах детского сада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  <p:pic>
        <p:nvPicPr>
          <p:cNvPr id="6" name="Рисунок 5" descr="P5184822.JPG"/>
          <p:cNvPicPr>
            <a:picLocks noChangeAspect="1"/>
          </p:cNvPicPr>
          <p:nvPr/>
        </p:nvPicPr>
        <p:blipFill>
          <a:blip r:embed="rId4" cstate="print"/>
          <a:srcRect t="2721" r="2040" b="4761"/>
          <a:stretch>
            <a:fillRect/>
          </a:stretch>
        </p:blipFill>
        <p:spPr>
          <a:xfrm>
            <a:off x="285720" y="785794"/>
            <a:ext cx="4034146" cy="285752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3045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857364"/>
            <a:ext cx="2476485" cy="1857364"/>
          </a:xfrm>
          <a:prstGeom prst="rect">
            <a:avLst/>
          </a:prstGeom>
        </p:spPr>
      </p:pic>
      <p:pic>
        <p:nvPicPr>
          <p:cNvPr id="6" name="Рисунок 5" descr="P4144780.JPG"/>
          <p:cNvPicPr>
            <a:picLocks noChangeAspect="1"/>
          </p:cNvPicPr>
          <p:nvPr/>
        </p:nvPicPr>
        <p:blipFill>
          <a:blip r:embed="rId3" cstate="print"/>
          <a:srcRect t="13333" b="11110"/>
          <a:stretch>
            <a:fillRect/>
          </a:stretch>
        </p:blipFill>
        <p:spPr>
          <a:xfrm>
            <a:off x="3357554" y="5214950"/>
            <a:ext cx="2521302" cy="1428760"/>
          </a:xfrm>
          <a:prstGeom prst="rect">
            <a:avLst/>
          </a:prstGeom>
        </p:spPr>
      </p:pic>
      <p:pic>
        <p:nvPicPr>
          <p:cNvPr id="7" name="Рисунок 6" descr="P1134532.JPG"/>
          <p:cNvPicPr>
            <a:picLocks noChangeAspect="1"/>
          </p:cNvPicPr>
          <p:nvPr/>
        </p:nvPicPr>
        <p:blipFill>
          <a:blip r:embed="rId4" cstate="print"/>
          <a:srcRect l="2857" t="3810" r="2856" b="4761"/>
          <a:stretch>
            <a:fillRect/>
          </a:stretch>
        </p:blipFill>
        <p:spPr>
          <a:xfrm>
            <a:off x="3428992" y="1142984"/>
            <a:ext cx="2500330" cy="1818422"/>
          </a:xfrm>
          <a:prstGeom prst="rect">
            <a:avLst/>
          </a:prstGeom>
        </p:spPr>
      </p:pic>
      <p:pic>
        <p:nvPicPr>
          <p:cNvPr id="8" name="Рисунок 7" descr="P70843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4143380"/>
            <a:ext cx="2571736" cy="1928802"/>
          </a:xfrm>
          <a:prstGeom prst="rect">
            <a:avLst/>
          </a:prstGeom>
        </p:spPr>
      </p:pic>
      <p:pic>
        <p:nvPicPr>
          <p:cNvPr id="9" name="Рисунок 8" descr="P11536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1857364"/>
            <a:ext cx="2571769" cy="1928826"/>
          </a:xfrm>
          <a:prstGeom prst="rect">
            <a:avLst/>
          </a:prstGeom>
        </p:spPr>
      </p:pic>
      <p:pic>
        <p:nvPicPr>
          <p:cNvPr id="10" name="Рисунок 9" descr="P4093116.JPG"/>
          <p:cNvPicPr>
            <a:picLocks noChangeAspect="1"/>
          </p:cNvPicPr>
          <p:nvPr/>
        </p:nvPicPr>
        <p:blipFill>
          <a:blip r:embed="rId7" cstate="print"/>
          <a:srcRect b="3570"/>
          <a:stretch>
            <a:fillRect/>
          </a:stretch>
        </p:blipFill>
        <p:spPr>
          <a:xfrm>
            <a:off x="6215074" y="4143380"/>
            <a:ext cx="2666987" cy="1928826"/>
          </a:xfrm>
          <a:prstGeom prst="rect">
            <a:avLst/>
          </a:prstGeom>
        </p:spPr>
      </p:pic>
      <p:pic>
        <p:nvPicPr>
          <p:cNvPr id="11" name="Рисунок 10" descr="P4134060.JPG"/>
          <p:cNvPicPr>
            <a:picLocks noChangeAspect="1"/>
          </p:cNvPicPr>
          <p:nvPr/>
        </p:nvPicPr>
        <p:blipFill>
          <a:blip r:embed="rId8" cstate="print"/>
          <a:srcRect t="3509"/>
          <a:stretch>
            <a:fillRect/>
          </a:stretch>
        </p:blipFill>
        <p:spPr>
          <a:xfrm>
            <a:off x="3286116" y="3143248"/>
            <a:ext cx="2714608" cy="19645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596" y="142852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Знакомство с народными традициями через художественное творчество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53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45" y="642918"/>
            <a:ext cx="3810027" cy="2857520"/>
          </a:xfrm>
          <a:prstGeom prst="rect">
            <a:avLst/>
          </a:prstGeom>
        </p:spPr>
      </p:pic>
      <p:pic>
        <p:nvPicPr>
          <p:cNvPr id="3" name="Рисунок 2" descr="P1153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804026"/>
            <a:ext cx="3786214" cy="2839660"/>
          </a:xfrm>
          <a:prstGeom prst="rect">
            <a:avLst/>
          </a:prstGeom>
        </p:spPr>
      </p:pic>
      <p:pic>
        <p:nvPicPr>
          <p:cNvPr id="4" name="Рисунок 3" descr="P11536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642918"/>
            <a:ext cx="3968057" cy="2786082"/>
          </a:xfrm>
          <a:prstGeom prst="rect">
            <a:avLst/>
          </a:prstGeom>
        </p:spPr>
      </p:pic>
      <p:pic>
        <p:nvPicPr>
          <p:cNvPr id="6" name="Рисунок 5" descr="ц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3701161"/>
            <a:ext cx="3929090" cy="2952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42852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 Проведение тематических праздников и  развлечений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2193797.JPG"/>
          <p:cNvPicPr>
            <a:picLocks noChangeAspect="1"/>
          </p:cNvPicPr>
          <p:nvPr/>
        </p:nvPicPr>
        <p:blipFill>
          <a:blip r:embed="rId2" cstate="print"/>
          <a:srcRect t="7500" r="2500"/>
          <a:stretch>
            <a:fillRect/>
          </a:stretch>
        </p:blipFill>
        <p:spPr>
          <a:xfrm>
            <a:off x="428596" y="714356"/>
            <a:ext cx="4116375" cy="2928958"/>
          </a:xfrm>
          <a:prstGeom prst="rect">
            <a:avLst/>
          </a:prstGeom>
        </p:spPr>
      </p:pic>
      <p:pic>
        <p:nvPicPr>
          <p:cNvPr id="4" name="Рисунок 3" descr="P2204648.JPG"/>
          <p:cNvPicPr>
            <a:picLocks noChangeAspect="1"/>
          </p:cNvPicPr>
          <p:nvPr/>
        </p:nvPicPr>
        <p:blipFill>
          <a:blip r:embed="rId3" cstate="print"/>
          <a:srcRect t="14546"/>
          <a:stretch>
            <a:fillRect/>
          </a:stretch>
        </p:blipFill>
        <p:spPr>
          <a:xfrm>
            <a:off x="428596" y="4000504"/>
            <a:ext cx="4143404" cy="2655541"/>
          </a:xfrm>
          <a:prstGeom prst="rect">
            <a:avLst/>
          </a:prstGeom>
        </p:spPr>
      </p:pic>
      <p:pic>
        <p:nvPicPr>
          <p:cNvPr id="5" name="Рисунок 4" descr="P3163918.JPG"/>
          <p:cNvPicPr>
            <a:picLocks noChangeAspect="1"/>
          </p:cNvPicPr>
          <p:nvPr/>
        </p:nvPicPr>
        <p:blipFill>
          <a:blip r:embed="rId4" cstate="print"/>
          <a:srcRect t="7840" r="3961" b="8571"/>
          <a:stretch>
            <a:fillRect/>
          </a:stretch>
        </p:blipFill>
        <p:spPr>
          <a:xfrm>
            <a:off x="4786314" y="4000504"/>
            <a:ext cx="4071966" cy="2658064"/>
          </a:xfrm>
          <a:prstGeom prst="rect">
            <a:avLst/>
          </a:prstGeom>
        </p:spPr>
      </p:pic>
      <p:pic>
        <p:nvPicPr>
          <p:cNvPr id="6" name="Рисунок 5" descr="P5063182.JPG"/>
          <p:cNvPicPr>
            <a:picLocks noChangeAspect="1"/>
          </p:cNvPicPr>
          <p:nvPr/>
        </p:nvPicPr>
        <p:blipFill>
          <a:blip r:embed="rId5" cstate="print"/>
          <a:srcRect l="1754" t="16374" r="7017"/>
          <a:stretch>
            <a:fillRect/>
          </a:stretch>
        </p:blipFill>
        <p:spPr>
          <a:xfrm>
            <a:off x="4786314" y="714356"/>
            <a:ext cx="4085126" cy="29289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2910" y="214291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Проведение тематических праздников и  развлечений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2193746.JPG"/>
          <p:cNvPicPr>
            <a:picLocks noChangeAspect="1"/>
          </p:cNvPicPr>
          <p:nvPr/>
        </p:nvPicPr>
        <p:blipFill>
          <a:blip r:embed="rId2" cstate="print"/>
          <a:srcRect b="12057"/>
          <a:stretch>
            <a:fillRect/>
          </a:stretch>
        </p:blipFill>
        <p:spPr>
          <a:xfrm>
            <a:off x="285719" y="642918"/>
            <a:ext cx="4143405" cy="2732884"/>
          </a:xfrm>
          <a:prstGeom prst="rect">
            <a:avLst/>
          </a:prstGeom>
        </p:spPr>
      </p:pic>
      <p:pic>
        <p:nvPicPr>
          <p:cNvPr id="4" name="Рисунок 3" descr="P2193777.JPG"/>
          <p:cNvPicPr>
            <a:picLocks noChangeAspect="1"/>
          </p:cNvPicPr>
          <p:nvPr/>
        </p:nvPicPr>
        <p:blipFill>
          <a:blip r:embed="rId3" cstate="print"/>
          <a:srcRect r="7842" b="11110"/>
          <a:stretch>
            <a:fillRect/>
          </a:stretch>
        </p:blipFill>
        <p:spPr>
          <a:xfrm>
            <a:off x="285719" y="3571876"/>
            <a:ext cx="4225349" cy="3056636"/>
          </a:xfrm>
          <a:prstGeom prst="rect">
            <a:avLst/>
          </a:prstGeom>
        </p:spPr>
      </p:pic>
      <p:pic>
        <p:nvPicPr>
          <p:cNvPr id="5" name="Рисунок 4" descr="P2204670.JPG"/>
          <p:cNvPicPr>
            <a:picLocks noChangeAspect="1"/>
          </p:cNvPicPr>
          <p:nvPr/>
        </p:nvPicPr>
        <p:blipFill>
          <a:blip r:embed="rId4" cstate="print"/>
          <a:srcRect r="2127" b="12056"/>
          <a:stretch>
            <a:fillRect/>
          </a:stretch>
        </p:blipFill>
        <p:spPr>
          <a:xfrm>
            <a:off x="4830099" y="642918"/>
            <a:ext cx="4028181" cy="2714644"/>
          </a:xfrm>
          <a:prstGeom prst="rect">
            <a:avLst/>
          </a:prstGeom>
        </p:spPr>
      </p:pic>
      <p:pic>
        <p:nvPicPr>
          <p:cNvPr id="6" name="Рисунок 5" descr="P2204722.JPG"/>
          <p:cNvPicPr>
            <a:picLocks noChangeAspect="1"/>
          </p:cNvPicPr>
          <p:nvPr/>
        </p:nvPicPr>
        <p:blipFill>
          <a:blip r:embed="rId5" cstate="print"/>
          <a:srcRect r="6122" b="7482"/>
          <a:stretch>
            <a:fillRect/>
          </a:stretch>
        </p:blipFill>
        <p:spPr>
          <a:xfrm>
            <a:off x="4786314" y="3571876"/>
            <a:ext cx="4122393" cy="3046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911" y="142852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Участие родителей в праздничных мероприятиях</a:t>
            </a:r>
            <a:endParaRPr lang="ru-RU" sz="24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2204698.JPG"/>
          <p:cNvPicPr>
            <a:picLocks noChangeAspect="1"/>
          </p:cNvPicPr>
          <p:nvPr/>
        </p:nvPicPr>
        <p:blipFill>
          <a:blip r:embed="rId2" cstate="print"/>
          <a:srcRect l="13636" t="15152" r="18181" b="24241"/>
          <a:stretch>
            <a:fillRect/>
          </a:stretch>
        </p:blipFill>
        <p:spPr>
          <a:xfrm>
            <a:off x="428596" y="857232"/>
            <a:ext cx="3857652" cy="2723050"/>
          </a:xfrm>
          <a:prstGeom prst="rect">
            <a:avLst/>
          </a:prstGeom>
        </p:spPr>
      </p:pic>
      <p:pic>
        <p:nvPicPr>
          <p:cNvPr id="3" name="Рисунок 2" descr="P2204705.JPG"/>
          <p:cNvPicPr>
            <a:picLocks noChangeAspect="1"/>
          </p:cNvPicPr>
          <p:nvPr/>
        </p:nvPicPr>
        <p:blipFill>
          <a:blip r:embed="rId3" cstate="print"/>
          <a:srcRect l="11364" r="11362" b="21211"/>
          <a:stretch>
            <a:fillRect/>
          </a:stretch>
        </p:blipFill>
        <p:spPr>
          <a:xfrm>
            <a:off x="4929190" y="857231"/>
            <a:ext cx="3857652" cy="2734117"/>
          </a:xfrm>
          <a:prstGeom prst="rect">
            <a:avLst/>
          </a:prstGeom>
        </p:spPr>
      </p:pic>
      <p:pic>
        <p:nvPicPr>
          <p:cNvPr id="4" name="Рисунок 3" descr="P2204737.JPG"/>
          <p:cNvPicPr>
            <a:picLocks noChangeAspect="1"/>
          </p:cNvPicPr>
          <p:nvPr/>
        </p:nvPicPr>
        <p:blipFill>
          <a:blip r:embed="rId4" cstate="print"/>
          <a:srcRect l="4054" r="6756" b="13513"/>
          <a:stretch>
            <a:fillRect/>
          </a:stretch>
        </p:blipFill>
        <p:spPr>
          <a:xfrm>
            <a:off x="428596" y="3896594"/>
            <a:ext cx="3857652" cy="2805565"/>
          </a:xfrm>
          <a:prstGeom prst="rect">
            <a:avLst/>
          </a:prstGeom>
        </p:spPr>
      </p:pic>
      <p:pic>
        <p:nvPicPr>
          <p:cNvPr id="5" name="Рисунок 4" descr="P2204723.JPG"/>
          <p:cNvPicPr>
            <a:picLocks noChangeAspect="1"/>
          </p:cNvPicPr>
          <p:nvPr/>
        </p:nvPicPr>
        <p:blipFill>
          <a:blip r:embed="rId5" cstate="print"/>
          <a:srcRect l="3847" t="23704" r="13444"/>
          <a:stretch>
            <a:fillRect/>
          </a:stretch>
        </p:blipFill>
        <p:spPr>
          <a:xfrm>
            <a:off x="4929190" y="3898480"/>
            <a:ext cx="3857652" cy="275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142852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  <a:latin typeface="Cambria" pitchFamily="18" charset="0"/>
              </a:rPr>
              <a:t>Сотрудничество с Самарским юридическим институтом ФСИН России. Участие студентов в праздновании 23 февраля</a:t>
            </a:r>
            <a:endParaRPr lang="ru-RU" sz="2000" dirty="0">
              <a:solidFill>
                <a:schemeClr val="accent6">
                  <a:lumMod val="1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6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6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розовый фон</Template>
  <TotalTime>474</TotalTime>
  <Words>157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Шары</vt:lpstr>
      <vt:lpstr>Acrobat Document</vt:lpstr>
      <vt:lpstr>МУНИЦИПАЛЬНОЕ БЮДЖЕТНОЕ ДОШКОЛЬНОЕ  ОБРАЗОВАТЕЛЬНОЕ УЧРЕЖДЕНИЕ  «ДЕТСКИЙ САД № 36 «ТЕРЕМОК» ГОРОДСКОГО ОКРУГА САМАРА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ЗА ВНИМАНИЕ!  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ЛИСЁНА</dc:creator>
  <cp:lastModifiedBy>ЛИСЁНА</cp:lastModifiedBy>
  <cp:revision>66</cp:revision>
  <dcterms:created xsi:type="dcterms:W3CDTF">2016-05-23T14:25:53Z</dcterms:created>
  <dcterms:modified xsi:type="dcterms:W3CDTF">2018-05-14T06:28:36Z</dcterms:modified>
</cp:coreProperties>
</file>