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60" r:id="rId6"/>
    <p:sldId id="264" r:id="rId7"/>
    <p:sldId id="265" r:id="rId8"/>
    <p:sldId id="266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8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698" y="1593669"/>
            <a:ext cx="6869370" cy="3017519"/>
          </a:xfrm>
        </p:spPr>
        <p:txBody>
          <a:bodyPr/>
          <a:lstStyle/>
          <a:p>
            <a:r>
              <a:rPr lang="ru-RU" sz="4000" b="1" dirty="0" smtClean="0"/>
              <a:t>Как связаны биологические особенности различных организмов с техническими приспособлениями?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6524" y="4533173"/>
            <a:ext cx="7088776" cy="940527"/>
          </a:xfrm>
        </p:spPr>
        <p:txBody>
          <a:bodyPr/>
          <a:lstStyle/>
          <a:p>
            <a:r>
              <a:rPr lang="ru-RU" dirty="0" err="1" smtClean="0"/>
              <a:t>Ботвенко</a:t>
            </a:r>
            <a:r>
              <a:rPr lang="ru-RU" dirty="0" smtClean="0"/>
              <a:t> Степан, Федотов </a:t>
            </a:r>
            <a:r>
              <a:rPr lang="ru-RU" dirty="0" smtClean="0"/>
              <a:t>Владислав (5А</a:t>
            </a:r>
            <a:r>
              <a:rPr lang="ru-RU" dirty="0" smtClean="0"/>
              <a:t>, МБОУ </a:t>
            </a:r>
            <a:r>
              <a:rPr lang="ru-RU" dirty="0" smtClean="0"/>
              <a:t>СОШ №3)</a:t>
            </a:r>
          </a:p>
          <a:p>
            <a:r>
              <a:rPr lang="ru-RU" dirty="0" smtClean="0"/>
              <a:t>Руководитель: Ефимкина А.И., учитель биологии</a:t>
            </a:r>
            <a:endParaRPr lang="ru-RU" dirty="0"/>
          </a:p>
        </p:txBody>
      </p:sp>
      <p:pic>
        <p:nvPicPr>
          <p:cNvPr id="5122" name="Picture 2" descr="http://skachate.ru/pars_docs/refs/47/46948/46948_html_37bcb2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0" y="4597892"/>
            <a:ext cx="2984500" cy="22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abc.vvsu.ru/Books/bionich_prakt/obj.file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50654" cy="308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muzeyka.ru/big/excursion/img-2421-bion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5459" y="169816"/>
            <a:ext cx="3051834" cy="206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1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75210"/>
            <a:ext cx="9799318" cy="105809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Технические устройства и их биологические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31521" y="1776548"/>
          <a:ext cx="10711542" cy="4467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514"/>
                <a:gridCol w="3570514"/>
                <a:gridCol w="3570514"/>
              </a:tblGrid>
              <a:tr h="271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Поршневой шприц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Кровососущий аппарат насекомых (комар, блоха). Инъекция – принцип укуса змеи.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0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Ласта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Продвижение дельфина, рыб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Рисунок 14" descr="http://gdeshevle.com/images/goods/2017/06/shpric_dlya_zapravki_kartridzhej.jpg"/>
          <p:cNvPicPr/>
          <p:nvPr/>
        </p:nvPicPr>
        <p:blipFill>
          <a:blip r:embed="rId2" cstate="print"/>
          <a:srcRect l="25710" r="27440"/>
          <a:stretch>
            <a:fillRect/>
          </a:stretch>
        </p:blipFill>
        <p:spPr bwMode="auto">
          <a:xfrm flipH="1">
            <a:off x="4376057" y="1881052"/>
            <a:ext cx="809896" cy="19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ir-animasii.ru/_bd/23/412002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091" y="1867989"/>
            <a:ext cx="1769292" cy="12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medwebmon.org/wp-content/uploads/2017/07/o-SNAKE-VENOM-facebo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569" y="3220674"/>
            <a:ext cx="2014447" cy="125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bbf3a3d1ead2d7cb910c-e45474148c03db5d88098116248d7166.r46.cf1.rackcdn.com/7/2/lar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689" y="4582188"/>
            <a:ext cx="2520014" cy="16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472933"/>
            <a:ext cx="9313817" cy="638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 </a:t>
            </a:r>
            <a:r>
              <a:rPr lang="ru-RU" sz="3200" b="1" dirty="0" smtClean="0"/>
              <a:t>ВЫВОДЫ</a:t>
            </a:r>
            <a:endParaRPr lang="ru-RU" sz="3200" b="1" dirty="0"/>
          </a:p>
          <a:p>
            <a:pPr algn="just"/>
            <a:r>
              <a:rPr lang="ru-RU" b="1" dirty="0"/>
              <a:t>1.</a:t>
            </a:r>
            <a:r>
              <a:rPr lang="ru-RU" dirty="0"/>
              <a:t>	</a:t>
            </a:r>
            <a:r>
              <a:rPr lang="ru-RU" sz="2400" b="1" dirty="0"/>
              <a:t>Мы увидели четкую взаимосвязь между живыми организмами и техническими приспособлениями, которые мы очень часто встречаем в жизни.</a:t>
            </a:r>
          </a:p>
          <a:p>
            <a:pPr algn="just"/>
            <a:r>
              <a:rPr lang="ru-RU" sz="2400" b="1" dirty="0"/>
              <a:t>2.	Биологические особенности, применяемые в создании технических вещей, помогают сделать окружающее нас пространство более естественным к человеку, чтобы было комфортно жить, отдыхать, работать.</a:t>
            </a:r>
          </a:p>
          <a:p>
            <a:pPr algn="just"/>
            <a:r>
              <a:rPr lang="ru-RU" sz="2400" b="1" dirty="0"/>
              <a:t>3.	Природа открывает перед инженерами и учеными бесконечные возможности по заимствованию технологий и идей. Бионика соединила несколько наук – это биология, черчение, физика, химия, математика, электроника и др. Активно развивается кибернетика.</a:t>
            </a:r>
          </a:p>
          <a:p>
            <a:pPr algn="just"/>
            <a:r>
              <a:rPr lang="ru-RU" sz="2400" b="1" dirty="0"/>
              <a:t>4.	Благодаря соединению биологии и технической мысли, происходят большие сдвиги в области медицины, физики, технологии, спорта.</a:t>
            </a:r>
          </a:p>
          <a:p>
            <a:pPr algn="ctr"/>
            <a:endParaRPr lang="ru-RU" dirty="0"/>
          </a:p>
        </p:txBody>
      </p:sp>
      <p:pic>
        <p:nvPicPr>
          <p:cNvPr id="24578" name="Picture 2" descr="https://myslide.ru/documents_4/c2cfab0170b8c49c5ce0e330c2bec58e/img2.jpg"/>
          <p:cNvPicPr>
            <a:picLocks noChangeAspect="1" noChangeArrowheads="1"/>
          </p:cNvPicPr>
          <p:nvPr/>
        </p:nvPicPr>
        <p:blipFill>
          <a:blip r:embed="rId2"/>
          <a:srcRect l="56072" t="24686" r="1242" b="7200"/>
          <a:stretch>
            <a:fillRect/>
          </a:stretch>
        </p:blipFill>
        <p:spPr bwMode="auto">
          <a:xfrm>
            <a:off x="10215154" y="3969621"/>
            <a:ext cx="1976846" cy="2365863"/>
          </a:xfrm>
          <a:prstGeom prst="rect">
            <a:avLst/>
          </a:prstGeom>
          <a:noFill/>
        </p:spPr>
      </p:pic>
      <p:pic>
        <p:nvPicPr>
          <p:cNvPr id="24582" name="Picture 6" descr="http://images.myshared.ru/6/581282/slide_6.jpg"/>
          <p:cNvPicPr>
            <a:picLocks noChangeAspect="1" noChangeArrowheads="1"/>
          </p:cNvPicPr>
          <p:nvPr/>
        </p:nvPicPr>
        <p:blipFill>
          <a:blip r:embed="rId3"/>
          <a:srcRect l="66299" t="54843" r="10701" b="8776"/>
          <a:stretch>
            <a:fillRect/>
          </a:stretch>
        </p:blipFill>
        <p:spPr bwMode="auto">
          <a:xfrm>
            <a:off x="10165959" y="0"/>
            <a:ext cx="2026042" cy="2403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269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589" y="522514"/>
            <a:ext cx="10489474" cy="55386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провести исследование и выяснить, есть ли взаимосвязь между живыми организмами и техническими приспособлениями, которые мы очень часто встречаем в жизни.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Гипотеза: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принцип строения многих живых организмов лежит в основе целого ряда технических изобретений.</a:t>
            </a:r>
          </a:p>
          <a:p>
            <a:r>
              <a:rPr lang="ru-RU" sz="2800" b="1" dirty="0" smtClean="0"/>
              <a:t>Объект исследования:</a:t>
            </a:r>
            <a:r>
              <a:rPr lang="ru-RU" sz="2800" dirty="0" smtClean="0"/>
              <a:t> технические приспособления, которые мы часто встречаем в нашей жизни.</a:t>
            </a:r>
          </a:p>
          <a:p>
            <a:r>
              <a:rPr lang="ru-RU" sz="2800" b="1" dirty="0" smtClean="0"/>
              <a:t>Предмет исследования:</a:t>
            </a:r>
            <a:r>
              <a:rPr lang="ru-RU" sz="2800" dirty="0" smtClean="0"/>
              <a:t> принцип устройства и работы технических приспособлений,  общий с живыми организмами.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Задачи: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217" y="2442754"/>
            <a:ext cx="10241280" cy="3683726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Изучить литературу и </a:t>
            </a:r>
            <a:r>
              <a:rPr lang="ru-RU" dirty="0" err="1" smtClean="0"/>
              <a:t>интернет-источники</a:t>
            </a:r>
            <a:r>
              <a:rPr lang="ru-RU" dirty="0" smtClean="0"/>
              <a:t> по вопросу взаимосвязи биологии и техники.</a:t>
            </a:r>
          </a:p>
          <a:p>
            <a:pPr lvl="0"/>
            <a:r>
              <a:rPr lang="ru-RU" dirty="0" smtClean="0"/>
              <a:t>Провести анкетирование ребят на предмет понимания ими взаимосвязи между живыми организмами и техническими приспособлениями.</a:t>
            </a:r>
          </a:p>
          <a:p>
            <a:pPr lvl="0"/>
            <a:r>
              <a:rPr lang="ru-RU" dirty="0" smtClean="0"/>
              <a:t>Найти аналоги живых организмов среди технических приспособлений нашей жизни. </a:t>
            </a:r>
          </a:p>
          <a:p>
            <a:pPr lvl="0"/>
            <a:r>
              <a:rPr lang="ru-RU" dirty="0" smtClean="0"/>
              <a:t>Оформить результаты исследования  и ознакомить ребят.</a:t>
            </a:r>
          </a:p>
          <a:p>
            <a:pPr lvl="0"/>
            <a:r>
              <a:rPr lang="ru-RU" dirty="0" smtClean="0"/>
              <a:t>Подготовить доклад на конференцию.</a:t>
            </a:r>
            <a:endParaRPr lang="ru-RU" dirty="0"/>
          </a:p>
        </p:txBody>
      </p:sp>
      <p:pic>
        <p:nvPicPr>
          <p:cNvPr id="27650" name="Picture 2" descr="http://notatka.at.ua/_pu/15/27681948.jpg"/>
          <p:cNvPicPr>
            <a:picLocks noChangeAspect="1" noChangeArrowheads="1"/>
          </p:cNvPicPr>
          <p:nvPr/>
        </p:nvPicPr>
        <p:blipFill>
          <a:blip r:embed="rId2"/>
          <a:srcRect r="49452"/>
          <a:stretch>
            <a:fillRect/>
          </a:stretch>
        </p:blipFill>
        <p:spPr bwMode="auto">
          <a:xfrm>
            <a:off x="8471647" y="107883"/>
            <a:ext cx="3200400" cy="2498806"/>
          </a:xfrm>
          <a:prstGeom prst="rect">
            <a:avLst/>
          </a:prstGeom>
          <a:noFill/>
        </p:spPr>
      </p:pic>
      <p:pic>
        <p:nvPicPr>
          <p:cNvPr id="27652" name="Picture 4" descr="http://city-2.narod.ru/ab/p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780" y="754697"/>
            <a:ext cx="3994046" cy="154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2" y="655561"/>
            <a:ext cx="9601196" cy="23097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>
                <a:solidFill>
                  <a:srgbClr val="C00000"/>
                </a:solidFill>
              </a:rPr>
              <a:t>Анкетирование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1.</a:t>
            </a:r>
            <a:r>
              <a:rPr lang="ru-RU" b="1" dirty="0" smtClean="0"/>
              <a:t> </a:t>
            </a:r>
            <a:r>
              <a:rPr lang="ru-RU" sz="3100" dirty="0" smtClean="0"/>
              <a:t>Полезно ли знать устройство живых организмов?</a:t>
            </a:r>
            <a:br>
              <a:rPr lang="ru-RU" sz="3100" dirty="0" smtClean="0"/>
            </a:br>
            <a:r>
              <a:rPr lang="ru-RU" sz="3100" dirty="0" smtClean="0"/>
              <a:t>2. Можете ли вы назвать области применения биологических знаний?</a:t>
            </a:r>
            <a:br>
              <a:rPr lang="ru-RU" sz="3100" dirty="0" smtClean="0"/>
            </a:br>
            <a:r>
              <a:rPr lang="ru-RU" sz="3100" dirty="0" smtClean="0"/>
              <a:t>3. Как вы думаете, нужны ли знания биологии техникам, инженерам?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7" y="3102258"/>
            <a:ext cx="3868344" cy="3324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3102257"/>
            <a:ext cx="3579223" cy="3311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190" y="3110043"/>
            <a:ext cx="3780650" cy="33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2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421332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Бионика=</a:t>
            </a:r>
            <a:b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dirty="0" err="1" smtClean="0">
                <a:solidFill>
                  <a:schemeClr val="accent1">
                    <a:lumMod val="75000"/>
                  </a:schemeClr>
                </a:solidFill>
              </a:rPr>
              <a:t>БИОлогия+техНИКА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Основные современные направления работ по бионике охватывают следующие проблемы: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8529" y="2541493"/>
            <a:ext cx="103822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нервной системы человека и животных и моделирование нейронных сетей для дальнейшего совершенствования вычислительной техники и разработки новых элементов и устройств автоматики и телемеханики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нейробионика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исследование органов чувств и других воспринимающих систем живых организмов с целью разработки новых датчиков и систем обнаружения;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принципов ориентации, локации и навигации у различных животных для использования этих принципов в технике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75210"/>
            <a:ext cx="9799318" cy="105809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Технические устройства и их биологические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3771" y="1672047"/>
          <a:ext cx="10659291" cy="48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097"/>
                <a:gridCol w="3553097"/>
                <a:gridCol w="3553097"/>
              </a:tblGrid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Современные высотные сооружения (трубы заводов, дома…)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Стебли злаков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Основание Эйфелевой башни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Костная структура головки бедренной кости (сеть миниатюрных косточек)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Самолет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Строение крыла и принцип подъема в воздух птицы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https://cf.ppt-online.org/files/slide/d/DPUF3roXwBqvyzi5LJC4IjuapkGZ78W1xKetVQ/slide-7.jpg"/>
          <p:cNvPicPr/>
          <p:nvPr/>
        </p:nvPicPr>
        <p:blipFill>
          <a:blip r:embed="rId2" cstate="print"/>
          <a:srcRect l="72547" t="15120" r="2566" b="28522"/>
          <a:stretch>
            <a:fillRect/>
          </a:stretch>
        </p:blipFill>
        <p:spPr bwMode="auto">
          <a:xfrm>
            <a:off x="5238206" y="1606731"/>
            <a:ext cx="1384663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f.ppt-online.org/files/slide/d/DPUF3roXwBqvyzi5LJC4IjuapkGZ78W1xKetVQ/slide-7.jpg"/>
          <p:cNvPicPr/>
          <p:nvPr/>
        </p:nvPicPr>
        <p:blipFill>
          <a:blip r:embed="rId3" cstate="print"/>
          <a:srcRect t="51546" r="59709"/>
          <a:stretch>
            <a:fillRect/>
          </a:stretch>
        </p:blipFill>
        <p:spPr bwMode="auto">
          <a:xfrm>
            <a:off x="5172891" y="3285716"/>
            <a:ext cx="1556929" cy="15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kartinki.me/pic/201307/1680x1050/kartinki.me-13524.jpg"/>
          <p:cNvPicPr/>
          <p:nvPr/>
        </p:nvPicPr>
        <p:blipFill>
          <a:blip r:embed="rId4" cstate="print"/>
          <a:srcRect t="16265" b="18675"/>
          <a:stretch>
            <a:fillRect/>
          </a:stretch>
        </p:blipFill>
        <p:spPr bwMode="auto">
          <a:xfrm rot="10800000" flipH="1" flipV="1">
            <a:off x="4154714" y="4934357"/>
            <a:ext cx="1697446" cy="106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onday.ru/images/tmp/14/6/original/14607zirtajdIwoFkDPcBxusTvH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981" y="5238207"/>
            <a:ext cx="1791608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75210"/>
            <a:ext cx="9799318" cy="105809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Технические устройства и их биологические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3771" y="1672047"/>
          <a:ext cx="10659291" cy="467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097"/>
                <a:gridCol w="3553097"/>
                <a:gridCol w="3553097"/>
              </a:tblGrid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Упаковка для </a:t>
                      </a:r>
                      <a:r>
                        <a:rPr lang="ru-RU" sz="2400" kern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напитков </a:t>
                      </a:r>
                      <a:r>
                        <a:rPr lang="en-US" sz="2400" kern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TetraPak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Кожура яблока (плод яблока на 97%-вода)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Застёжка-липучка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Плоды  репейника, крючки на плодах дурнишника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Застёжка-молния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Перо птицы (соединение опахала пера)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 descr="https://wildlife.by/upload/iblock/e41/e412e7bb9b6501fc70a179744a7ef7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237" y="1726473"/>
            <a:ext cx="1849619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.pxhere.com/photos/38/8b/fruit_apple_organic-599015.jpg!d"/>
          <p:cNvPicPr/>
          <p:nvPr/>
        </p:nvPicPr>
        <p:blipFill>
          <a:blip r:embed="rId3" cstate="print"/>
          <a:srcRect l="26733" r="22304"/>
          <a:stretch>
            <a:fillRect/>
          </a:stretch>
        </p:blipFill>
        <p:spPr bwMode="auto">
          <a:xfrm>
            <a:off x="6423251" y="1774099"/>
            <a:ext cx="1270772" cy="13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ews.sarbc.ru/images/orig/2015/05/img_2Yfgp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9668" y="3204071"/>
            <a:ext cx="2063932" cy="118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www.ru-dachniki.ru/wp-content/uploads/2016/02/lopu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7415" y="3639911"/>
            <a:ext cx="1908675" cy="11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zipmann.ru/upload/iblock/b2b/metal-italy-t5-nicel-2345.JPG"/>
          <p:cNvPicPr/>
          <p:nvPr/>
        </p:nvPicPr>
        <p:blipFill>
          <a:blip r:embed="rId6" cstate="print"/>
          <a:srcRect l="23465" t="3817" r="21543"/>
          <a:stretch>
            <a:fillRect/>
          </a:stretch>
        </p:blipFill>
        <p:spPr bwMode="auto">
          <a:xfrm>
            <a:off x="4347754" y="4820193"/>
            <a:ext cx="1295400" cy="14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ds04.infourok.ru/uploads/ex/032b/00061daa-ceef77a8/img6.jpg"/>
          <p:cNvPicPr>
            <a:picLocks noChangeAspect="1" noChangeArrowheads="1"/>
          </p:cNvPicPr>
          <p:nvPr/>
        </p:nvPicPr>
        <p:blipFill>
          <a:blip r:embed="rId7"/>
          <a:srcRect l="35727" t="2081" r="33130" b="1347"/>
          <a:stretch>
            <a:fillRect/>
          </a:stretch>
        </p:blipFill>
        <p:spPr bwMode="auto">
          <a:xfrm>
            <a:off x="6178731" y="4820194"/>
            <a:ext cx="1097280" cy="153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75210"/>
            <a:ext cx="9799318" cy="105809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Технические устройства и их биологические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3771" y="1672047"/>
          <a:ext cx="10659291" cy="4782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097"/>
                <a:gridCol w="3553097"/>
                <a:gridCol w="3553097"/>
              </a:tblGrid>
              <a:tr h="1541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Присоска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Щупальца с присосками у осьминога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Водонепроницаемые материалы (плащи, зонты…)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Кокон-«накидка» для яйца у паука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8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>
                          <a:latin typeface="Times New Roman"/>
                          <a:ea typeface="Times New Roman"/>
                          <a:cs typeface="Times New Roman"/>
                        </a:rPr>
                        <a:t>Коммуникационный кабель (высококачественное оптоволокно)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800" dirty="0">
                          <a:latin typeface="Times New Roman"/>
                          <a:ea typeface="Times New Roman"/>
                          <a:cs typeface="Times New Roman"/>
                        </a:rPr>
                        <a:t>Тело глубоководных губок из оптоволокна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Рисунок 11" descr="https://avatars.mds.yandex.net/get-marketpic/373800/market_ec2Dwna9mIJhYU4JqGAY2Q/orig"/>
          <p:cNvPicPr/>
          <p:nvPr/>
        </p:nvPicPr>
        <p:blipFill>
          <a:blip r:embed="rId2" cstate="print"/>
          <a:srcRect l="11974" t="14811" r="15226" b="15174"/>
          <a:stretch>
            <a:fillRect/>
          </a:stretch>
        </p:blipFill>
        <p:spPr bwMode="auto">
          <a:xfrm>
            <a:off x="4062549" y="1776548"/>
            <a:ext cx="1423851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allpaperscraft.ru/image/osminog_prisoski_schupalca_73788_1400x1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801" y="1724297"/>
            <a:ext cx="1901599" cy="150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vplate.ru/images/article/orig/2016/10/nepromokaemyj-plashch-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246" y="3264354"/>
            <a:ext cx="1384662" cy="15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1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789" y="3213463"/>
            <a:ext cx="1384661" cy="15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www.elektro.ru/upload/medialibrary/fc6/fc6782f04c9ad84d2f5ea20c63668c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4354" y="4898571"/>
            <a:ext cx="1985556" cy="1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Барик\Рабочий стол\foto4_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4770" y="4841557"/>
            <a:ext cx="1639253" cy="14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367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Как связаны биологические особенности различных организмов с техническими приспособлениями?</vt:lpstr>
      <vt:lpstr>Презентация PowerPoint</vt:lpstr>
      <vt:lpstr>Задачи: </vt:lpstr>
      <vt:lpstr>Анкетирование 1. Полезно ли знать устройство живых организмов? 2. Можете ли вы назвать области применения биологических знаний? 3. Как вы думаете, нужны ли знания биологии техникам, инженерам? </vt:lpstr>
      <vt:lpstr>Бионика= БИОлогия+техНИКА </vt:lpstr>
      <vt:lpstr>Основные современные направления работ по бионике охватывают следующие проблемы: </vt:lpstr>
      <vt:lpstr>Технические устройства и их биологические аналоги </vt:lpstr>
      <vt:lpstr>Технические устройства и их биологические аналоги </vt:lpstr>
      <vt:lpstr>Технические устройства и их биологические аналоги </vt:lpstr>
      <vt:lpstr>Технические устройства и их биологические аналоги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Бионика</dc:title>
  <dc:creator>Vinchenco</dc:creator>
  <cp:lastModifiedBy>Анна Ионовна</cp:lastModifiedBy>
  <cp:revision>14</cp:revision>
  <dcterms:created xsi:type="dcterms:W3CDTF">2018-04-18T09:58:10Z</dcterms:created>
  <dcterms:modified xsi:type="dcterms:W3CDTF">2018-05-07T05:59:43Z</dcterms:modified>
</cp:coreProperties>
</file>