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60" r:id="rId3"/>
    <p:sldId id="269" r:id="rId4"/>
    <p:sldId id="262" r:id="rId5"/>
    <p:sldId id="265" r:id="rId6"/>
    <p:sldId id="263" r:id="rId7"/>
    <p:sldId id="266" r:id="rId8"/>
    <p:sldId id="267" r:id="rId9"/>
    <p:sldId id="268"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8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156055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342527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52916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477543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498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11075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185323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128370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2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accent1">
                    <a:lumMod val="7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accent1">
                    <a:lumMod val="7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accent1">
                    <a:lumMod val="7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403750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123061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DEDB69-3F36-4849-AD16-EAA6FADC422B}" type="datetimeFigureOut">
              <a:rPr lang="ru-RU" smtClean="0"/>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153259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CDEDB69-3F36-4849-AD16-EAA6FADC422B}" type="datetimeFigureOut">
              <a:rPr lang="ru-RU" smtClean="0"/>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419666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CDEDB69-3F36-4849-AD16-EAA6FADC422B}" type="datetimeFigureOut">
              <a:rPr lang="ru-RU" smtClean="0"/>
              <a:t>18.02.2018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32807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CDEDB69-3F36-4849-AD16-EAA6FADC422B}" type="datetimeFigureOut">
              <a:rPr lang="ru-RU" smtClean="0"/>
              <a:t>18.02.2018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78477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CB866-600F-4EF9-AD9B-AE31CC8D210B}" type="datetimeFigureOut">
              <a:rPr lang="ru-RU" smtClean="0"/>
              <a:t>18.02.2018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0C95FC-0B32-4686-A86A-FC0242042AA1}" type="slidenum">
              <a:rPr lang="ru-RU" smtClean="0"/>
              <a:t>‹#›</a:t>
            </a:fld>
            <a:endParaRPr lang="ru-RU"/>
          </a:p>
        </p:txBody>
      </p:sp>
    </p:spTree>
    <p:extLst>
      <p:ext uri="{BB962C8B-B14F-4D97-AF65-F5344CB8AC3E}">
        <p14:creationId xmlns:p14="http://schemas.microsoft.com/office/powerpoint/2010/main" val="156787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DEDB69-3F36-4849-AD16-EAA6FADC422B}" type="datetimeFigureOut">
              <a:rPr lang="ru-RU" smtClean="0"/>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27037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DEDB69-3F36-4849-AD16-EAA6FADC422B}" type="datetimeFigureOut">
              <a:rPr lang="ru-RU" smtClean="0"/>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8D4AA5-5970-4D79-87F3-7020C235D9E8}" type="slidenum">
              <a:rPr lang="ru-RU" smtClean="0"/>
              <a:t>‹#›</a:t>
            </a:fld>
            <a:endParaRPr lang="ru-RU"/>
          </a:p>
        </p:txBody>
      </p:sp>
    </p:spTree>
    <p:extLst>
      <p:ext uri="{BB962C8B-B14F-4D97-AF65-F5344CB8AC3E}">
        <p14:creationId xmlns:p14="http://schemas.microsoft.com/office/powerpoint/2010/main" val="45941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86914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665" r:id="rId17"/>
    <p:sldLayoutId id="2147483667"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lediplus.ru/vremya-krapivy-prishl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ediplus.ru/iscelyayushhaya-sila-svekolnogo-balzama/" TargetMode="External"/><Relationship Id="rId2" Type="http://schemas.openxmlformats.org/officeDocument/2006/relationships/hyperlink" Target="http://lediplus.ru/vremya-krapivy-prishl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1089;&#1080;&#1084;&#1087;&#1090;&#1086;&#1084;&#1099;-&#1083;&#1077;&#1095;&#1077;&#1085;&#1080;&#1077;.&#1088;&#1092;/%D0%BD%D0%B0%D1%80%D0%BE%D0%B4%D0%BD%D1%8B%D0%B5-%D1%81%D1%80%D0%B5%D0%B4%D1%81%D1%82%D0%B2%D0%B0/%D0%BF%D0%B8%D1%82%D0%B0%D0%BD%D0%B8%D0%B5-%D0%B8-%D0%B4%D0%B8%D0%B5%D1%82%D1%8B-%D0%B4%D0%BB%D1%8F-%D0%BF%D0%BE%D1%85%D1%83%D0%B4%D0%B5%D0%BD%D0%B8%D1%8F/595-%D0%BF%D0%BE%D0%BB%D0%B5%D0%B7%D0%BD%D1%8B%D0%B5-%D1%81%D0%B0%D0%BB%D0%B0%D1%82%D1%8B-%D0%B8%D0%B7-%D1%81%D0%BE%D1%80%D0%BD%D1%8F%D0%BA%D0%BE%D0%B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Lm6bQoW4AEPqMg.jpg"/>
          <p:cNvPicPr>
            <a:picLocks noChangeAspect="1" noChangeArrowheads="1"/>
          </p:cNvPicPr>
          <p:nvPr/>
        </p:nvPicPr>
        <p:blipFill rotWithShape="1">
          <a:blip r:embed="rId2">
            <a:extLst>
              <a:ext uri="{28A0092B-C50C-407E-A947-70E740481C1C}">
                <a14:useLocalDpi xmlns:a14="http://schemas.microsoft.com/office/drawing/2010/main" val="0"/>
              </a:ext>
            </a:extLst>
          </a:blip>
          <a:srcRect t="44143" r="50298"/>
          <a:stretch/>
        </p:blipFill>
        <p:spPr bwMode="auto">
          <a:xfrm>
            <a:off x="353008" y="2760453"/>
            <a:ext cx="4847746" cy="306453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317286" y="644746"/>
            <a:ext cx="7766936" cy="1646302"/>
          </a:xfrm>
        </p:spPr>
        <p:txBody>
          <a:bodyPr/>
          <a:lstStyle/>
          <a:p>
            <a:r>
              <a:rPr lang="ru-RU" dirty="0" smtClean="0"/>
              <a:t>Блюда из сорняков</a:t>
            </a:r>
            <a:endParaRPr lang="ru-RU" dirty="0"/>
          </a:p>
        </p:txBody>
      </p:sp>
      <p:sp>
        <p:nvSpPr>
          <p:cNvPr id="4" name="Подзаголовок 3"/>
          <p:cNvSpPr>
            <a:spLocks noGrp="1"/>
          </p:cNvSpPr>
          <p:nvPr>
            <p:ph type="subTitle" idx="1"/>
          </p:nvPr>
        </p:nvSpPr>
        <p:spPr>
          <a:xfrm>
            <a:off x="5848709" y="4050833"/>
            <a:ext cx="5641676" cy="1021499"/>
          </a:xfrm>
        </p:spPr>
        <p:txBody>
          <a:bodyPr/>
          <a:lstStyle/>
          <a:p>
            <a:pPr algn="ctr"/>
            <a:r>
              <a:rPr lang="ru-RU" dirty="0" smtClean="0">
                <a:solidFill>
                  <a:schemeClr val="accent1"/>
                </a:solidFill>
              </a:rPr>
              <a:t>Иванько Л.А учитель биологии</a:t>
            </a:r>
          </a:p>
          <a:p>
            <a:pPr algn="ctr"/>
            <a:r>
              <a:rPr lang="ru-RU" dirty="0" smtClean="0">
                <a:solidFill>
                  <a:schemeClr val="accent1"/>
                </a:solidFill>
              </a:rPr>
              <a:t> МБОУ СОШ п Джонка</a:t>
            </a:r>
            <a:endParaRPr lang="ru-RU" dirty="0">
              <a:solidFill>
                <a:schemeClr val="accent1"/>
              </a:solidFill>
            </a:endParaRPr>
          </a:p>
        </p:txBody>
      </p:sp>
    </p:spTree>
    <p:extLst>
      <p:ext uri="{BB962C8B-B14F-4D97-AF65-F5344CB8AC3E}">
        <p14:creationId xmlns:p14="http://schemas.microsoft.com/office/powerpoint/2010/main" val="40752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Спасибо ! Приятного аппетита!</a:t>
            </a:r>
            <a:endParaRPr lang="ru-RU" dirty="0"/>
          </a:p>
        </p:txBody>
      </p:sp>
      <p:pic>
        <p:nvPicPr>
          <p:cNvPr id="5" name="Рисунок 4"/>
          <p:cNvPicPr>
            <a:picLocks noChangeAspect="1"/>
          </p:cNvPicPr>
          <p:nvPr/>
        </p:nvPicPr>
        <p:blipFill>
          <a:blip r:embed="rId2"/>
          <a:stretch>
            <a:fillRect/>
          </a:stretch>
        </p:blipFill>
        <p:spPr>
          <a:xfrm>
            <a:off x="1897811" y="1485899"/>
            <a:ext cx="6998539" cy="4776877"/>
          </a:xfrm>
          <a:prstGeom prst="rect">
            <a:avLst/>
          </a:prstGeom>
        </p:spPr>
      </p:pic>
    </p:spTree>
    <p:extLst>
      <p:ext uri="{BB962C8B-B14F-4D97-AF65-F5344CB8AC3E}">
        <p14:creationId xmlns:p14="http://schemas.microsoft.com/office/powerpoint/2010/main" val="273485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107000"/>
              </a:lnSpc>
              <a:spcAft>
                <a:spcPts val="80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огороде </a:t>
            </a:r>
            <a:r>
              <a:rPr lang="ru-RU"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Время Крапивы пришло"/>
              </a:rPr>
              <a:t>сорняки</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 в тарелки </a:t>
            </a:r>
            <a:r>
              <a:rPr lang="ru-RU" b="1" u="sng" dirty="0">
                <a:latin typeface="Times New Roman" panose="02020603050405020304" pitchFamily="18" charset="0"/>
                <a:ea typeface="Calibri" panose="020F0502020204030204" pitchFamily="34" charset="0"/>
                <a:cs typeface="Times New Roman" panose="02020603050405020304" pitchFamily="18" charset="0"/>
              </a:rPr>
              <a:t>витамины.</a:t>
            </a:r>
            <a:r>
              <a:rPr lang="ru-RU" sz="2000" u="sng" dirty="0">
                <a:latin typeface="Calibri" panose="020F0502020204030204" pitchFamily="34" charset="0"/>
                <a:ea typeface="Calibri" panose="020F0502020204030204" pitchFamily="34" charset="0"/>
                <a:cs typeface="Times New Roman" panose="02020603050405020304" pitchFamily="18" charset="0"/>
              </a:rPr>
              <a:t/>
            </a:r>
            <a:br>
              <a:rPr lang="ru-RU" sz="2000" u="sng" dirty="0">
                <a:latin typeface="Calibri" panose="020F0502020204030204" pitchFamily="34" charset="0"/>
                <a:ea typeface="Calibri" panose="020F0502020204030204" pitchFamily="34" charset="0"/>
                <a:cs typeface="Times New Roman" panose="02020603050405020304" pitchFamily="18" charset="0"/>
              </a:rPr>
            </a:br>
            <a:endParaRPr lang="ru-RU" u="sng" dirty="0"/>
          </a:p>
        </p:txBody>
      </p:sp>
      <p:pic>
        <p:nvPicPr>
          <p:cNvPr id="6" name="Объект 5" descr="Салаты из сорняков"/>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85393" y="2208362"/>
            <a:ext cx="3685081" cy="2845444"/>
          </a:xfrm>
          <a:prstGeom prst="rect">
            <a:avLst/>
          </a:prstGeom>
          <a:noFill/>
          <a:ln>
            <a:noFill/>
          </a:ln>
        </p:spPr>
      </p:pic>
    </p:spTree>
    <p:extLst>
      <p:ext uri="{BB962C8B-B14F-4D97-AF65-F5344CB8AC3E}">
        <p14:creationId xmlns:p14="http://schemas.microsoft.com/office/powerpoint/2010/main" val="818719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4400" y="1535502"/>
            <a:ext cx="8591909" cy="3352328"/>
          </a:xfrm>
          <a:prstGeom prst="rect">
            <a:avLst/>
          </a:prstGeom>
        </p:spPr>
        <p:txBody>
          <a:bodyPr wrap="square">
            <a:spAutoFit/>
          </a:bodyPr>
          <a:lstStyle/>
          <a:p>
            <a:pP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Какие дикорастущие растения можно употреблять в пищу</a:t>
            </a:r>
          </a:p>
          <a:p>
            <a:pPr>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Да, почти все, кроме чистотела и полыни (о них разговор особый). Но вот дикоросы, которые используют в дачной кулинарии: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цветы календулы, ромашки и одуванчика;</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одуванчик;  </a:t>
            </a:r>
            <a:r>
              <a:rPr lang="ru-RU" dirty="0">
                <a:latin typeface="Times New Roman" panose="02020603050405020304" pitchFamily="18" charset="0"/>
                <a:ea typeface="Calibri" panose="020F0502020204030204" pitchFamily="34" charset="0"/>
                <a:cs typeface="Times New Roman" panose="02020603050405020304" pitchFamily="18" charset="0"/>
                <a:hlinkClick r:id="rId2"/>
              </a:rPr>
              <a:t>крапиву</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сныть;  спорыш; дудник;</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пастушью сумку; портулак;  черемшу;  медуницу;  огуречную траву: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заячью капусту;  мяту;  козлобородник;   иван-чай (хорошо вымочить);</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чертополох;  лебеду;  </a:t>
            </a:r>
            <a:r>
              <a:rPr lang="ru-RU" dirty="0">
                <a:latin typeface="Times New Roman" panose="02020603050405020304" pitchFamily="18" charset="0"/>
                <a:ea typeface="Calibri" panose="020F0502020204030204" pitchFamily="34" charset="0"/>
                <a:cs typeface="Times New Roman" panose="02020603050405020304" pitchFamily="18" charset="0"/>
                <a:hlinkClick r:id="rId3" tooltip="Исцеляющая сила свекольного бальзама"/>
              </a:rPr>
              <a:t>свекольную ботву</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листья смородины (для аромата) и др.</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7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Не спешите избавляться от сорняков на грядках - они обладают ценными лекарственными свойствами.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58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165" y="788031"/>
            <a:ext cx="8596668" cy="1320800"/>
          </a:xfrm>
        </p:spPr>
        <p:txBody>
          <a:bodyPr/>
          <a:lstStyle/>
          <a:p>
            <a:pPr lvl="0" defTabSz="914400">
              <a:lnSpc>
                <a:spcPct val="107000"/>
              </a:lnSpc>
              <a:spcBef>
                <a:spcPts val="0"/>
              </a:spcBef>
              <a:spcAft>
                <a:spcPts val="675"/>
              </a:spcAft>
            </a:pPr>
            <a:r>
              <a:rPr lang="ru-RU" sz="1950" b="1" kern="1800" dirty="0">
                <a:solidFill>
                  <a:srgbClr val="3A9C63"/>
                </a:solidFill>
                <a:latin typeface="Arial" panose="020B0604020202020204" pitchFamily="34" charset="0"/>
                <a:ea typeface="Times New Roman" panose="02020603050405020304" pitchFamily="18" charset="0"/>
                <a:cs typeface="Times New Roman" panose="02020603050405020304" pitchFamily="18" charset="0"/>
              </a:rPr>
              <a:t>Полезные салаты из сорняков</a:t>
            </a:r>
            <a:r>
              <a:rPr lang="ru-RU" sz="2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p:cNvSpPr>
            <a:spLocks noGrp="1"/>
          </p:cNvSpPr>
          <p:nvPr>
            <p:ph idx="1"/>
          </p:nvPr>
        </p:nvSpPr>
        <p:spPr>
          <a:xfrm>
            <a:off x="677334" y="2725947"/>
            <a:ext cx="8596668" cy="3315415"/>
          </a:xfrm>
        </p:spPr>
        <p:txBody>
          <a:bodyPr>
            <a:normAutofit lnSpcReduction="10000"/>
          </a:bodyPr>
          <a:lstStyle/>
          <a:p>
            <a:pPr marL="0" lvl="0" algn="just">
              <a:spcBef>
                <a:spcPts val="0"/>
              </a:spcBef>
              <a:buFont typeface="Symbol" panose="05050102010706020507" pitchFamily="18" charset="2"/>
              <a:buChar char=""/>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Салат из крапивы и подорожника</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опустите на минуту листья крапивы и подорожника в кипяток. Нарежьте лук зеленый (или стрелы лука). Листьям дайте стечь и измельчите. Все соедините в салатнике. Можно добавить вареное яйцо, свежий огурчик. Все залить сметаной или сдобрить постным ароматным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маслом</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 здоровьице</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lvl="0" algn="just">
              <a:spcBef>
                <a:spcPts val="0"/>
              </a:spcBef>
              <a:buFont typeface="Symbol" panose="05050102010706020507" pitchFamily="18" charset="2"/>
              <a:buChar char=""/>
            </a:pPr>
            <a:r>
              <a:rPr lang="ru-RU" b="1" dirty="0">
                <a:latin typeface="Times New Roman" panose="02020603050405020304" pitchFamily="18" charset="0"/>
                <a:ea typeface="Times New Roman" panose="02020603050405020304" pitchFamily="18" charset="0"/>
                <a:cs typeface="Times New Roman" panose="02020603050405020304" pitchFamily="18" charset="0"/>
              </a:rPr>
              <a:t>Салат из крапивы</a:t>
            </a:r>
            <a:r>
              <a:rPr lang="ru-RU" dirty="0">
                <a:latin typeface="Times New Roman" panose="02020603050405020304" pitchFamily="18" charset="0"/>
                <a:ea typeface="Times New Roman" panose="02020603050405020304" pitchFamily="18" charset="0"/>
                <a:cs typeface="Times New Roman" panose="02020603050405020304" pitchFamily="18" charset="0"/>
              </a:rPr>
              <a:t>: 200 г крапивы, 30 г сметаны, 2 яйца, соль, уксус по вкусу. Промытые листья крапивы прокипятить в воде в течение 5 минут, откинуть на сито, измельчить ножом, заправить уксусом, уложить ломтики вареного яйца, заправить сметаной.</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0" lvl="0" algn="just">
              <a:spcBef>
                <a:spcPts val="0"/>
              </a:spcBef>
              <a:buFont typeface="Symbol" panose="05050102010706020507" pitchFamily="18" charset="2"/>
              <a:buChar char=""/>
            </a:pPr>
            <a:r>
              <a:rPr lang="ru-RU" b="1" dirty="0">
                <a:latin typeface="Times New Roman" panose="02020603050405020304" pitchFamily="18" charset="0"/>
                <a:ea typeface="Times New Roman" panose="02020603050405020304" pitchFamily="18" charset="0"/>
                <a:cs typeface="Times New Roman" panose="02020603050405020304" pitchFamily="18" charset="0"/>
              </a:rPr>
              <a:t>Салат из подорожника</a:t>
            </a:r>
            <a:r>
              <a:rPr lang="ru-RU" dirty="0">
                <a:latin typeface="Times New Roman" panose="02020603050405020304" pitchFamily="18" charset="0"/>
                <a:ea typeface="Times New Roman" panose="02020603050405020304" pitchFamily="18" charset="0"/>
                <a:cs typeface="Times New Roman" panose="02020603050405020304" pitchFamily="18" charset="0"/>
              </a:rPr>
              <a:t>: 150 г молодых листьев подорожника, 50 г зеленого или репчатого лука, ложка тертого хрена, 30 г крапивы, яйцо, 30 г сметаны, соль, лимонная кислота по вкусу. Перед приготовлением салата крапиву и подорожник окунуть в кипяток, дать стечь воде, мелко измельчить.</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2" descr="Картинки по запросу блюда из крапивы фото"/>
          <p:cNvSpPr>
            <a:spLocks noChangeAspect="1" noChangeArrowheads="1"/>
          </p:cNvSpPr>
          <p:nvPr/>
        </p:nvSpPr>
        <p:spPr bwMode="auto">
          <a:xfrm>
            <a:off x="3692406" y="339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130181" y="641770"/>
            <a:ext cx="2562225" cy="1781175"/>
          </a:xfrm>
          <a:prstGeom prst="rect">
            <a:avLst/>
          </a:prstGeom>
        </p:spPr>
      </p:pic>
    </p:spTree>
    <p:extLst>
      <p:ext uri="{BB962C8B-B14F-4D97-AF65-F5344CB8AC3E}">
        <p14:creationId xmlns:p14="http://schemas.microsoft.com/office/powerpoint/2010/main" val="253935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0445" y="1452818"/>
            <a:ext cx="7953555" cy="4325992"/>
          </a:xfrm>
          <a:prstGeom prst="rect">
            <a:avLst/>
          </a:prstGeom>
        </p:spPr>
        <p:txBody>
          <a:bodyPr wrap="square">
            <a:spAutoFit/>
          </a:bodyPr>
          <a:lstStyle/>
          <a:p>
            <a:pPr marL="342900" lvl="0" indent="-342900">
              <a:lnSpc>
                <a:spcPts val="1350"/>
              </a:lnSpc>
              <a:spcAft>
                <a:spcPts val="675"/>
              </a:spcAft>
              <a:buFont typeface="Symbol" panose="05050102010706020507" pitchFamily="18" charset="2"/>
              <a:buChar char=""/>
            </a:pPr>
            <a:r>
              <a:rPr lang="ru-RU" b="1" dirty="0">
                <a:latin typeface="Times New Roman" panose="02020603050405020304" pitchFamily="18" charset="0"/>
                <a:ea typeface="Times New Roman" panose="02020603050405020304" pitchFamily="18" charset="0"/>
                <a:cs typeface="Times New Roman" panose="02020603050405020304" pitchFamily="18" charset="0"/>
              </a:rPr>
              <a:t>Салат из цикория с апельсином</a:t>
            </a:r>
            <a:r>
              <a:rPr lang="ru-RU" dirty="0">
                <a:latin typeface="Times New Roman" panose="02020603050405020304" pitchFamily="18" charset="0"/>
                <a:ea typeface="Times New Roman" panose="02020603050405020304" pitchFamily="18" charset="0"/>
                <a:cs typeface="Times New Roman" panose="02020603050405020304" pitchFamily="18" charset="0"/>
              </a:rPr>
              <a:t>: 4 пучка цикория, 1 большой апельсин, соль, половина чайной ложки сахара, черный перец, лимонный сок. Мелко нарезанный цикорий смешать с апельсином – мякоть нарезать, чуть посолить, добавить сахар, щепотку черного перца и полить растительным маслом.</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350"/>
              </a:lnSpc>
              <a:spcAft>
                <a:spcPts val="675"/>
              </a:spcAft>
              <a:buFont typeface="Symbol" panose="05050102010706020507" pitchFamily="18" charset="2"/>
              <a:buChar char=""/>
            </a:pPr>
            <a:r>
              <a:rPr lang="ru-RU" b="1" dirty="0">
                <a:latin typeface="Times New Roman" panose="02020603050405020304" pitchFamily="18" charset="0"/>
                <a:ea typeface="Times New Roman" panose="02020603050405020304" pitchFamily="18" charset="0"/>
                <a:cs typeface="Times New Roman" panose="02020603050405020304" pitchFamily="18" charset="0"/>
              </a:rPr>
              <a:t>Салат с календулой</a:t>
            </a:r>
            <a:r>
              <a:rPr lang="ru-RU" dirty="0">
                <a:latin typeface="Times New Roman" panose="02020603050405020304" pitchFamily="18" charset="0"/>
                <a:ea typeface="Times New Roman" panose="02020603050405020304" pitchFamily="18" charset="0"/>
                <a:cs typeface="Times New Roman" panose="02020603050405020304" pitchFamily="18" charset="0"/>
              </a:rPr>
              <a:t>: 500 г вареного картофеля, 50 г зеленого лука, 15 цветочных корзинок календулы, 100 г салатной заправки. Для 0,5 л салатной заправки: 350 г растительного масла, 150 мл 3% уксуса, 20 г сахара, 1 г молотого перца, 10 г соли. Картофель нарезать ломтиками, перемешать с измельченным луком и календулой, полить салатной заправкой. Для приготовления салатной заправки продукты надо смешать. Перелить заправку в бутылку и хранить в </a:t>
            </a:r>
            <a:r>
              <a:rPr lang="ru-RU" b="1" dirty="0">
                <a:latin typeface="Times New Roman" panose="02020603050405020304" pitchFamily="18" charset="0"/>
                <a:ea typeface="Times New Roman" panose="02020603050405020304" pitchFamily="18" charset="0"/>
                <a:cs typeface="Times New Roman" panose="02020603050405020304" pitchFamily="18" charset="0"/>
                <a:hlinkClick r:id="rId2"/>
              </a:rPr>
              <a:t>холодильнике</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350"/>
              </a:lnSpc>
              <a:spcAft>
                <a:spcPts val="675"/>
              </a:spcAft>
              <a:buFont typeface="Symbol" panose="05050102010706020507" pitchFamily="18" charset="2"/>
              <a:buChar char=""/>
            </a:pPr>
            <a:r>
              <a:rPr lang="ru-RU" b="1" dirty="0">
                <a:latin typeface="Times New Roman" panose="02020603050405020304" pitchFamily="18" charset="0"/>
                <a:ea typeface="Times New Roman" panose="02020603050405020304" pitchFamily="18" charset="0"/>
                <a:cs typeface="Times New Roman" panose="02020603050405020304" pitchFamily="18" charset="0"/>
              </a:rPr>
              <a:t>Салат овощной с календулой</a:t>
            </a:r>
            <a:r>
              <a:rPr lang="ru-RU" dirty="0">
                <a:latin typeface="Times New Roman" panose="02020603050405020304" pitchFamily="18" charset="0"/>
                <a:ea typeface="Times New Roman" panose="02020603050405020304" pitchFamily="18" charset="0"/>
                <a:cs typeface="Times New Roman" panose="02020603050405020304" pitchFamily="18" charset="0"/>
              </a:rPr>
              <a:t>: 100 г свежих огурцов, 60 г зеленого лука, 60 г цветочных корзинок календулы, 1 яйцо, 40 г сметаны, специи, укроп по вкусу. Огурцы очистить и нарезать тонкими ломтиками. Тщательно вымытые лук и календулу измельчить ножом, выложить на тарелку, украсить ломтиками вареного яйца. В центре на салат положить сметану. Посолить, посыпать измельченным укропом.</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350"/>
              </a:lnSpc>
              <a:spcAft>
                <a:spcPts val="675"/>
              </a:spcAft>
              <a:buFont typeface="Symbol" panose="05050102010706020507" pitchFamily="18" charset="2"/>
              <a:buChar char=""/>
            </a:pPr>
            <a:r>
              <a:rPr lang="ru-RU" b="1" dirty="0">
                <a:latin typeface="Times New Roman" panose="02020603050405020304" pitchFamily="18" charset="0"/>
                <a:ea typeface="Times New Roman" panose="02020603050405020304" pitchFamily="18" charset="0"/>
                <a:cs typeface="Times New Roman" panose="02020603050405020304" pitchFamily="18" charset="0"/>
              </a:rPr>
              <a:t>Салат из лопуха</a:t>
            </a:r>
            <a:r>
              <a:rPr lang="ru-RU" dirty="0">
                <a:latin typeface="Times New Roman" panose="02020603050405020304" pitchFamily="18" charset="0"/>
                <a:ea typeface="Times New Roman" panose="02020603050405020304" pitchFamily="18" charset="0"/>
                <a:cs typeface="Times New Roman" panose="02020603050405020304" pitchFamily="18" charset="0"/>
              </a:rPr>
              <a:t>: 150 г листьев лопуха, 30 г хрена, 50 г зеленого лука, 20 г сметаны, соль. Промытые листья лопуха опустить на 1–2 минуты в кипяток, слегка обсушить, измельчить. Перемешать с измельченным луком, посолить, добавить тертый хрен и заправить сметаной.</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910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7000"/>
              </a:lnSpc>
              <a:spcAft>
                <a:spcPts val="675"/>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Щи, супы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p:cNvSpPr>
            <a:spLocks noGrp="1"/>
          </p:cNvSpPr>
          <p:nvPr>
            <p:ph idx="1"/>
          </p:nvPr>
        </p:nvSpPr>
        <p:spPr>
          <a:xfrm>
            <a:off x="677334" y="2605177"/>
            <a:ext cx="8596668" cy="3436185"/>
          </a:xfrm>
        </p:spPr>
        <p:txBody>
          <a:bodyPr>
            <a:normAutofit fontScale="25000" lnSpcReduction="20000"/>
          </a:bodyPr>
          <a:lstStyle/>
          <a:p>
            <a:pPr lvl="0">
              <a:lnSpc>
                <a:spcPts val="1350"/>
              </a:lnSpc>
              <a:spcAft>
                <a:spcPts val="675"/>
              </a:spcAft>
              <a:buFont typeface="Symbol" panose="05050102010706020507" pitchFamily="18" charset="2"/>
              <a:buChar char=""/>
            </a:pPr>
            <a:r>
              <a:rPr lang="ru-RU" sz="6400" b="1" dirty="0">
                <a:latin typeface="Times New Roman" panose="02020603050405020304" pitchFamily="18" charset="0"/>
                <a:ea typeface="Times New Roman" panose="02020603050405020304" pitchFamily="18" charset="0"/>
                <a:cs typeface="Times New Roman" panose="02020603050405020304" pitchFamily="18" charset="0"/>
              </a:rPr>
              <a:t>Щи из крапивы</a:t>
            </a:r>
            <a:r>
              <a:rPr lang="ru-RU" sz="6400" dirty="0">
                <a:latin typeface="Times New Roman" panose="02020603050405020304" pitchFamily="18" charset="0"/>
                <a:ea typeface="Times New Roman" panose="02020603050405020304" pitchFamily="18" charset="0"/>
                <a:cs typeface="Times New Roman" panose="02020603050405020304" pitchFamily="18" charset="0"/>
              </a:rPr>
              <a:t>: молодую крапиву отварить в воде в течение 3 минут, процедить, пропустить через мясорубку или блендер и тушить с жиром 10–15 минут. Морковь, лук, петрушку </a:t>
            </a:r>
            <a:r>
              <a:rPr lang="ru-RU" sz="6400" dirty="0" err="1">
                <a:latin typeface="Times New Roman" panose="02020603050405020304" pitchFamily="18" charset="0"/>
                <a:ea typeface="Times New Roman" panose="02020603050405020304" pitchFamily="18" charset="0"/>
                <a:cs typeface="Times New Roman" panose="02020603050405020304" pitchFamily="18" charset="0"/>
              </a:rPr>
              <a:t>спассеровать</a:t>
            </a:r>
            <a:r>
              <a:rPr lang="ru-RU" sz="6400" dirty="0">
                <a:latin typeface="Times New Roman" panose="02020603050405020304" pitchFamily="18" charset="0"/>
                <a:ea typeface="Times New Roman" panose="02020603050405020304" pitchFamily="18" charset="0"/>
                <a:cs typeface="Times New Roman" panose="02020603050405020304" pitchFamily="18" charset="0"/>
              </a:rPr>
              <a:t> на жире. В кипящий бульон или воду положить крапиву, </a:t>
            </a:r>
            <a:r>
              <a:rPr lang="ru-RU" sz="6400" dirty="0" err="1">
                <a:latin typeface="Times New Roman" panose="02020603050405020304" pitchFamily="18" charset="0"/>
                <a:ea typeface="Times New Roman" panose="02020603050405020304" pitchFamily="18" charset="0"/>
                <a:cs typeface="Times New Roman" panose="02020603050405020304" pitchFamily="18" charset="0"/>
              </a:rPr>
              <a:t>пассерованные</a:t>
            </a:r>
            <a:r>
              <a:rPr lang="ru-RU" sz="6400" dirty="0">
                <a:latin typeface="Times New Roman" panose="02020603050405020304" pitchFamily="18" charset="0"/>
                <a:ea typeface="Times New Roman" panose="02020603050405020304" pitchFamily="18" charset="0"/>
                <a:cs typeface="Times New Roman" panose="02020603050405020304" pitchFamily="18" charset="0"/>
              </a:rPr>
              <a:t> овощи, зеленый лук, варить 20–25 минут, за 10 минут до готовности добавить лавровый лист, перец, гвоздику, щавель</a:t>
            </a:r>
            <a:r>
              <a:rPr lang="ru-RU" sz="6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6400" dirty="0">
              <a:latin typeface="Times New Roman" panose="02020603050405020304" pitchFamily="18" charset="0"/>
              <a:ea typeface="Calibri" panose="020F0502020204030204" pitchFamily="34" charset="0"/>
              <a:cs typeface="Times New Roman" panose="02020603050405020304" pitchFamily="18" charset="0"/>
            </a:endParaRPr>
          </a:p>
          <a:p>
            <a:pPr lvl="0"/>
            <a:r>
              <a:rPr lang="ru-RU" sz="6400" b="1" dirty="0">
                <a:latin typeface="Times New Roman" panose="02020603050405020304" pitchFamily="18" charset="0"/>
                <a:cs typeface="Times New Roman" panose="02020603050405020304" pitchFamily="18" charset="0"/>
              </a:rPr>
              <a:t>Суп из листьев лопуха:</a:t>
            </a:r>
            <a:r>
              <a:rPr lang="ru-RU" sz="6400" dirty="0">
                <a:latin typeface="Times New Roman" panose="02020603050405020304" pitchFamily="18" charset="0"/>
                <a:cs typeface="Times New Roman" panose="02020603050405020304" pitchFamily="18" charset="0"/>
              </a:rPr>
              <a:t> 250 г лопуха, 80 г репчатого лука, 150 г картофеля, 20 г масла сливочного, соль, перец по вкусу. Очищенный картофель и рис варить до готовности. Измельченные листья лопуха и пассерованный лук добавить в суп за 10–15 минут до подачи на стол. Рекомендуется больным сахарным диабетом, болезнями почек, язвенной болезнью желудка, при гастрите, камнях мочевого пузыря.</a:t>
            </a:r>
          </a:p>
          <a:p>
            <a:pPr lvl="0"/>
            <a:r>
              <a:rPr lang="ru-RU" sz="6400" b="1" dirty="0">
                <a:latin typeface="Times New Roman" panose="02020603050405020304" pitchFamily="18" charset="0"/>
                <a:cs typeface="Times New Roman" panose="02020603050405020304" pitchFamily="18" charset="0"/>
              </a:rPr>
              <a:t>Суп из крапивы и свекольной ботвы</a:t>
            </a:r>
            <a:endParaRPr lang="ru-RU" sz="6400" dirty="0">
              <a:latin typeface="Times New Roman" panose="02020603050405020304" pitchFamily="18" charset="0"/>
              <a:cs typeface="Times New Roman" panose="02020603050405020304" pitchFamily="18" charset="0"/>
            </a:endParaRPr>
          </a:p>
          <a:p>
            <a:r>
              <a:rPr lang="ru-RU" sz="6400" dirty="0">
                <a:latin typeface="Times New Roman" panose="02020603050405020304" pitchFamily="18" charset="0"/>
                <a:cs typeface="Times New Roman" panose="02020603050405020304" pitchFamily="18" charset="0"/>
              </a:rPr>
              <a:t>Отварите брусочки свеклы молодой, ее листочки порежьте, пусть ждут своей очереди. В свекольный бульон положите картофель и варите до готовности. Припустите на постном масле морковь и лук, добавьте немного томата. Заправку переложите в кастрюлю. Туда же отправляйте и порезанную свекольную ботву (листочки). Крапиву нужно порезать, но не мелко. И переложить в щи. Вареное яйцо – белок порежьте полукольцами, а желток разотрите с солью и залейте сывороткой. Все добавьте в кастрюлю. Лавровый листочек не помешает. Как только закипит, выключайте. Пусть настаивается сначала под крышкой, через полчаса ужу без крышки.</a:t>
            </a:r>
          </a:p>
          <a:p>
            <a:r>
              <a:rPr lang="ru-RU" sz="6400" dirty="0">
                <a:latin typeface="Times New Roman" panose="02020603050405020304" pitchFamily="18" charset="0"/>
                <a:cs typeface="Times New Roman" panose="02020603050405020304" pitchFamily="18" charset="0"/>
              </a:rPr>
              <a:t> </a:t>
            </a:r>
          </a:p>
          <a:p>
            <a:r>
              <a:rPr lang="ru-RU" sz="6400" b="1" dirty="0">
                <a:latin typeface="Times New Roman" panose="02020603050405020304" pitchFamily="18" charset="0"/>
                <a:cs typeface="Times New Roman" panose="02020603050405020304" pitchFamily="18" charset="0"/>
              </a:rPr>
              <a:t> </a:t>
            </a:r>
            <a:endParaRPr lang="ru-RU" sz="6400" dirty="0">
              <a:latin typeface="Times New Roman" panose="02020603050405020304" pitchFamily="18" charset="0"/>
              <a:cs typeface="Times New Roman" panose="02020603050405020304" pitchFamily="18" charset="0"/>
            </a:endParaRPr>
          </a:p>
          <a:p>
            <a:r>
              <a:rPr lang="ru-RU" b="1" dirty="0"/>
              <a:t> </a:t>
            </a:r>
            <a:endParaRPr lang="ru-RU" dirty="0"/>
          </a:p>
          <a:p>
            <a:endParaRPr lang="ru-RU" dirty="0"/>
          </a:p>
        </p:txBody>
      </p:sp>
      <p:pic>
        <p:nvPicPr>
          <p:cNvPr id="4" name="Рисунок 3"/>
          <p:cNvPicPr>
            <a:picLocks noChangeAspect="1"/>
          </p:cNvPicPr>
          <p:nvPr/>
        </p:nvPicPr>
        <p:blipFill>
          <a:blip r:embed="rId2"/>
          <a:stretch>
            <a:fillRect/>
          </a:stretch>
        </p:blipFill>
        <p:spPr>
          <a:xfrm>
            <a:off x="4278702" y="258792"/>
            <a:ext cx="3640347" cy="2346385"/>
          </a:xfrm>
          <a:prstGeom prst="rect">
            <a:avLst/>
          </a:prstGeom>
        </p:spPr>
      </p:pic>
    </p:spTree>
    <p:extLst>
      <p:ext uri="{BB962C8B-B14F-4D97-AF65-F5344CB8AC3E}">
        <p14:creationId xmlns:p14="http://schemas.microsoft.com/office/powerpoint/2010/main" val="225420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7000"/>
              </a:lnSpc>
              <a:spcAft>
                <a:spcPts val="675"/>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Вторые блюда</a:t>
            </a:r>
            <a:r>
              <a:rPr lang="ru-RU" sz="1800" dirty="0">
                <a:latin typeface="Calibri" panose="020F0502020204030204" pitchFamily="34" charset="0"/>
                <a:ea typeface="Calibri" panose="020F0502020204030204" pitchFamily="34" charset="0"/>
                <a:cs typeface="Times New Roman" panose="02020603050405020304" pitchFamily="18" charset="0"/>
              </a:rPr>
              <a:t/>
            </a:r>
            <a:br>
              <a:rPr lang="ru-RU" sz="1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p:cNvSpPr>
            <a:spLocks noGrp="1"/>
          </p:cNvSpPr>
          <p:nvPr>
            <p:ph idx="1"/>
          </p:nvPr>
        </p:nvSpPr>
        <p:spPr/>
        <p:txBody>
          <a:bodyPr>
            <a:normAutofit/>
          </a:bodyPr>
          <a:lstStyle/>
          <a:p>
            <a:pPr lvl="0">
              <a:lnSpc>
                <a:spcPts val="1350"/>
              </a:lnSpc>
              <a:spcAft>
                <a:spcPts val="675"/>
              </a:spcAft>
              <a:buFont typeface="Symbol" panose="05050102010706020507" pitchFamily="18" charset="2"/>
              <a:buChar char=""/>
            </a:pPr>
            <a:r>
              <a:rPr lang="ru-RU" b="1" dirty="0">
                <a:latin typeface="Times New Roman" panose="02020603050405020304" pitchFamily="18" charset="0"/>
                <a:ea typeface="Times New Roman" panose="02020603050405020304" pitchFamily="18" charset="0"/>
                <a:cs typeface="Times New Roman" panose="02020603050405020304" pitchFamily="18" charset="0"/>
              </a:rPr>
              <a:t>Крапивный омлет</a:t>
            </a:r>
            <a:r>
              <a:rPr lang="ru-RU" dirty="0">
                <a:latin typeface="Times New Roman" panose="02020603050405020304" pitchFamily="18" charset="0"/>
                <a:ea typeface="Times New Roman" panose="02020603050405020304" pitchFamily="18" charset="0"/>
                <a:cs typeface="Times New Roman" panose="02020603050405020304" pitchFamily="18" charset="0"/>
              </a:rPr>
              <a:t>: 2 яйца, 50 г ветчины, 30 г тертого сыра, 3 столовые ложки крапивы, соль, перец, 1 маленькая луковица, жир. Яйца взбить, добавить нарезанную ветчину, сыр, измельченную крапиву, соль, перец, мелко накрошенный лук. Омлет обжаривать с двух сторон на разогретом жире.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nSpc>
                <a:spcPts val="1350"/>
              </a:lnSpc>
              <a:spcAft>
                <a:spcPts val="675"/>
              </a:spcAft>
              <a:buFont typeface="Symbol" panose="05050102010706020507" pitchFamily="18" charset="2"/>
              <a:buChar char=""/>
            </a:pPr>
            <a:r>
              <a:rPr lang="ru-RU" b="1" dirty="0">
                <a:latin typeface="Times New Roman" panose="02020603050405020304" pitchFamily="18" charset="0"/>
                <a:ea typeface="Times New Roman" panose="02020603050405020304" pitchFamily="18" charset="0"/>
                <a:cs typeface="Times New Roman" panose="02020603050405020304" pitchFamily="18" charset="0"/>
              </a:rPr>
              <a:t>Пюре из крапивы</a:t>
            </a:r>
            <a:r>
              <a:rPr lang="ru-RU" dirty="0">
                <a:latin typeface="Times New Roman" panose="02020603050405020304" pitchFamily="18" charset="0"/>
                <a:ea typeface="Times New Roman" panose="02020603050405020304" pitchFamily="18" charset="0"/>
                <a:cs typeface="Times New Roman" panose="02020603050405020304" pitchFamily="18" charset="0"/>
              </a:rPr>
              <a:t>: 1 кг крапивы, 1 столовая ложка растительного масла, хрен, соль по вкусу. Промытые листья молодой крапивы отварить в подсоленной воде до готовности, откинуть на дуршлаг, дав воде стечь, измельчить на доске, посыпать мукой, добавить 2–3 столовые ложки крапивного отвара, перемешать и снова варить, непрерывно помешивая, до увеличения объема. Затем добавить тертый хрен, поджаренный в растительном масле лук, перемешать и подавать к крупяным блюдам в качестве приправы.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nSpc>
                <a:spcPts val="1350"/>
              </a:lnSpc>
              <a:spcAft>
                <a:spcPts val="675"/>
              </a:spcAft>
              <a:buFont typeface="Symbol" panose="05050102010706020507" pitchFamily="18" charset="2"/>
              <a:buChar char=""/>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Подорожник</a:t>
            </a:r>
            <a:r>
              <a:rPr lang="ru-RU" b="1" dirty="0">
                <a:latin typeface="Times New Roman" panose="02020603050405020304" pitchFamily="18" charset="0"/>
                <a:ea typeface="Times New Roman" panose="02020603050405020304" pitchFamily="18" charset="0"/>
                <a:cs typeface="Times New Roman" panose="02020603050405020304" pitchFamily="18" charset="0"/>
              </a:rPr>
              <a:t>, тушенный</a:t>
            </a:r>
            <a:r>
              <a:rPr lang="ru-RU" dirty="0">
                <a:latin typeface="Times New Roman" panose="02020603050405020304" pitchFamily="18" charset="0"/>
                <a:ea typeface="Times New Roman" panose="02020603050405020304" pitchFamily="18" charset="0"/>
                <a:cs typeface="Times New Roman" panose="02020603050405020304" pitchFamily="18" charset="0"/>
              </a:rPr>
              <a:t> с зеленью: 200 г листьев растения, 50 г зеленого лука, 30 г моркови, 50 г первоцвета, 10 г пшеничной муки, 10 г сливочного масла. Промыть и нашинковать листья подорожника, тушить в небольшом количестве воды. За 20–25 минут до готовности добавить пассерованный лук. Когда зелень станет мягкой, заправить ее мукой, солью и перцем.</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5514616" y="141289"/>
            <a:ext cx="2266950" cy="2019300"/>
          </a:xfrm>
          <a:prstGeom prst="rect">
            <a:avLst/>
          </a:prstGeom>
        </p:spPr>
      </p:pic>
    </p:spTree>
    <p:extLst>
      <p:ext uri="{BB962C8B-B14F-4D97-AF65-F5344CB8AC3E}">
        <p14:creationId xmlns:p14="http://schemas.microsoft.com/office/powerpoint/2010/main" val="220847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6814" y="0"/>
            <a:ext cx="4330461" cy="2760453"/>
          </a:xfrm>
          <a:prstGeom prst="rect">
            <a:avLst/>
          </a:prstGeom>
        </p:spPr>
      </p:pic>
      <p:sp>
        <p:nvSpPr>
          <p:cNvPr id="2" name="Заголовок 1"/>
          <p:cNvSpPr>
            <a:spLocks noGrp="1"/>
          </p:cNvSpPr>
          <p:nvPr>
            <p:ph type="title"/>
          </p:nvPr>
        </p:nvSpPr>
        <p:spPr>
          <a:xfrm>
            <a:off x="5244860" y="609600"/>
            <a:ext cx="4029142" cy="1320800"/>
          </a:xfrm>
        </p:spPr>
        <p:txBody>
          <a:bodyPr/>
          <a:lstStyle/>
          <a:p>
            <a:r>
              <a:rPr lang="ru-RU" b="1" dirty="0">
                <a:solidFill>
                  <a:srgbClr val="90C226"/>
                </a:solidFill>
                <a:latin typeface="Times New Roman" panose="02020603050405020304" pitchFamily="18" charset="0"/>
                <a:ea typeface="Times New Roman" panose="02020603050405020304" pitchFamily="18" charset="0"/>
                <a:cs typeface="Times New Roman" panose="02020603050405020304" pitchFamily="18" charset="0"/>
              </a:rPr>
              <a:t>Вторые блюда</a:t>
            </a:r>
            <a:endParaRPr lang="ru-RU" dirty="0"/>
          </a:p>
        </p:txBody>
      </p:sp>
      <p:sp>
        <p:nvSpPr>
          <p:cNvPr id="3" name="Объект 2"/>
          <p:cNvSpPr>
            <a:spLocks noGrp="1"/>
          </p:cNvSpPr>
          <p:nvPr>
            <p:ph idx="1"/>
          </p:nvPr>
        </p:nvSpPr>
        <p:spPr>
          <a:xfrm>
            <a:off x="1416666" y="2977227"/>
            <a:ext cx="8596668" cy="3880773"/>
          </a:xfrm>
        </p:spPr>
        <p:txBody>
          <a:bodyPr>
            <a:normAutofit fontScale="77500" lnSpcReduction="20000"/>
          </a:bodyPr>
          <a:lstStyle/>
          <a:p>
            <a:pPr lvl="0">
              <a:lnSpc>
                <a:spcPts val="1350"/>
              </a:lnSpc>
              <a:spcAft>
                <a:spcPts val="675"/>
              </a:spcAft>
              <a:buFont typeface="Symbol" panose="05050102010706020507" pitchFamily="18" charset="2"/>
              <a:buChar char=""/>
            </a:pPr>
            <a:r>
              <a:rPr lang="ru-RU"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Пюре из молоденьких листьев лопуха</a:t>
            </a:r>
            <a:r>
              <a:rPr lang="ru-RU"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Если листочки чуть горчат, подержите их в воде с </a:t>
            </a:r>
            <a:r>
              <a:rPr lang="ru-RU"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полчасика</a:t>
            </a:r>
            <a:r>
              <a:rPr lang="ru-RU"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Отварите и перекрутите на мясорубке. Добавьте соль и специи по вкусу. Можно добавить сливки. Пюре можно готовить и из корней этого полезного растения</a:t>
            </a:r>
            <a:endParaRPr lang="ru-RU" sz="21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ru-RU"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Котлетки из стрел лука</a:t>
            </a:r>
            <a:r>
              <a:rPr lang="ru-RU"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Нарезать стрелы колечками 2-3 мм. Добавить сырое яйцо и муку (можно манку). Подсолить, перемешать и жарить оладьи. Быстро и вкусно! Стрелы лука не должны быть старыми, если кусочек хорошо жуется, значит, из него можно готовить блюда.</a:t>
            </a:r>
            <a:endParaRPr lang="ru-RU" sz="21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ru-RU"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Гарнир из стрел лука</a:t>
            </a:r>
            <a:r>
              <a:rPr lang="ru-RU"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Порезать луковые стрелы длиной с мизинец и слегка обжарить на растительном масле. Добавить ложечку сметаны и немного протомить. Пальчики оближешь.</a:t>
            </a:r>
            <a:endParaRPr lang="ru-RU" sz="21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ru-RU" sz="2100" b="1" dirty="0">
                <a:latin typeface="Times New Roman" panose="02020603050405020304" pitchFamily="18" charset="0"/>
                <a:ea typeface="Calibri" panose="020F0502020204030204" pitchFamily="34" charset="0"/>
                <a:cs typeface="Times New Roman" panose="02020603050405020304" pitchFamily="18" charset="0"/>
              </a:rPr>
              <a:t>Жареные корни лопуха</a:t>
            </a:r>
            <a:endParaRPr lang="ru-RU" sz="21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ru-RU"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Корни лопуха промыть, если нужно подчистить. Отварить в воде, немного ее подсолив. Воду слить, корни остудить и порезать. Обжарить на сковороде. В конце приготовления добавьте чесночок.</a:t>
            </a:r>
            <a:endParaRPr lang="ru-RU" sz="21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0050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7000"/>
              </a:lnSpc>
              <a:spcAft>
                <a:spcPts val="675"/>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Напитки </a:t>
            </a:r>
            <a:r>
              <a:rPr lang="ru-RU" sz="1800" dirty="0">
                <a:latin typeface="Calibri" panose="020F0502020204030204" pitchFamily="34" charset="0"/>
                <a:ea typeface="Calibri" panose="020F0502020204030204" pitchFamily="34" charset="0"/>
                <a:cs typeface="Times New Roman" panose="02020603050405020304" pitchFamily="18" charset="0"/>
              </a:rPr>
              <a:t/>
            </a:r>
            <a:br>
              <a:rPr lang="ru-RU" sz="1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p:cNvSpPr>
            <a:spLocks noGrp="1"/>
          </p:cNvSpPr>
          <p:nvPr>
            <p:ph idx="1"/>
          </p:nvPr>
        </p:nvSpPr>
        <p:spPr>
          <a:xfrm>
            <a:off x="380025" y="1930400"/>
            <a:ext cx="9868156" cy="3880773"/>
          </a:xfrm>
        </p:spPr>
        <p:txBody>
          <a:bodyPr>
            <a:noAutofit/>
          </a:bodyPr>
          <a:lstStyle/>
          <a:p>
            <a:pPr lvl="0">
              <a:lnSpc>
                <a:spcPts val="1350"/>
              </a:lnSpc>
              <a:spcAft>
                <a:spcPts val="675"/>
              </a:spcAft>
              <a:buFont typeface="Symbol" panose="05050102010706020507" pitchFamily="18" charset="2"/>
              <a:buChar char=""/>
            </a:pP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Сок из крапивы: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1 кг молодой крапивы, 1 л воды. Молодые побеги и листья крапивы пропустить через мясорубку, добавить 0,5 л холодной кипяченой воды, перемешать, сок отжать через марлю. Оставшиеся выжимки вторично пропустить через мясорубку, разбавить водой и отжать сок. Соединить его с первой порцией сока и перемешать.</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nSpc>
                <a:spcPts val="1350"/>
              </a:lnSpc>
              <a:spcAft>
                <a:spcPts val="675"/>
              </a:spcAft>
              <a:buFont typeface="Symbol" panose="05050102010706020507" pitchFamily="18" charset="2"/>
              <a:buChar char=""/>
            </a:pP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Сок подорожника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можно извлекать с помощью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электросоковыжималки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или ручного винтового пресса. Хорошо отжимается из предварительно замоченных на 1–2 часа листьев. Вытекающий из соковыжималки сок можно профильтровать через полотняный мешочек. Для длительного хранения сок пастеризуют и горячим разливают в хорошо промытые ошпаренные кипятком стеклянные банки. Банки с соком закатывают крышками, пастеризуют 20 минут при температуре 85 градусов. Применяют по 30–50 мл 3 раза в день до еды в течение 2–4 недель, особенно весной и осенью.</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nSpc>
                <a:spcPts val="1350"/>
              </a:lnSpc>
              <a:spcAft>
                <a:spcPts val="675"/>
              </a:spcAft>
              <a:buFont typeface="Symbol" panose="05050102010706020507" pitchFamily="18" charset="2"/>
              <a:buChar char=""/>
            </a:pP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Сироп подорожника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молодые листья нарезать и аккуратно уложить в банку. Через каждый сантиметр слоя обильно заливать медом или засыпать сахаром. Уплотняя массу, заполнить всю банку. Подорожник настаивать на меде (сахаре) около 10 дней, затем полученный сироп слить. Применять при воспалении верхних дыхательных путей, кашле, желудочных и кишечных заболеваниях.</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nSpc>
                <a:spcPts val="1350"/>
              </a:lnSpc>
              <a:spcAft>
                <a:spcPts val="675"/>
              </a:spcAft>
              <a:buFont typeface="Symbol" panose="05050102010706020507" pitchFamily="18" charset="2"/>
              <a:buChar char=""/>
            </a:pP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Напиток из календулы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50 г сушеной календулы, 2 стакана сока калины, 1 стакан меда, 3 литра воды. Календулу отварить в течение 30 минут, оставить в закрытой посуде для настаивания на 12 часов, процедить через сито или марлю, добавить сок калины и мед. Перемешать и разлить в бутылки. Хранить в прохладном месте.</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Кофе из корней лопуха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промытые корни измельчить ножом, высушить, поджарить в духовке до побурения и размолоть в мельнице. Заварить из расчета 1–2 чайные ложки на 1 стакан кипятка</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493679" y="187325"/>
            <a:ext cx="2619375" cy="1743075"/>
          </a:xfrm>
          <a:prstGeom prst="rect">
            <a:avLst/>
          </a:prstGeom>
        </p:spPr>
      </p:pic>
    </p:spTree>
    <p:extLst>
      <p:ext uri="{BB962C8B-B14F-4D97-AF65-F5344CB8AC3E}">
        <p14:creationId xmlns:p14="http://schemas.microsoft.com/office/powerpoint/2010/main" val="293531801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121</TotalTime>
  <Words>1119</Words>
  <Application>Microsoft Office PowerPoint</Application>
  <PresentationFormat>Широкоэкранный</PresentationFormat>
  <Paragraphs>46</Paragraphs>
  <Slides>10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10</vt:i4>
      </vt:variant>
    </vt:vector>
  </HeadingPairs>
  <TitlesOfParts>
    <vt:vector size="19" baseType="lpstr">
      <vt:lpstr>맑은 고딕</vt:lpstr>
      <vt:lpstr>Arial</vt:lpstr>
      <vt:lpstr>Calibri</vt:lpstr>
      <vt:lpstr>HY그래픽M</vt:lpstr>
      <vt:lpstr>Symbol</vt:lpstr>
      <vt:lpstr>Times New Roman</vt:lpstr>
      <vt:lpstr>Trebuchet MS</vt:lpstr>
      <vt:lpstr>Wingdings 3</vt:lpstr>
      <vt:lpstr>Грань</vt:lpstr>
      <vt:lpstr>Блюда из сорняков</vt:lpstr>
      <vt:lpstr>В огороде сорняки, а в тарелки витамины. </vt:lpstr>
      <vt:lpstr>Презентация PowerPoint</vt:lpstr>
      <vt:lpstr>Полезные салаты из сорняков  </vt:lpstr>
      <vt:lpstr>Презентация PowerPoint</vt:lpstr>
      <vt:lpstr>Щи, супы</vt:lpstr>
      <vt:lpstr>Вторые блюда </vt:lpstr>
      <vt:lpstr>Вторые блюда</vt:lpstr>
      <vt:lpstr>Напитки  </vt:lpstr>
      <vt:lpstr>Спасибо ! Приятного аппетита!</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Компьютер</dc:creator>
  <cp:lastModifiedBy>Компьютер</cp:lastModifiedBy>
  <cp:revision>10</cp:revision>
  <dcterms:created xsi:type="dcterms:W3CDTF">2018-02-18T03:50:17Z</dcterms:created>
  <dcterms:modified xsi:type="dcterms:W3CDTF">2018-02-18T06:37:58Z</dcterms:modified>
</cp:coreProperties>
</file>