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7" r:id="rId2"/>
    <p:sldId id="256" r:id="rId3"/>
    <p:sldId id="290" r:id="rId4"/>
    <p:sldId id="264" r:id="rId5"/>
    <p:sldId id="291" r:id="rId6"/>
    <p:sldId id="270" r:id="rId7"/>
    <p:sldId id="277" r:id="rId8"/>
    <p:sldId id="292" r:id="rId9"/>
    <p:sldId id="274" r:id="rId10"/>
    <p:sldId id="259" r:id="rId11"/>
    <p:sldId id="276" r:id="rId12"/>
    <p:sldId id="293" r:id="rId13"/>
    <p:sldId id="275" r:id="rId14"/>
    <p:sldId id="297" r:id="rId15"/>
    <p:sldId id="299" r:id="rId16"/>
    <p:sldId id="304" r:id="rId17"/>
    <p:sldId id="273" r:id="rId18"/>
    <p:sldId id="305" r:id="rId19"/>
    <p:sldId id="294" r:id="rId20"/>
    <p:sldId id="272" r:id="rId21"/>
    <p:sldId id="296" r:id="rId22"/>
    <p:sldId id="309" r:id="rId23"/>
    <p:sldId id="311" r:id="rId24"/>
    <p:sldId id="282" r:id="rId25"/>
    <p:sldId id="307" r:id="rId26"/>
    <p:sldId id="312" r:id="rId27"/>
    <p:sldId id="295" r:id="rId28"/>
    <p:sldId id="306" r:id="rId29"/>
    <p:sldId id="310" r:id="rId30"/>
    <p:sldId id="298" r:id="rId31"/>
    <p:sldId id="271" r:id="rId32"/>
    <p:sldId id="300" r:id="rId33"/>
    <p:sldId id="261" r:id="rId34"/>
    <p:sldId id="281" r:id="rId35"/>
    <p:sldId id="308" r:id="rId36"/>
    <p:sldId id="313" r:id="rId37"/>
    <p:sldId id="278" r:id="rId38"/>
    <p:sldId id="301" r:id="rId39"/>
    <p:sldId id="303"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53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39A37-3E17-4732-8E21-94617B07F6C9}" type="datetimeFigureOut">
              <a:rPr lang="ru-RU" smtClean="0"/>
              <a:t>18.02.2018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7DAAC-12B5-4AC3-B204-18EC83897CAA}" type="slidenum">
              <a:rPr lang="ru-RU" smtClean="0"/>
              <a:t>‹#›</a:t>
            </a:fld>
            <a:endParaRPr lang="ru-RU"/>
          </a:p>
        </p:txBody>
      </p:sp>
    </p:spTree>
    <p:extLst>
      <p:ext uri="{BB962C8B-B14F-4D97-AF65-F5344CB8AC3E}">
        <p14:creationId xmlns:p14="http://schemas.microsoft.com/office/powerpoint/2010/main" val="122170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F7DAAC-12B5-4AC3-B204-18EC83897CAA}" type="slidenum">
              <a:rPr lang="ru-RU" smtClean="0"/>
              <a:t>23</a:t>
            </a:fld>
            <a:endParaRPr lang="ru-RU"/>
          </a:p>
        </p:txBody>
      </p:sp>
    </p:spTree>
    <p:extLst>
      <p:ext uri="{BB962C8B-B14F-4D97-AF65-F5344CB8AC3E}">
        <p14:creationId xmlns:p14="http://schemas.microsoft.com/office/powerpoint/2010/main" val="355554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335050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163208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156621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36380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161724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46442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361207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110528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163785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371072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A590B6-D616-447A-94F2-1268A6EDC866}" type="datetimeFigureOut">
              <a:rPr lang="ru-RU" smtClean="0"/>
              <a:t>18.02.2018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49AFCE4-3AA5-45E6-BBA7-D82A029F4C4E}" type="slidenum">
              <a:rPr lang="ru-RU" smtClean="0"/>
              <a:t>‹#›</a:t>
            </a:fld>
            <a:endParaRPr lang="ru-RU" dirty="0"/>
          </a:p>
        </p:txBody>
      </p:sp>
    </p:spTree>
    <p:extLst>
      <p:ext uri="{BB962C8B-B14F-4D97-AF65-F5344CB8AC3E}">
        <p14:creationId xmlns:p14="http://schemas.microsoft.com/office/powerpoint/2010/main" val="273522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590B6-D616-447A-94F2-1268A6EDC866}" type="datetimeFigureOut">
              <a:rPr lang="ru-RU" smtClean="0"/>
              <a:t>18.02.2018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AFCE4-3AA5-45E6-BBA7-D82A029F4C4E}" type="slidenum">
              <a:rPr lang="ru-RU" smtClean="0"/>
              <a:t>‹#›</a:t>
            </a:fld>
            <a:endParaRPr lang="ru-RU" dirty="0"/>
          </a:p>
        </p:txBody>
      </p:sp>
    </p:spTree>
    <p:extLst>
      <p:ext uri="{BB962C8B-B14F-4D97-AF65-F5344CB8AC3E}">
        <p14:creationId xmlns:p14="http://schemas.microsoft.com/office/powerpoint/2010/main" val="173554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lenovo\Desktop\всякие документы\шаблоны история\7145508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34" y="-1018570"/>
            <a:ext cx="9144000" cy="78765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946" y="2051979"/>
            <a:ext cx="9127054" cy="2862322"/>
          </a:xfrm>
          <a:prstGeom prst="rect">
            <a:avLst/>
          </a:prstGeom>
          <a:solidFill>
            <a:srgbClr val="FFFF00"/>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Воин  который  мстил</a:t>
            </a:r>
            <a:r>
              <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spc="50" dirty="0" err="1" smtClean="0">
                <a:ln w="11430"/>
                <a:solidFill>
                  <a:srgbClr val="FF0000"/>
                </a:solidFill>
                <a:effectLst>
                  <a:outerShdw blurRad="76200" dist="50800" dir="5400000" algn="tl" rotWithShape="0">
                    <a:srgbClr val="000000">
                      <a:alpha val="65000"/>
                    </a:srgbClr>
                  </a:outerShdw>
                </a:effectLst>
              </a:rPr>
              <a:t>Чингизхан</a:t>
            </a:r>
            <a:r>
              <a:rPr lang="ru-RU" sz="6600" b="1" spc="50" dirty="0" smtClean="0">
                <a:ln w="11430"/>
                <a:solidFill>
                  <a:srgbClr val="FF0000"/>
                </a:solidFill>
                <a:effectLst>
                  <a:outerShdw blurRad="76200" dist="50800" dir="5400000" algn="tl" rotWithShape="0">
                    <a:srgbClr val="000000">
                      <a:alpha val="65000"/>
                    </a:srgbClr>
                  </a:outerShdw>
                </a:effectLst>
              </a:rPr>
              <a:t>  </a:t>
            </a:r>
            <a:r>
              <a:rPr lang="ru-RU" sz="6600" b="1" spc="50" dirty="0" smtClean="0">
                <a:ln w="11430"/>
                <a:solidFill>
                  <a:srgbClr val="FFFF00"/>
                </a:solidFill>
                <a:effectLst>
                  <a:outerShdw blurRad="76200" dist="50800" dir="5400000" algn="tl" rotWithShape="0">
                    <a:srgbClr val="000000">
                      <a:alpha val="65000"/>
                    </a:srgbClr>
                  </a:outerShdw>
                </a:effectLst>
              </a:rPr>
              <a:t> </a:t>
            </a: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b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C:\Users\lenovo\Desktop\Новая папка\ef28ab199cfe2bc1d88bf754c4c6dc51c175a92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16946" y="4077072"/>
            <a:ext cx="5863744" cy="27868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Desktop\Новая папка\7VhvORdtuhgi8i8RXl6DozZwuG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1999" y="-1018569"/>
            <a:ext cx="6362001" cy="3262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novo\Desktop\Новая папка\Mongol_2007_03_1024x76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7336" y="-1018570"/>
            <a:ext cx="2839335" cy="307054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enovo\Desktop\Новая папка\91a8265c49efb510d262bf4b3642c9e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880690" y="3557959"/>
            <a:ext cx="3269244" cy="3306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77284" y="-1018168"/>
            <a:ext cx="2082747" cy="369332"/>
          </a:xfrm>
          <a:prstGeom prst="rect">
            <a:avLst/>
          </a:prstGeom>
          <a:noFill/>
        </p:spPr>
        <p:txBody>
          <a:bodyPr wrap="square" rtlCol="0">
            <a:spAutoFit/>
          </a:bodyPr>
          <a:lstStyle/>
          <a:p>
            <a:r>
              <a:rPr lang="ru-RU" b="1" dirty="0" smtClean="0">
                <a:solidFill>
                  <a:srgbClr val="FF0000"/>
                </a:solidFill>
              </a:rPr>
              <a:t>История 10 класс</a:t>
            </a:r>
            <a:endParaRPr lang="ru-RU" b="1" dirty="0">
              <a:solidFill>
                <a:srgbClr val="FF0000"/>
              </a:solidFill>
            </a:endParaRPr>
          </a:p>
        </p:txBody>
      </p:sp>
    </p:spTree>
    <p:extLst>
      <p:ext uri="{BB962C8B-B14F-4D97-AF65-F5344CB8AC3E}">
        <p14:creationId xmlns:p14="http://schemas.microsoft.com/office/powerpoint/2010/main" val="560502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lenovo\Desktop\всякие документы\шаблоны история\7145508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06944"/>
            <a:ext cx="9144000" cy="767997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884" y="-781202"/>
            <a:ext cx="4536504" cy="302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5520" y="1127463"/>
            <a:ext cx="4572000" cy="305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672110"/>
            <a:ext cx="420946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572000" y="2132616"/>
            <a:ext cx="4572000" cy="314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91884" y="4078713"/>
            <a:ext cx="4661900" cy="291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50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7504" y="764704"/>
            <a:ext cx="8856984" cy="400110"/>
          </a:xfrm>
          <a:prstGeom prst="rect">
            <a:avLst/>
          </a:prstGeom>
        </p:spPr>
        <p:txBody>
          <a:bodyPr wrap="square">
            <a:spAutoFit/>
          </a:bodyPr>
          <a:lstStyle/>
          <a:p>
            <a:r>
              <a:rPr lang="ru-RU" sz="2000" b="1" dirty="0" smtClean="0"/>
              <a:t> </a:t>
            </a:r>
            <a:endParaRPr lang="ru-RU" sz="20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111" y="209976"/>
            <a:ext cx="6414319" cy="27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09684" y="84735"/>
            <a:ext cx="2829464" cy="668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311" y="2996952"/>
            <a:ext cx="624931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23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548680"/>
            <a:ext cx="6358301" cy="3754874"/>
          </a:xfrm>
          <a:prstGeom prst="rect">
            <a:avLst/>
          </a:prstGeom>
        </p:spPr>
        <p:txBody>
          <a:bodyPr wrap="square">
            <a:spAutoFit/>
          </a:bodyPr>
          <a:lstStyle/>
          <a:p>
            <a:r>
              <a:rPr lang="ru-RU" sz="2000" b="1" dirty="0"/>
              <a:t>И хотя жених был беден, свадьба всё же состоялась. В приданое за </a:t>
            </a:r>
            <a:r>
              <a:rPr lang="ru-RU" sz="2000" b="1" dirty="0" err="1"/>
              <a:t>Бортэ</a:t>
            </a:r>
            <a:r>
              <a:rPr lang="ru-RU" sz="2000" b="1" dirty="0"/>
              <a:t> дали роскошную соболью шубу, которая в семье молодых не задержалась. Понимая, что один в поле не воин, нужны союзники, </a:t>
            </a:r>
            <a:r>
              <a:rPr lang="ru-RU" sz="2000" b="1" dirty="0" err="1"/>
              <a:t>Тэймуджин</a:t>
            </a:r>
            <a:r>
              <a:rPr lang="ru-RU" sz="2000" b="1" dirty="0"/>
              <a:t> отправился к другу отца,  самому могущественному из тогдашних степных вождей хану </a:t>
            </a:r>
            <a:r>
              <a:rPr lang="ru-RU" sz="2000" b="1" dirty="0" err="1"/>
              <a:t>Тогорилу</a:t>
            </a:r>
            <a:r>
              <a:rPr lang="ru-RU" sz="2000" b="1" dirty="0"/>
              <a:t>. Тот отнёсся к молодому войну благосклонно, тем более просьба  о покровительстве была  подкреплена дорогим </a:t>
            </a:r>
            <a:r>
              <a:rPr lang="ru-RU" sz="2000" b="1" dirty="0" smtClean="0"/>
              <a:t>подарком</a:t>
            </a:r>
            <a:br>
              <a:rPr lang="ru-RU" sz="2000" b="1" dirty="0" smtClean="0"/>
            </a:br>
            <a:r>
              <a:rPr lang="ru-RU" sz="2000" b="1" dirty="0"/>
              <a:t>нападая на улусы (орды), он старался не уничтожить противника, а привлечь в свое войско. </a:t>
            </a:r>
          </a:p>
          <a:p>
            <a:endParaRPr lang="ru-RU" b="1" dirty="0"/>
          </a:p>
        </p:txBody>
      </p:sp>
      <p:pic>
        <p:nvPicPr>
          <p:cNvPr id="11267" name="Picture 3" descr="C:\Users\lenovo\Desktop\Новая папка\mongol_k2_013_m_nk.photo4ed775816cbb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8617" y="3983679"/>
            <a:ext cx="4320480" cy="293175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18831" y="0"/>
            <a:ext cx="2225169"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32039" y="3645024"/>
            <a:ext cx="1965813" cy="360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5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8845"/>
            <a:ext cx="9036496" cy="6001643"/>
          </a:xfrm>
          <a:prstGeom prst="rect">
            <a:avLst/>
          </a:prstGeom>
          <a:noFill/>
        </p:spPr>
        <p:txBody>
          <a:bodyPr wrap="square" rtlCol="0">
            <a:spAutoFit/>
          </a:bodyPr>
          <a:lstStyle/>
          <a:p>
            <a:r>
              <a:rPr lang="ru-RU" sz="2400" b="1" u="sng" dirty="0" smtClean="0">
                <a:solidFill>
                  <a:srgbClr val="FF0000"/>
                </a:solidFill>
              </a:rPr>
              <a:t>Месть – блюдо холодное</a:t>
            </a:r>
          </a:p>
          <a:p>
            <a:r>
              <a:rPr lang="ru-RU" sz="2000" b="1" dirty="0" err="1" smtClean="0"/>
              <a:t>Чере</a:t>
            </a:r>
            <a:r>
              <a:rPr lang="ru-RU" sz="2000" b="1" dirty="0" smtClean="0"/>
              <a:t> много лет в юрту Тэмуджина снова постучалась беда. Вернувшись из очередного отъезда, он не обнаружил любимой </a:t>
            </a:r>
            <a:r>
              <a:rPr lang="ru-RU" sz="2000" b="1" dirty="0" err="1" smtClean="0"/>
              <a:t>Бортэ</a:t>
            </a:r>
            <a:r>
              <a:rPr lang="ru-RU" sz="2000" b="1" dirty="0" smtClean="0"/>
              <a:t>. Её похитили те самые меркиты, которых когда –то обидел его отец. Двадцать лет ждали злопамятные кочевники и вот отомстили. Но молодой воин уже не был тем беззащитным юнцом. По его кличу поднялось сорок тысяч соплеменников. </a:t>
            </a:r>
            <a:r>
              <a:rPr lang="ru-RU" sz="2000" b="1" dirty="0"/>
              <a:t>В 1184 году </a:t>
            </a:r>
            <a:r>
              <a:rPr lang="ru-RU" sz="2000" b="1" dirty="0" err="1"/>
              <a:t>Темучин</a:t>
            </a:r>
            <a:r>
              <a:rPr lang="ru-RU" sz="2000" b="1" dirty="0"/>
              <a:t> совместно с </a:t>
            </a:r>
            <a:r>
              <a:rPr lang="ru-RU" sz="2000" b="1" dirty="0" err="1"/>
              <a:t>Тоорил</a:t>
            </a:r>
            <a:r>
              <a:rPr lang="ru-RU" sz="2000" b="1" dirty="0"/>
              <a:t>-ханом и </a:t>
            </a:r>
            <a:r>
              <a:rPr lang="ru-RU" sz="2000" b="1" dirty="0" err="1"/>
              <a:t>Джамухой</a:t>
            </a:r>
            <a:r>
              <a:rPr lang="ru-RU" sz="2000" b="1" dirty="0"/>
              <a:t> (вождем племени </a:t>
            </a:r>
            <a:r>
              <a:rPr lang="ru-RU" sz="2000" b="1" dirty="0" err="1"/>
              <a:t>джадаран</a:t>
            </a:r>
            <a:r>
              <a:rPr lang="ru-RU" sz="2000" b="1" dirty="0" smtClean="0"/>
              <a:t>)</a:t>
            </a:r>
            <a:r>
              <a:rPr lang="ru-RU" sz="2000" b="1" dirty="0"/>
              <a:t> вернул </a:t>
            </a:r>
            <a:r>
              <a:rPr lang="ru-RU" sz="2000" b="1" dirty="0" smtClean="0"/>
              <a:t>ее. Конники нагнали </a:t>
            </a:r>
            <a:r>
              <a:rPr lang="ru-RU" sz="2000" b="1" dirty="0" err="1" smtClean="0"/>
              <a:t>меркитов</a:t>
            </a:r>
            <a:r>
              <a:rPr lang="ru-RU" sz="2000" b="1" dirty="0" smtClean="0"/>
              <a:t> на восточном берегу Байкала, разгромили лагерь и спасли </a:t>
            </a:r>
            <a:r>
              <a:rPr lang="ru-RU" sz="2000" b="1" dirty="0" err="1" smtClean="0"/>
              <a:t>Бортэ</a:t>
            </a:r>
            <a:r>
              <a:rPr lang="ru-RU" sz="2000" b="1" dirty="0" smtClean="0"/>
              <a:t>. </a:t>
            </a:r>
            <a:r>
              <a:rPr lang="ru-RU" sz="2000" b="1" dirty="0" err="1" smtClean="0"/>
              <a:t>Тэмуджин</a:t>
            </a:r>
            <a:r>
              <a:rPr lang="ru-RU" sz="2000" b="1" dirty="0" smtClean="0"/>
              <a:t> поступил с врагами благородно и не стал их преследовать ( наверно зря, люди , которые мстят через двадцать лет ждать хорошего не приходится)Они не раз ещё будут  выступать против Тэмуджина. Ровно через девять месяцев </a:t>
            </a:r>
            <a:r>
              <a:rPr lang="ru-RU" sz="2000" b="1" dirty="0" err="1" smtClean="0"/>
              <a:t>Бортэ</a:t>
            </a:r>
            <a:r>
              <a:rPr lang="ru-RU" sz="2000" b="1" dirty="0" smtClean="0"/>
              <a:t> родила сына </a:t>
            </a:r>
            <a:r>
              <a:rPr lang="ru-RU" sz="2000" b="1" dirty="0" err="1" smtClean="0"/>
              <a:t>Джучи</a:t>
            </a:r>
            <a:r>
              <a:rPr lang="ru-RU" sz="2000" b="1" dirty="0" smtClean="0"/>
              <a:t>. И хотя родившийся мальчик был похож на отца, сомнения не покидали Тэмуджина всю жизнь. Да и подлецы –меркиты хвастались , что его жена  успела </a:t>
            </a:r>
            <a:r>
              <a:rPr lang="ru-RU" sz="2000" b="1" dirty="0" err="1" smtClean="0"/>
              <a:t>проити</a:t>
            </a:r>
            <a:r>
              <a:rPr lang="ru-RU" sz="2000" b="1" dirty="0" smtClean="0"/>
              <a:t> через руки дюжины военачальников. Лучше бы они этого не делали. Правда или выдумка  эти рассказы, но все их участники погибли потом страшной смертью</a:t>
            </a:r>
            <a:br>
              <a:rPr lang="ru-RU" sz="2000" b="1" dirty="0" smtClean="0"/>
            </a:br>
            <a:r>
              <a:rPr lang="ru-RU" sz="2000" b="1" dirty="0" smtClean="0"/>
              <a:t>  </a:t>
            </a:r>
            <a:r>
              <a:rPr lang="ru-RU" sz="2000" b="1" dirty="0"/>
              <a:t>Постепенно, во многом благодаря «опекуну», влияние </a:t>
            </a:r>
            <a:r>
              <a:rPr lang="ru-RU" sz="2000" b="1" dirty="0" err="1"/>
              <a:t>Темучина</a:t>
            </a:r>
            <a:r>
              <a:rPr lang="ru-RU" sz="2000" b="1" dirty="0"/>
              <a:t> пошло в рост. </a:t>
            </a:r>
          </a:p>
        </p:txBody>
      </p:sp>
    </p:spTree>
    <p:extLst>
      <p:ext uri="{BB962C8B-B14F-4D97-AF65-F5344CB8AC3E}">
        <p14:creationId xmlns:p14="http://schemas.microsoft.com/office/powerpoint/2010/main" val="69623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99" y="0"/>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C:\Users\lenovo\Desktop\Новая папка\Монгол-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2154" y="-74951"/>
            <a:ext cx="2842884" cy="424442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3675416"/>
            <a:ext cx="4756041" cy="318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54467" y="-57583"/>
            <a:ext cx="2494824" cy="35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60636" y="3428754"/>
            <a:ext cx="3769089" cy="342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5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99592" y="908720"/>
            <a:ext cx="7776864" cy="4832092"/>
          </a:xfrm>
          <a:prstGeom prst="rect">
            <a:avLst/>
          </a:prstGeom>
        </p:spPr>
        <p:txBody>
          <a:bodyPr wrap="square">
            <a:spAutoFit/>
          </a:bodyPr>
          <a:lstStyle/>
          <a:p>
            <a:r>
              <a:rPr lang="ru-RU" sz="2400" b="1" i="1" u="sng" dirty="0">
                <a:solidFill>
                  <a:srgbClr val="FF0000"/>
                </a:solidFill>
              </a:rPr>
              <a:t>Степной Монте –</a:t>
            </a:r>
            <a:r>
              <a:rPr lang="ru-RU" sz="2400" b="1" i="1" u="sng" dirty="0" err="1" smtClean="0">
                <a:solidFill>
                  <a:srgbClr val="FF0000"/>
                </a:solidFill>
              </a:rPr>
              <a:t>Кристо</a:t>
            </a:r>
            <a:r>
              <a:rPr lang="ru-RU" sz="2400" b="1" i="1" u="sng" dirty="0" smtClean="0">
                <a:solidFill>
                  <a:srgbClr val="FF0000"/>
                </a:solidFill>
              </a:rPr>
              <a:t/>
            </a:r>
            <a:br>
              <a:rPr lang="ru-RU" sz="2400" b="1" i="1" u="sng" dirty="0" smtClean="0">
                <a:solidFill>
                  <a:srgbClr val="FF0000"/>
                </a:solidFill>
              </a:rPr>
            </a:br>
            <a:endParaRPr lang="ru-RU" sz="2400" b="1" i="1" u="sng" dirty="0">
              <a:solidFill>
                <a:srgbClr val="FF0000"/>
              </a:solidFill>
            </a:endParaRPr>
          </a:p>
          <a:p>
            <a:r>
              <a:rPr lang="ru-RU" sz="2000" b="1" dirty="0"/>
              <a:t>Беды молодого окрепшего война ещё только начинались. Секретные службы империи </a:t>
            </a:r>
            <a:r>
              <a:rPr lang="ru-RU" sz="2000" b="1" dirty="0" err="1"/>
              <a:t>Цзынь</a:t>
            </a:r>
            <a:r>
              <a:rPr lang="ru-RU" sz="2000" b="1" dirty="0"/>
              <a:t> уже давно присматриваются к росту авторитета   могучего вождя кочевников, они решают не ждать когда он нападёт на Северный Китай, подбросив ложное сообщение о движении каравана с оружием через монгольские степи, дав точное время и место появление каравана. Приманка сработала.</a:t>
            </a:r>
          </a:p>
          <a:p>
            <a:r>
              <a:rPr lang="ru-RU" sz="2000" b="1" dirty="0"/>
              <a:t> Дело в том, что у монголов не было  собственной металлургии, поэтому воевать они могли только тем. Что добыли в бою или купили.. Отряд во главе с </a:t>
            </a:r>
            <a:r>
              <a:rPr lang="ru-RU" sz="2000" b="1" dirty="0" err="1"/>
              <a:t>Тэмуджином</a:t>
            </a:r>
            <a:r>
              <a:rPr lang="ru-RU" sz="2000" b="1" dirty="0"/>
              <a:t> прибыл в указанное место и попал в ловушку. Большая часть его войска погибла, а предводитель попал в плен. На этот раз  надолго. В тюрьму попал юноша, а  вышел зрелый муж</a:t>
            </a:r>
          </a:p>
        </p:txBody>
      </p:sp>
    </p:spTree>
    <p:extLst>
      <p:ext uri="{BB962C8B-B14F-4D97-AF65-F5344CB8AC3E}">
        <p14:creationId xmlns:p14="http://schemas.microsoft.com/office/powerpoint/2010/main" val="39225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8845"/>
            <a:ext cx="9036496" cy="400110"/>
          </a:xfrm>
          <a:prstGeom prst="rect">
            <a:avLst/>
          </a:prstGeom>
          <a:noFill/>
        </p:spPr>
        <p:txBody>
          <a:bodyPr wrap="square" rtlCol="0">
            <a:spAutoFit/>
          </a:bodyPr>
          <a:lstStyle/>
          <a:p>
            <a:r>
              <a:rPr lang="ru-RU" sz="2000" b="1" u="sng" dirty="0" smtClean="0"/>
              <a:t> </a:t>
            </a:r>
            <a:endParaRPr lang="ru-RU" sz="2000" b="1" dirty="0"/>
          </a:p>
        </p:txBody>
      </p:sp>
      <p:pic>
        <p:nvPicPr>
          <p:cNvPr id="1331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60393" y="0"/>
            <a:ext cx="5679598" cy="339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98174" y="2996952"/>
            <a:ext cx="4138322" cy="380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123" y="1268760"/>
            <a:ext cx="3253923" cy="48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87824" y="2946712"/>
            <a:ext cx="5688632" cy="381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090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79273" y="33002"/>
            <a:ext cx="5385616" cy="2862322"/>
          </a:xfrm>
          <a:prstGeom prst="rect">
            <a:avLst/>
          </a:prstGeom>
          <a:noFill/>
        </p:spPr>
        <p:txBody>
          <a:bodyPr wrap="square" rtlCol="0">
            <a:spAutoFit/>
          </a:bodyPr>
          <a:lstStyle/>
          <a:p>
            <a:r>
              <a:rPr lang="ru-RU" sz="2000" b="1" dirty="0" smtClean="0"/>
              <a:t>За пятнадцать  лет, которые Тэмуджин провёл в тесном. </a:t>
            </a:r>
          </a:p>
          <a:p>
            <a:r>
              <a:rPr lang="ru-RU" sz="2000" b="1" dirty="0" smtClean="0"/>
              <a:t>Грязном помещении не опустился, не смирился, а окреп, </a:t>
            </a:r>
          </a:p>
          <a:p>
            <a:r>
              <a:rPr lang="ru-RU" sz="2000" b="1" dirty="0" smtClean="0"/>
              <a:t>изучил людей и обрёл невероятные способности , пугая своих тюремщиков тем. Что читает их мысли приобрёл умение  подавлять волю собеседника</a:t>
            </a:r>
          </a:p>
          <a:p>
            <a:r>
              <a:rPr lang="ru-RU" sz="2000" b="1" dirty="0"/>
              <a:t>  </a:t>
            </a:r>
            <a:r>
              <a:rPr lang="ru-RU" sz="2000" b="1" dirty="0" smtClean="0"/>
              <a:t> </a:t>
            </a:r>
            <a:endParaRPr lang="ru-RU" sz="2000" b="1" dirty="0"/>
          </a:p>
        </p:txBody>
      </p:sp>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393"/>
          <a:stretch/>
        </p:blipFill>
        <p:spPr bwMode="auto">
          <a:xfrm>
            <a:off x="-180528" y="24287"/>
            <a:ext cx="3912580" cy="347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061" y="3603848"/>
            <a:ext cx="4680520" cy="3477875"/>
          </a:xfrm>
          <a:prstGeom prst="rect">
            <a:avLst/>
          </a:prstGeom>
        </p:spPr>
        <p:txBody>
          <a:bodyPr wrap="square">
            <a:spAutoFit/>
          </a:bodyPr>
          <a:lstStyle/>
          <a:p>
            <a:r>
              <a:rPr lang="ru-RU" sz="2000" b="1" dirty="0"/>
              <a:t>Один из стражников предложил  устроить </a:t>
            </a:r>
            <a:r>
              <a:rPr lang="ru-RU" sz="2000" b="1" dirty="0" err="1"/>
              <a:t>Тэмуджину</a:t>
            </a:r>
            <a:r>
              <a:rPr lang="ru-RU" sz="2000" b="1" dirty="0"/>
              <a:t> побег, за деньги естественно. Тот , усмехнулся и   обещал потенциальному освободителю   более ценную награду: -Если я уйду, ты останешься жив!</a:t>
            </a:r>
          </a:p>
          <a:p>
            <a:r>
              <a:rPr lang="ru-RU" sz="2000" b="1" dirty="0"/>
              <a:t> Это было предложение от которого невозможно отказаться.</a:t>
            </a:r>
          </a:p>
          <a:p>
            <a:r>
              <a:rPr lang="ru-RU" sz="2000" b="1" dirty="0"/>
              <a:t>Через несколько дней </a:t>
            </a:r>
            <a:r>
              <a:rPr lang="ru-RU" sz="2000" b="1" dirty="0" err="1"/>
              <a:t>Тэмуджин</a:t>
            </a:r>
            <a:r>
              <a:rPr lang="ru-RU" sz="2000" b="1" dirty="0"/>
              <a:t> вернулся в родную степь</a:t>
            </a:r>
            <a:br>
              <a:rPr lang="ru-RU" sz="2000" b="1" dirty="0"/>
            </a:br>
            <a:endParaRPr lang="ru-RU" sz="2000" b="1" dirty="0"/>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38999" y="2895324"/>
            <a:ext cx="4666932" cy="363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23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8845"/>
            <a:ext cx="9036496" cy="400110"/>
          </a:xfrm>
          <a:prstGeom prst="rect">
            <a:avLst/>
          </a:prstGeom>
          <a:noFill/>
        </p:spPr>
        <p:txBody>
          <a:bodyPr wrap="square" rtlCol="0">
            <a:spAutoFit/>
          </a:bodyPr>
          <a:lstStyle/>
          <a:p>
            <a:r>
              <a:rPr lang="ru-RU" sz="2000" b="1" u="sng" dirty="0" smtClean="0"/>
              <a:t> </a:t>
            </a:r>
            <a:endParaRPr lang="ru-RU" sz="2000" b="1" dirty="0"/>
          </a:p>
        </p:txBody>
      </p:sp>
      <p:sp>
        <p:nvSpPr>
          <p:cNvPr id="5" name="Прямоугольник 4"/>
          <p:cNvSpPr/>
          <p:nvPr/>
        </p:nvSpPr>
        <p:spPr>
          <a:xfrm>
            <a:off x="1" y="129223"/>
            <a:ext cx="9143999" cy="6309420"/>
          </a:xfrm>
          <a:prstGeom prst="rect">
            <a:avLst/>
          </a:prstGeom>
        </p:spPr>
        <p:txBody>
          <a:bodyPr wrap="square">
            <a:spAutoFit/>
          </a:bodyPr>
          <a:lstStyle/>
          <a:p>
            <a:r>
              <a:rPr lang="ru-RU" sz="2400" b="1" u="sng" dirty="0">
                <a:solidFill>
                  <a:srgbClr val="FF0000"/>
                </a:solidFill>
              </a:rPr>
              <a:t>Великий, могучий монгольский союз</a:t>
            </a:r>
          </a:p>
          <a:p>
            <a:r>
              <a:rPr lang="ru-RU" sz="2000" b="1" dirty="0"/>
              <a:t>К этому времени вся Монголия бурлила. Шла гражданская война. В отличие от прежних стычек, раскалывавших общество,  теперь племена дрались за объединение. Вопрос был только в том, кто возглавит этот процесс. Заматеревший </a:t>
            </a:r>
            <a:r>
              <a:rPr lang="ru-RU" sz="2000" b="1" dirty="0" err="1"/>
              <a:t>Тэймуджин</a:t>
            </a:r>
            <a:r>
              <a:rPr lang="ru-RU" sz="2000" b="1" dirty="0"/>
              <a:t> оказался лучшим. Собрав мощную группировку он разгромил своих конкурентов. За несколько лет огромное пространство от Урала до китайской границы стало единым государства. Племена не по желавшие признавать нового вождя отступали на запад и юг. Среди них были и кровные враги нового вождя – меркиты, не желавшие мериться с </a:t>
            </a:r>
            <a:r>
              <a:rPr lang="ru-RU" sz="2000" b="1" dirty="0" err="1"/>
              <a:t>Тэймуджином</a:t>
            </a:r>
            <a:r>
              <a:rPr lang="ru-RU" sz="2000" b="1" dirty="0"/>
              <a:t> . К 1186 году будущий правитель всей Монголии создал свою первую полноценную орду (улус),</a:t>
            </a:r>
            <a:r>
              <a:rPr lang="ru-RU" sz="2000" dirty="0"/>
              <a:t> </a:t>
            </a:r>
            <a:r>
              <a:rPr lang="ru-RU" sz="2000" b="1" dirty="0"/>
              <a:t>насчитывающую около 30 тысяч воинов</a:t>
            </a:r>
            <a:r>
              <a:rPr lang="ru-RU" sz="2000" dirty="0"/>
              <a:t>.</a:t>
            </a:r>
            <a:br>
              <a:rPr lang="ru-RU" sz="2000" dirty="0"/>
            </a:br>
            <a:r>
              <a:rPr lang="ru-RU" sz="2000" dirty="0"/>
              <a:t> </a:t>
            </a:r>
            <a:r>
              <a:rPr lang="ru-RU" sz="2000" b="1" dirty="0"/>
              <a:t>Титул Чингисхан и единое государство - Монголия Чтобы выступить против татар, </a:t>
            </a:r>
            <a:r>
              <a:rPr lang="ru-RU" sz="2000" b="1" dirty="0" err="1"/>
              <a:t>Темучин</a:t>
            </a:r>
            <a:r>
              <a:rPr lang="ru-RU" sz="2000" b="1" dirty="0"/>
              <a:t> вновь объединился с </a:t>
            </a:r>
            <a:r>
              <a:rPr lang="ru-RU" sz="2000" b="1" dirty="0" err="1"/>
              <a:t>Тоорил</a:t>
            </a:r>
            <a:r>
              <a:rPr lang="ru-RU" sz="2000" b="1" dirty="0"/>
              <a:t>-ханом. Решающее сражение состоялось в 1196 году и закончилось сокрушительным поражением противника. Помимо того, что монголы получили хорошую добычу, </a:t>
            </a:r>
            <a:r>
              <a:rPr lang="ru-RU" sz="2000" b="1" dirty="0" err="1"/>
              <a:t>Темучин</a:t>
            </a:r>
            <a:r>
              <a:rPr lang="ru-RU" sz="2000" b="1" dirty="0"/>
              <a:t> приобрел титул </a:t>
            </a:r>
            <a:r>
              <a:rPr lang="ru-RU" sz="2000" b="1" dirty="0" err="1"/>
              <a:t>джаутхури</a:t>
            </a:r>
            <a:r>
              <a:rPr lang="ru-RU" sz="2000" b="1" dirty="0"/>
              <a:t> (соответствующий военному комиссару), а </a:t>
            </a:r>
            <a:r>
              <a:rPr lang="ru-RU" sz="2000" b="1" dirty="0" err="1"/>
              <a:t>Тоорил</a:t>
            </a:r>
            <a:r>
              <a:rPr lang="ru-RU" sz="2000" b="1" dirty="0"/>
              <a:t>-хан стал монгольским </a:t>
            </a:r>
            <a:r>
              <a:rPr lang="ru-RU" sz="2000" b="1" dirty="0" err="1"/>
              <a:t>ваном</a:t>
            </a:r>
            <a:r>
              <a:rPr lang="ru-RU" sz="2000" b="1" dirty="0"/>
              <a:t> (князем). С 1200 по 1204 г. </a:t>
            </a:r>
            <a:r>
              <a:rPr lang="ru-RU" sz="2000" b="1" dirty="0" err="1"/>
              <a:t>Темучин</a:t>
            </a:r>
            <a:r>
              <a:rPr lang="ru-RU" sz="2000" b="1" dirty="0"/>
              <a:t> продолжает воевать с татарами и еще не покорившимися племенами монголов, но уже самостоятельно, одерживая победы и следуя своей тактике – приумножение численности войска за счет сил противника.</a:t>
            </a:r>
          </a:p>
        </p:txBody>
      </p:sp>
    </p:spTree>
    <p:extLst>
      <p:ext uri="{BB962C8B-B14F-4D97-AF65-F5344CB8AC3E}">
        <p14:creationId xmlns:p14="http://schemas.microsoft.com/office/powerpoint/2010/main" val="195350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004048" y="610135"/>
            <a:ext cx="3744416" cy="5632311"/>
          </a:xfrm>
          <a:prstGeom prst="rect">
            <a:avLst/>
          </a:prstGeom>
        </p:spPr>
        <p:txBody>
          <a:bodyPr wrap="square">
            <a:spAutoFit/>
          </a:bodyPr>
          <a:lstStyle/>
          <a:p>
            <a:r>
              <a:rPr lang="ru-RU" sz="2000" b="1" dirty="0"/>
              <a:t>Чингисхан практически искоренил родовую систему, перемешав племена, взамен поделив всю орду на </a:t>
            </a:r>
            <a:r>
              <a:rPr lang="ru-RU" sz="2000" b="1" dirty="0" err="1"/>
              <a:t>тумены</a:t>
            </a:r>
            <a:r>
              <a:rPr lang="ru-RU" sz="2000" b="1" dirty="0"/>
              <a:t> (1 </a:t>
            </a:r>
            <a:r>
              <a:rPr lang="ru-RU" sz="2000" b="1" dirty="0" err="1"/>
              <a:t>тумен</a:t>
            </a:r>
            <a:r>
              <a:rPr lang="ru-RU" sz="2000" b="1" dirty="0"/>
              <a:t> = 10 тыс. человек), а те, в свою очередь, на тысячи, сотни и даже десятки. </a:t>
            </a:r>
            <a:r>
              <a:rPr lang="ru-RU" sz="2000" b="1" dirty="0" smtClean="0"/>
              <a:t> </a:t>
            </a:r>
          </a:p>
          <a:p>
            <a:endParaRPr lang="ru-RU" sz="2000" b="1" dirty="0" smtClean="0"/>
          </a:p>
          <a:p>
            <a:endParaRPr lang="ru-RU" sz="2000" b="1" dirty="0"/>
          </a:p>
          <a:p>
            <a:r>
              <a:rPr lang="ru-RU" sz="2000" b="1" dirty="0" smtClean="0"/>
              <a:t>В </a:t>
            </a:r>
            <a:r>
              <a:rPr lang="ru-RU" sz="2000" b="1" dirty="0"/>
              <a:t>дальнейшем Монголия была поделена на два отдельных крыла, во главе которых Чингисхан поставил своих самых верных и испытанных сподвижников: </a:t>
            </a:r>
            <a:r>
              <a:rPr lang="ru-RU" sz="2000" b="1" dirty="0" err="1"/>
              <a:t>Боорчу</a:t>
            </a:r>
            <a:r>
              <a:rPr lang="ru-RU" sz="2000" b="1" dirty="0"/>
              <a:t> и </a:t>
            </a:r>
            <a:r>
              <a:rPr lang="ru-RU" sz="2000" b="1" dirty="0" err="1"/>
              <a:t>Мухали</a:t>
            </a:r>
            <a:r>
              <a:rPr lang="ru-RU" sz="2000" b="1" dirty="0"/>
              <a:t>. Кроме того, военные должности теперь могли передаваться по наследству.</a:t>
            </a:r>
            <a:endParaRPr lang="ru-RU" sz="2000" dirty="0"/>
          </a:p>
        </p:txBody>
      </p:sp>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1730" y="362308"/>
            <a:ext cx="5130292" cy="227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13302" y="3490554"/>
            <a:ext cx="5217349" cy="281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268927" y="2753125"/>
            <a:ext cx="3635896" cy="707886"/>
          </a:xfrm>
          <a:prstGeom prst="rect">
            <a:avLst/>
          </a:prstGeom>
        </p:spPr>
        <p:txBody>
          <a:bodyPr wrap="square">
            <a:spAutoFit/>
          </a:bodyPr>
          <a:lstStyle/>
          <a:p>
            <a:r>
              <a:rPr lang="ru-RU" sz="2000" b="1" dirty="0"/>
              <a:t>В итоге его войско достигло численности в 10 </a:t>
            </a:r>
            <a:r>
              <a:rPr lang="ru-RU" sz="2000" b="1" dirty="0" err="1"/>
              <a:t>туменов</a:t>
            </a:r>
            <a:r>
              <a:rPr lang="ru-RU" sz="2000" b="1" dirty="0"/>
              <a:t>. </a:t>
            </a:r>
            <a:endParaRPr lang="ru-RU" sz="2000" dirty="0"/>
          </a:p>
        </p:txBody>
      </p:sp>
    </p:spTree>
    <p:extLst>
      <p:ext uri="{BB962C8B-B14F-4D97-AF65-F5344CB8AC3E}">
        <p14:creationId xmlns:p14="http://schemas.microsoft.com/office/powerpoint/2010/main" val="39225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lenovo\Desktop\всякие документы\шаблоны история\7145508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21978"/>
            <a:ext cx="9144000" cy="7679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9816" y="-603448"/>
            <a:ext cx="5976664" cy="5324535"/>
          </a:xfrm>
          <a:prstGeom prst="rect">
            <a:avLst/>
          </a:prstGeom>
          <a:solidFill>
            <a:srgbClr val="FFFF99"/>
          </a:solid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000" b="1" cap="all" dirty="0" smtClean="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Маленького Тэмуджина унижали, обманывали, пытались убить. Но малыш вырос и решил отомстить обидчикам, а заодно уж и побороться за торжество справедливости и милосердия.</a:t>
            </a:r>
          </a:p>
          <a:p>
            <a:r>
              <a:rPr lang="ru-RU" sz="2000" b="1" cap="all" dirty="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b="1" cap="all" dirty="0" smtClean="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В этой борьбе были унижены миллионы жизней разрушены сотни городов, исчезли с лица земли государства и народы. До полной победы ему не хватило времени, он умер не успев навязать свою волю всему человечеству</a:t>
            </a:r>
          </a:p>
          <a:p>
            <a:r>
              <a:rPr lang="ru-RU" sz="2000" b="1" cap="all" dirty="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b="1" cap="all" dirty="0" smtClean="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Но мир навсегда запомнил дела этого мужчины, известного нам  под именем </a:t>
            </a: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r>
              <a:rPr lang="ru-RU" sz="6000" b="1" i="1" cap="all" dirty="0" smtClean="0">
                <a:ln w="0"/>
                <a:solidFill>
                  <a:srgbClr val="FF0000"/>
                </a:solidFill>
                <a:effectLst>
                  <a:reflection blurRad="12700" stA="50000" endPos="50000" dist="5000" dir="5400000" sy="-100000" rotWithShape="0"/>
                </a:effectLst>
                <a:latin typeface="Arial Black" pitchFamily="34" charset="0"/>
              </a:rPr>
              <a:t>ЧИНГИСХАН</a:t>
            </a:r>
            <a:r>
              <a:rPr lang="ru-RU" sz="6000" b="1" i="1" cap="all" dirty="0" smtClean="0">
                <a:ln w="0"/>
                <a:solidFill>
                  <a:srgbClr val="FF0000"/>
                </a:solidFill>
                <a:effectLst>
                  <a:reflection blurRad="12700" stA="50000" endPos="50000" dist="5000" dir="5400000" sy="-100000" rotWithShape="0"/>
                </a:effectLst>
              </a:rPr>
              <a:t> </a:t>
            </a:r>
            <a:r>
              <a:rPr lang="ru-RU" sz="6000" b="1" cap="all" dirty="0" smtClean="0">
                <a:ln w="0"/>
                <a:solidFill>
                  <a:srgbClr val="FF0000"/>
                </a:solidFill>
                <a:effectLst>
                  <a:reflection blurRad="12700" stA="50000" endPos="50000" dist="5000" dir="5400000" sy="-100000" rotWithShape="0"/>
                </a:effectLst>
              </a:rPr>
              <a:t>  </a:t>
            </a:r>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 </a:t>
            </a: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 </a:t>
            </a:r>
            <a:endParaRPr lang="ru-RU"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8460" y="555938"/>
            <a:ext cx="2970889" cy="445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5012271"/>
            <a:ext cx="8964488" cy="1200329"/>
          </a:xfrm>
          <a:prstGeom prst="rect">
            <a:avLst/>
          </a:prstGeom>
          <a:solidFill>
            <a:srgbClr val="FFFF00"/>
          </a:solidFill>
        </p:spPr>
        <p:txBody>
          <a:bodyPr wrap="square">
            <a:spAutoFit/>
          </a:bodyPr>
          <a:lstStyle/>
          <a:p>
            <a:r>
              <a:rPr lang="ru-RU" sz="2400" b="1" dirty="0">
                <a:solidFill>
                  <a:srgbClr val="FF0066"/>
                </a:solidFill>
                <a:latin typeface="GungsuhChe" pitchFamily="49" charset="-127"/>
                <a:ea typeface="GungsuhChe" pitchFamily="49" charset="-127"/>
                <a:cs typeface="Mongolian Baiti" pitchFamily="66" charset="0"/>
              </a:rPr>
              <a:t>«Пусть погибнет тело мое, но вечно будет жить мое </a:t>
            </a:r>
            <a:r>
              <a:rPr lang="ru-RU" sz="2400" b="1" dirty="0" smtClean="0">
                <a:solidFill>
                  <a:srgbClr val="FF0066"/>
                </a:solidFill>
                <a:latin typeface="GungsuhChe" pitchFamily="49" charset="-127"/>
                <a:ea typeface="GungsuhChe" pitchFamily="49" charset="-127"/>
                <a:cs typeface="Mongolian Baiti" pitchFamily="66" charset="0"/>
              </a:rPr>
              <a:t>  </a:t>
            </a:r>
            <a:br>
              <a:rPr lang="ru-RU" sz="2400" b="1" dirty="0" smtClean="0">
                <a:solidFill>
                  <a:srgbClr val="FF0066"/>
                </a:solidFill>
                <a:latin typeface="GungsuhChe" pitchFamily="49" charset="-127"/>
                <a:ea typeface="GungsuhChe" pitchFamily="49" charset="-127"/>
                <a:cs typeface="Mongolian Baiti" pitchFamily="66" charset="0"/>
              </a:rPr>
            </a:br>
            <a:r>
              <a:rPr lang="ru-RU" sz="2400" b="1" dirty="0" smtClean="0">
                <a:solidFill>
                  <a:srgbClr val="FF0066"/>
                </a:solidFill>
                <a:latin typeface="GungsuhChe" pitchFamily="49" charset="-127"/>
                <a:ea typeface="GungsuhChe" pitchFamily="49" charset="-127"/>
                <a:cs typeface="Mongolian Baiti" pitchFamily="66" charset="0"/>
              </a:rPr>
              <a:t>                                  государство».</a:t>
            </a:r>
            <a:endParaRPr lang="ru-RU" sz="2400" dirty="0">
              <a:solidFill>
                <a:srgbClr val="FF0066"/>
              </a:solidFill>
              <a:latin typeface="GungsuhChe" pitchFamily="49" charset="-127"/>
              <a:ea typeface="GungsuhChe" pitchFamily="49" charset="-127"/>
              <a:cs typeface="Mongolian Baiti" pitchFamily="66" charset="0"/>
            </a:endParaRPr>
          </a:p>
        </p:txBody>
      </p:sp>
    </p:spTree>
    <p:extLst>
      <p:ext uri="{BB962C8B-B14F-4D97-AF65-F5344CB8AC3E}">
        <p14:creationId xmlns:p14="http://schemas.microsoft.com/office/powerpoint/2010/main" val="4073916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260648"/>
            <a:ext cx="8424936" cy="7478970"/>
          </a:xfrm>
          <a:prstGeom prst="rect">
            <a:avLst/>
          </a:prstGeom>
          <a:noFill/>
        </p:spPr>
        <p:txBody>
          <a:bodyPr wrap="square" rtlCol="0">
            <a:spAutoFit/>
          </a:bodyPr>
          <a:lstStyle/>
          <a:p>
            <a:r>
              <a:rPr lang="ru-RU" sz="2000" b="1" dirty="0" smtClean="0"/>
              <a:t> Реформы проведены, в первую очередь в армии </a:t>
            </a:r>
            <a:r>
              <a:rPr lang="ru-RU" sz="2000" b="1" dirty="0" err="1" smtClean="0"/>
              <a:t>Тимуджин</a:t>
            </a:r>
            <a:r>
              <a:rPr lang="ru-RU" sz="2000" b="1" dirty="0" smtClean="0"/>
              <a:t> , сделав её дисциплинированной и хорошо управляемой.</a:t>
            </a:r>
          </a:p>
          <a:p>
            <a:r>
              <a:rPr lang="ru-RU" sz="2000" b="1" dirty="0" smtClean="0"/>
              <a:t>Ввёл справедливые нормы дележа добычи, не вызывавшие трения между бойцами и командирами. Начальники теперь отбирались по иным принципам -  карьера зависела теперь  не от знатности происхождения, а от личных заслуг.</a:t>
            </a:r>
          </a:p>
          <a:p>
            <a:r>
              <a:rPr lang="ru-RU" sz="2000" b="1" dirty="0" smtClean="0"/>
              <a:t>Самым большим преступлением для война считалась трусость, она каралась СМЕРТЬЮ. За бегство с поля боя казнили каждого десятого в опозорившемся подразделении</a:t>
            </a:r>
          </a:p>
          <a:p>
            <a:r>
              <a:rPr lang="ru-RU" sz="2000" b="1" dirty="0"/>
              <a:t> </a:t>
            </a:r>
            <a:r>
              <a:rPr lang="ru-RU" sz="2000" b="1" dirty="0" smtClean="0"/>
              <a:t> В марте 1206года собрался великий курултай где </a:t>
            </a:r>
            <a:r>
              <a:rPr lang="ru-RU" sz="2000" b="1" dirty="0" err="1" smtClean="0"/>
              <a:t>Тэймуджин</a:t>
            </a:r>
            <a:r>
              <a:rPr lang="ru-RU" sz="2000" b="1" dirty="0" smtClean="0"/>
              <a:t>  был избрание  великим ханом с титулом ЧИНГИЗХАН. Провозглашалось создание великого монгольского государства. Там же была принята  конституция этого государства – ЯСА, которая самым тяжёлым преступлением  объявляла ложь, воровство и предательство. Да, некоторые законы ясы были очень  жестоки, зато эффективны. Так было уничтожено конокрадство(бич монгольского общества) и всё благодаря нескольким строчкам:</a:t>
            </a:r>
          </a:p>
          <a:p>
            <a:r>
              <a:rPr lang="ru-RU" sz="2000" b="1" dirty="0" smtClean="0"/>
              <a:t>«Тот у кого  найдётся краденная лошадь, обязан возвратить её хозяину с прибавкой десяти таких же лошадей; если он не в состоянии уплатить этот штраф, то вместо лошадей брать у него детей, то самого зарезать как барана».</a:t>
            </a:r>
          </a:p>
          <a:p>
            <a:endParaRPr lang="ru-RU" sz="2000" b="1" dirty="0" smtClean="0"/>
          </a:p>
          <a:p>
            <a:endParaRPr lang="ru-RU" sz="2000" b="1" dirty="0"/>
          </a:p>
          <a:p>
            <a:endParaRPr lang="ru-RU" sz="2000" b="1" dirty="0"/>
          </a:p>
        </p:txBody>
      </p:sp>
    </p:spTree>
    <p:extLst>
      <p:ext uri="{BB962C8B-B14F-4D97-AF65-F5344CB8AC3E}">
        <p14:creationId xmlns:p14="http://schemas.microsoft.com/office/powerpoint/2010/main" val="696239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2590" y="-23749"/>
            <a:ext cx="5484306" cy="366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91472" y="-23749"/>
            <a:ext cx="3233147" cy="446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2590" y="3246156"/>
            <a:ext cx="5338369" cy="357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42326" y="4230315"/>
            <a:ext cx="2964461"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5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8845"/>
            <a:ext cx="9036496" cy="400110"/>
          </a:xfrm>
          <a:prstGeom prst="rect">
            <a:avLst/>
          </a:prstGeom>
          <a:noFill/>
        </p:spPr>
        <p:txBody>
          <a:bodyPr wrap="square" rtlCol="0">
            <a:spAutoFit/>
          </a:bodyPr>
          <a:lstStyle/>
          <a:p>
            <a:r>
              <a:rPr lang="ru-RU" sz="2000" b="1" u="sng" dirty="0" smtClean="0"/>
              <a:t> </a:t>
            </a:r>
            <a:endParaRPr lang="ru-RU" sz="2000" b="1" dirty="0"/>
          </a:p>
        </p:txBody>
      </p:sp>
      <p:sp>
        <p:nvSpPr>
          <p:cNvPr id="5" name="Прямоугольник 4"/>
          <p:cNvSpPr/>
          <p:nvPr/>
        </p:nvSpPr>
        <p:spPr>
          <a:xfrm>
            <a:off x="0" y="458955"/>
            <a:ext cx="9036496" cy="4093428"/>
          </a:xfrm>
          <a:prstGeom prst="rect">
            <a:avLst/>
          </a:prstGeom>
        </p:spPr>
        <p:txBody>
          <a:bodyPr wrap="square">
            <a:spAutoFit/>
          </a:bodyPr>
          <a:lstStyle/>
          <a:p>
            <a:r>
              <a:rPr lang="ru-RU" sz="2000" b="1" dirty="0"/>
              <a:t>Благодаря новой армии монголы вскоре покорили своих  извечных врагов – империю </a:t>
            </a:r>
            <a:r>
              <a:rPr lang="ru-RU" sz="2000" b="1" dirty="0" err="1"/>
              <a:t>Цзынь</a:t>
            </a:r>
            <a:r>
              <a:rPr lang="ru-RU" sz="2000" b="1" dirty="0"/>
              <a:t>, присоединили  к своему государству Среднюю Азию, Кавказ, Иран и двинулись на Русь. А строгие и справедливые законы позволили удержать покорённые территории не только силой, но и осознанием выгоды</a:t>
            </a:r>
          </a:p>
          <a:p>
            <a:r>
              <a:rPr lang="ru-RU" sz="2000" b="1" dirty="0" smtClean="0"/>
              <a:t>   Объединив </a:t>
            </a:r>
            <a:r>
              <a:rPr lang="ru-RU" sz="2000" b="1" dirty="0"/>
              <a:t>огромные территории, команда Чингизхана обеспечила беспрепятственный   торговый путь из Европы в Азию, гарантировав его безопасность. Именно эта торговля позволила содержать армию и государственный аппарат, создавать речные каналы и оросительные системы в Иране, средней Азии, Китае строить города  с водопроводом и канализацией, а так же связать всю империю сетью дорог, наладить на её территории работу ямской почтовой службы. Хотя и кровушки ради такого прогресса было пролито немало</a:t>
            </a:r>
          </a:p>
          <a:p>
            <a:endParaRPr lang="ru-RU" sz="2000" b="1" dirty="0"/>
          </a:p>
        </p:txBody>
      </p:sp>
      <p:pic>
        <p:nvPicPr>
          <p:cNvPr id="1027" name="Picture 3" descr="C:\Users\lenovo\Desktop\Новая папка\гобийский сфинкс.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757" y="4117621"/>
            <a:ext cx="4105952" cy="274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enovo\Desktop\Новая папка\2 отрар.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778369" y="3794908"/>
            <a:ext cx="5365631" cy="306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24" y="-17253"/>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99592" y="116632"/>
            <a:ext cx="7632848" cy="1569660"/>
          </a:xfrm>
          <a:prstGeom prst="rect">
            <a:avLst/>
          </a:prstGeom>
          <a:solidFill>
            <a:srgbClr val="FFFF00"/>
          </a:solidFill>
        </p:spPr>
        <p:txBody>
          <a:bodyPr wrap="square">
            <a:spAutoFit/>
          </a:bodyPr>
          <a:lstStyle/>
          <a:p>
            <a:r>
              <a:rPr lang="ru-RU" sz="3200" b="1" i="1" dirty="0">
                <a:solidFill>
                  <a:srgbClr val="FF0066"/>
                </a:solidFill>
              </a:rPr>
              <a:t>«Пусть погибнет тело мое, но вечно будет жить мое государство».</a:t>
            </a:r>
            <a:r>
              <a:rPr lang="ru-RU" sz="3200" dirty="0">
                <a:solidFill>
                  <a:srgbClr val="FF0066"/>
                </a:solidFill>
              </a:rPr>
              <a:t/>
            </a:r>
            <a:br>
              <a:rPr lang="ru-RU" sz="3200" dirty="0">
                <a:solidFill>
                  <a:srgbClr val="FF0066"/>
                </a:solidFill>
              </a:rPr>
            </a:br>
            <a:r>
              <a:rPr lang="ru-RU" sz="3200" dirty="0" smtClean="0"/>
              <a:t>                                                        </a:t>
            </a:r>
            <a:r>
              <a:rPr lang="ru-RU" sz="3200" b="1" dirty="0" smtClean="0">
                <a:solidFill>
                  <a:srgbClr val="C00000"/>
                </a:solidFill>
              </a:rPr>
              <a:t>ЧИНГИСХАН.</a:t>
            </a:r>
            <a:endParaRPr lang="ru-RU" sz="3200" dirty="0">
              <a:solidFill>
                <a:srgbClr val="C00000"/>
              </a:solidFill>
            </a:endParaRPr>
          </a:p>
        </p:txBody>
      </p:sp>
      <p:sp>
        <p:nvSpPr>
          <p:cNvPr id="4" name="Прямоугольник 3"/>
          <p:cNvSpPr/>
          <p:nvPr/>
        </p:nvSpPr>
        <p:spPr>
          <a:xfrm>
            <a:off x="874170" y="1719534"/>
            <a:ext cx="7488832" cy="3785652"/>
          </a:xfrm>
          <a:prstGeom prst="rect">
            <a:avLst/>
          </a:prstGeom>
        </p:spPr>
        <p:txBody>
          <a:bodyPr wrap="square">
            <a:spAutoFit/>
          </a:bodyPr>
          <a:lstStyle/>
          <a:p>
            <a:r>
              <a:rPr lang="ru-RU" sz="2000" b="1" dirty="0"/>
              <a:t>Всего за четверть века, пишут английские историки, Чингисхан завоевал территорию, по площади гораздо большую, чем Римская Империя за 400 лет. Он объединил более 700 племен и народностей – от Японского до Каспийского моря. Будучи военным стратегом, он разработал революционную для своего времени тактику применения легкой кавалерии; ввел бумажные деньги, внедрил почтовую систему, придерживался религиозной терпимости. Однако завоевания Монгольской Империи обошлись покоренным народам более </a:t>
            </a:r>
            <a:endParaRPr lang="ru-RU" sz="2000" b="1" dirty="0" smtClean="0"/>
          </a:p>
          <a:p>
            <a:r>
              <a:rPr lang="ru-RU" sz="2000" b="1" dirty="0" smtClean="0"/>
              <a:t>чем </a:t>
            </a:r>
            <a:r>
              <a:rPr lang="ru-RU" sz="2000" b="1" dirty="0"/>
              <a:t>в 40 миллионов человеческих </a:t>
            </a:r>
            <a:endParaRPr lang="ru-RU" sz="2000" b="1" dirty="0" smtClean="0"/>
          </a:p>
          <a:p>
            <a:r>
              <a:rPr lang="ru-RU" sz="2000" b="1" dirty="0"/>
              <a:t> </a:t>
            </a:r>
            <a:r>
              <a:rPr lang="ru-RU" sz="2000" b="1" dirty="0" smtClean="0"/>
              <a:t>                                                            жизней</a:t>
            </a:r>
            <a:r>
              <a:rPr lang="ru-RU" sz="2000" b="1" dirty="0"/>
              <a:t>.</a:t>
            </a:r>
            <a:r>
              <a:rPr lang="ru-RU" sz="2000" dirty="0"/>
              <a:t/>
            </a:r>
            <a:br>
              <a:rPr lang="ru-RU" sz="2000" dirty="0"/>
            </a:br>
            <a:endParaRPr lang="ru-RU" sz="2000" dirty="0"/>
          </a:p>
        </p:txBody>
      </p:sp>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7544" y="4900146"/>
            <a:ext cx="3653337" cy="19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00667" y="4240459"/>
            <a:ext cx="3865658" cy="235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115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lenovo\Desktop\всякие документы\шаблоны история\7145508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21978"/>
            <a:ext cx="9144000" cy="767997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https://ic.pics.livejournal.com/sergey_v_fomin/72076302/519645/519645_600.jpg"/>
          <p:cNvPicPr/>
          <p:nvPr/>
        </p:nvPicPr>
        <p:blipFill>
          <a:blip r:embed="rId3">
            <a:extLst>
              <a:ext uri="{28A0092B-C50C-407E-A947-70E740481C1C}">
                <a14:useLocalDpi xmlns:a14="http://schemas.microsoft.com/office/drawing/2010/main"/>
              </a:ext>
            </a:extLst>
          </a:blip>
          <a:srcRect/>
          <a:stretch>
            <a:fillRect/>
          </a:stretch>
        </p:blipFill>
        <p:spPr bwMode="auto">
          <a:xfrm>
            <a:off x="0" y="-791698"/>
            <a:ext cx="9144000" cy="5952778"/>
          </a:xfrm>
          <a:prstGeom prst="rect">
            <a:avLst/>
          </a:prstGeom>
          <a:noFill/>
          <a:ln>
            <a:noFill/>
          </a:ln>
        </p:spPr>
      </p:pic>
      <p:sp>
        <p:nvSpPr>
          <p:cNvPr id="4" name="Прямоугольник 3"/>
          <p:cNvSpPr/>
          <p:nvPr/>
        </p:nvSpPr>
        <p:spPr>
          <a:xfrm>
            <a:off x="251520" y="5161080"/>
            <a:ext cx="8640960" cy="1323439"/>
          </a:xfrm>
          <a:prstGeom prst="rect">
            <a:avLst/>
          </a:prstGeom>
          <a:solidFill>
            <a:srgbClr val="FFFF00"/>
          </a:solidFill>
        </p:spPr>
        <p:txBody>
          <a:bodyPr wrap="square">
            <a:spAutoFit/>
          </a:bodyPr>
          <a:lstStyle/>
          <a:p>
            <a:r>
              <a:rPr lang="ru-RU" sz="2000" b="1" dirty="0"/>
              <a:t>Карта Монгольской Империи конца XIII в. Общая площадь этого государства составляла около 33 миллионов квадратных километров: от Дуная до Японского моря и от Новгорода до Юго-Восточной Азии.</a:t>
            </a:r>
            <a:br>
              <a:rPr lang="ru-RU" sz="2000" b="1" dirty="0"/>
            </a:br>
            <a:endParaRPr lang="ru-RU" sz="2000" b="1" dirty="0"/>
          </a:p>
        </p:txBody>
      </p:sp>
    </p:spTree>
    <p:extLst>
      <p:ext uri="{BB962C8B-B14F-4D97-AF65-F5344CB8AC3E}">
        <p14:creationId xmlns:p14="http://schemas.microsoft.com/office/powerpoint/2010/main" val="3493169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752" y="0"/>
            <a:ext cx="919775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8845"/>
            <a:ext cx="9036496" cy="400110"/>
          </a:xfrm>
          <a:prstGeom prst="rect">
            <a:avLst/>
          </a:prstGeom>
          <a:noFill/>
        </p:spPr>
        <p:txBody>
          <a:bodyPr wrap="square" rtlCol="0">
            <a:spAutoFit/>
          </a:bodyPr>
          <a:lstStyle/>
          <a:p>
            <a:r>
              <a:rPr lang="ru-RU" sz="2000" b="1" u="sng" dirty="0" smtClean="0"/>
              <a:t> </a:t>
            </a:r>
            <a:endParaRPr lang="ru-RU" sz="2000" b="1" dirty="0"/>
          </a:p>
        </p:txBody>
      </p:sp>
      <p:sp>
        <p:nvSpPr>
          <p:cNvPr id="5" name="Прямоугольник 4"/>
          <p:cNvSpPr/>
          <p:nvPr/>
        </p:nvSpPr>
        <p:spPr>
          <a:xfrm>
            <a:off x="251520" y="258900"/>
            <a:ext cx="8640960" cy="1631216"/>
          </a:xfrm>
          <a:prstGeom prst="rect">
            <a:avLst/>
          </a:prstGeom>
        </p:spPr>
        <p:txBody>
          <a:bodyPr wrap="square">
            <a:spAutoFit/>
          </a:bodyPr>
          <a:lstStyle/>
          <a:p>
            <a:r>
              <a:rPr lang="ru-RU" sz="2000" b="1" dirty="0"/>
              <a:t>Столицей государства стал Каракорум, основанный в 1220 г. после того, как Ставка Чингисхана был перенесена на берега реки Орхона.</a:t>
            </a:r>
            <a:br>
              <a:rPr lang="ru-RU" sz="2000" b="1" dirty="0"/>
            </a:br>
            <a:r>
              <a:rPr lang="ru-RU" sz="2000" b="1" dirty="0"/>
              <a:t>Свое имя город получил по названию окрестных гор, что в переводе с монгольского означало «черные камни вулкана».</a:t>
            </a:r>
            <a:r>
              <a:rPr lang="ru-RU" sz="2000" dirty="0"/>
              <a:t/>
            </a:r>
            <a:br>
              <a:rPr lang="ru-RU" sz="2000" dirty="0"/>
            </a:br>
            <a:endParaRPr lang="ru-RU" sz="2000" dirty="0"/>
          </a:p>
        </p:txBody>
      </p:sp>
      <p:pic>
        <p:nvPicPr>
          <p:cNvPr id="7" name="Рисунок 6" descr="https://ic.pics.livejournal.com/sergey_v_fomin/72076302/519703/519703_600.jpg"/>
          <p:cNvPicPr/>
          <p:nvPr/>
        </p:nvPicPr>
        <p:blipFill>
          <a:blip r:embed="rId3">
            <a:extLst>
              <a:ext uri="{28A0092B-C50C-407E-A947-70E740481C1C}">
                <a14:useLocalDpi xmlns:a14="http://schemas.microsoft.com/office/drawing/2010/main"/>
              </a:ext>
            </a:extLst>
          </a:blip>
          <a:srcRect/>
          <a:stretch>
            <a:fillRect/>
          </a:stretch>
        </p:blipFill>
        <p:spPr bwMode="auto">
          <a:xfrm>
            <a:off x="251520" y="1628800"/>
            <a:ext cx="4680520" cy="2366878"/>
          </a:xfrm>
          <a:prstGeom prst="rect">
            <a:avLst/>
          </a:prstGeom>
          <a:noFill/>
          <a:ln>
            <a:noFill/>
          </a:ln>
        </p:spPr>
      </p:pic>
      <p:sp>
        <p:nvSpPr>
          <p:cNvPr id="6" name="Прямоугольник 5"/>
          <p:cNvSpPr/>
          <p:nvPr/>
        </p:nvSpPr>
        <p:spPr>
          <a:xfrm>
            <a:off x="30243" y="4303454"/>
            <a:ext cx="9144000" cy="2554545"/>
          </a:xfrm>
          <a:prstGeom prst="rect">
            <a:avLst/>
          </a:prstGeom>
        </p:spPr>
        <p:txBody>
          <a:bodyPr wrap="square">
            <a:spAutoFit/>
          </a:bodyPr>
          <a:lstStyle/>
          <a:p>
            <a:r>
              <a:rPr lang="ru-RU" sz="2000" b="1" dirty="0"/>
              <a:t>Застройка Каракорума началась после воцарения </a:t>
            </a:r>
            <a:r>
              <a:rPr lang="ru-RU" sz="2000" b="1" dirty="0" err="1"/>
              <a:t>Угэдэя</a:t>
            </a:r>
            <a:r>
              <a:rPr lang="ru-RU" sz="2000" b="1" dirty="0"/>
              <a:t>, сына Великого Завоевателя, в 1229 году. Он воздвиг там «Дворец десяти тысяч лет благоденствия». Каждый из младших </a:t>
            </a:r>
            <a:r>
              <a:rPr lang="ru-RU" sz="2000" b="1" dirty="0" err="1"/>
              <a:t>Чингизидов</a:t>
            </a:r>
            <a:r>
              <a:rPr lang="ru-RU" sz="2000" b="1" dirty="0"/>
              <a:t> также должен был выстроить здесь по дворцу. Затем все постройки обнесли крепостной стеной.</a:t>
            </a:r>
            <a:r>
              <a:rPr lang="ru-RU" sz="2000" dirty="0"/>
              <a:t/>
            </a:r>
            <a:br>
              <a:rPr lang="ru-RU" sz="2000" dirty="0"/>
            </a:br>
            <a:r>
              <a:rPr lang="ru-RU" sz="2000" dirty="0" smtClean="0"/>
              <a:t> </a:t>
            </a:r>
            <a:r>
              <a:rPr lang="ru-RU" sz="2000" b="1" dirty="0"/>
              <a:t>Каракорум был центром производства вооружений и оснащения войск. Во время походов Хан оставлял здесь свою семью.</a:t>
            </a:r>
            <a:br>
              <a:rPr lang="ru-RU" sz="2000" b="1" dirty="0"/>
            </a:br>
            <a:r>
              <a:rPr lang="ru-RU" sz="2000" b="1" dirty="0"/>
              <a:t>В 1388 г. город разорили китайские войска Минского государства.</a:t>
            </a:r>
            <a:r>
              <a:rPr lang="ru-RU" sz="2000" dirty="0"/>
              <a:t/>
            </a:r>
            <a:br>
              <a:rPr lang="ru-RU" sz="2000" dirty="0"/>
            </a:br>
            <a:endParaRPr lang="ru-RU" sz="2000" dirty="0"/>
          </a:p>
        </p:txBody>
      </p:sp>
      <p:pic>
        <p:nvPicPr>
          <p:cNvPr id="9" name="Рисунок 8" descr="https://ic.pics.livejournal.com/sergey_v_fomin/72076302/520216/520216_600.jpg"/>
          <p:cNvPicPr/>
          <p:nvPr/>
        </p:nvPicPr>
        <p:blipFill rotWithShape="1">
          <a:blip r:embed="rId4" cstate="email">
            <a:extLst>
              <a:ext uri="{28A0092B-C50C-407E-A947-70E740481C1C}">
                <a14:useLocalDpi xmlns:a14="http://schemas.microsoft.com/office/drawing/2010/main"/>
              </a:ext>
            </a:extLst>
          </a:blip>
          <a:srcRect/>
          <a:stretch/>
        </p:blipFill>
        <p:spPr bwMode="auto">
          <a:xfrm>
            <a:off x="6202404" y="1336068"/>
            <a:ext cx="2674190" cy="2016224"/>
          </a:xfrm>
          <a:prstGeom prst="rect">
            <a:avLst/>
          </a:prstGeom>
          <a:noFill/>
          <a:ln>
            <a:noFill/>
          </a:ln>
        </p:spPr>
      </p:pic>
      <p:sp>
        <p:nvSpPr>
          <p:cNvPr id="8" name="Прямоугольник 7"/>
          <p:cNvSpPr/>
          <p:nvPr/>
        </p:nvSpPr>
        <p:spPr>
          <a:xfrm>
            <a:off x="5220072" y="3319159"/>
            <a:ext cx="3967700" cy="923330"/>
          </a:xfrm>
          <a:prstGeom prst="rect">
            <a:avLst/>
          </a:prstGeom>
        </p:spPr>
        <p:txBody>
          <a:bodyPr wrap="square">
            <a:spAutoFit/>
          </a:bodyPr>
          <a:lstStyle/>
          <a:p>
            <a:r>
              <a:rPr lang="ru-RU" b="1" i="1" dirty="0"/>
              <a:t>В настоящее время Каракорум находился на территории Монголии</a:t>
            </a:r>
            <a:r>
              <a:rPr lang="ru-RU" b="1" i="1" dirty="0" smtClean="0"/>
              <a:t>.</a:t>
            </a:r>
            <a:endParaRPr lang="ru-RU" dirty="0"/>
          </a:p>
        </p:txBody>
      </p:sp>
    </p:spTree>
    <p:extLst>
      <p:ext uri="{BB962C8B-B14F-4D97-AF65-F5344CB8AC3E}">
        <p14:creationId xmlns:p14="http://schemas.microsoft.com/office/powerpoint/2010/main" val="1953504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8" y="727195"/>
            <a:ext cx="4248472" cy="6555641"/>
          </a:xfrm>
          <a:prstGeom prst="rect">
            <a:avLst/>
          </a:prstGeom>
        </p:spPr>
        <p:txBody>
          <a:bodyPr wrap="square">
            <a:spAutoFit/>
          </a:bodyPr>
          <a:lstStyle/>
          <a:p>
            <a:r>
              <a:rPr lang="ru-RU" sz="2000" b="1" dirty="0"/>
              <a:t>Прообразом герба Монгольской Империи была тамга Чингисхана – родовой фамильный знак. Само это слово тюркского происхождения означало «тавро», «клеймо», «печать</a:t>
            </a:r>
            <a:r>
              <a:rPr lang="ru-RU" sz="2000" b="1" dirty="0" smtClean="0"/>
              <a:t>».</a:t>
            </a:r>
          </a:p>
          <a:p>
            <a:r>
              <a:rPr lang="ru-RU" sz="2000" b="1" dirty="0"/>
              <a:t>Первоначально </a:t>
            </a:r>
            <a:r>
              <a:rPr lang="ru-RU" sz="2000" b="1" dirty="0" smtClean="0"/>
              <a:t>основным</a:t>
            </a:r>
          </a:p>
          <a:p>
            <a:r>
              <a:rPr lang="ru-RU" sz="2000" b="1" dirty="0" smtClean="0"/>
              <a:t> </a:t>
            </a:r>
            <a:r>
              <a:rPr lang="ru-RU" sz="2000" b="1" dirty="0"/>
              <a:t>элементом герба Чингисхана, был ворон, а затем сокол</a:t>
            </a:r>
            <a:r>
              <a:rPr lang="ru-RU" sz="2000" b="1" dirty="0" smtClean="0"/>
              <a:t>.</a:t>
            </a:r>
            <a:br>
              <a:rPr lang="ru-RU" sz="2000" b="1" dirty="0" smtClean="0"/>
            </a:br>
            <a:r>
              <a:rPr lang="ru-RU" sz="2000" b="1" dirty="0"/>
              <a:t>Впоследствии птицы трансформировались в трезубцы или двузубцы, подобные гербу Рюриковичей. Только у последних птица «атаковала, пикируя вниз», а у </a:t>
            </a:r>
            <a:r>
              <a:rPr lang="ru-RU" sz="2000" b="1" dirty="0" err="1"/>
              <a:t>Чингизидов</a:t>
            </a:r>
            <a:r>
              <a:rPr lang="ru-RU" sz="2000" b="1" dirty="0"/>
              <a:t> – «взмывала в небо</a:t>
            </a:r>
            <a:r>
              <a:rPr lang="ru-RU" sz="2000" b="1" dirty="0" smtClean="0"/>
              <a:t>».</a:t>
            </a:r>
            <a:br>
              <a:rPr lang="ru-RU" sz="2000" b="1" dirty="0" smtClean="0"/>
            </a:br>
            <a:r>
              <a:rPr lang="ru-RU" sz="2000" b="1" dirty="0"/>
              <a:t>Другое геральдическое созвучие – Двуглавый Орел</a:t>
            </a: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endParaRPr lang="ru-RU" sz="2000" dirty="0"/>
          </a:p>
        </p:txBody>
      </p:sp>
      <p:pic>
        <p:nvPicPr>
          <p:cNvPr id="5" name="Рисунок 4" descr="https://ic.pics.livejournal.com/sergey_v_fomin/72076302/520457/520457_600.jpg"/>
          <p:cNvPicPr/>
          <p:nvPr/>
        </p:nvPicPr>
        <p:blipFill rotWithShape="1">
          <a:blip r:embed="rId3" cstate="email">
            <a:extLst>
              <a:ext uri="{28A0092B-C50C-407E-A947-70E740481C1C}">
                <a14:useLocalDpi xmlns:a14="http://schemas.microsoft.com/office/drawing/2010/main"/>
              </a:ext>
            </a:extLst>
          </a:blip>
          <a:srcRect/>
          <a:stretch/>
        </p:blipFill>
        <p:spPr bwMode="auto">
          <a:xfrm>
            <a:off x="5329596" y="524965"/>
            <a:ext cx="3721595" cy="2651230"/>
          </a:xfrm>
          <a:prstGeom prst="rect">
            <a:avLst/>
          </a:prstGeom>
          <a:noFill/>
          <a:ln>
            <a:noFill/>
          </a:ln>
        </p:spPr>
      </p:pic>
      <p:sp>
        <p:nvSpPr>
          <p:cNvPr id="4" name="Прямоугольник 3"/>
          <p:cNvSpPr/>
          <p:nvPr/>
        </p:nvSpPr>
        <p:spPr>
          <a:xfrm>
            <a:off x="5075285" y="3229628"/>
            <a:ext cx="4230216" cy="1200329"/>
          </a:xfrm>
          <a:prstGeom prst="rect">
            <a:avLst/>
          </a:prstGeom>
        </p:spPr>
        <p:txBody>
          <a:bodyPr wrap="square">
            <a:spAutoFit/>
          </a:bodyPr>
          <a:lstStyle/>
          <a:p>
            <a:r>
              <a:rPr lang="ru-RU" b="1" i="1" dirty="0"/>
              <a:t>Постамент памятника возле Дома правительства в Улан-Баторе с тамгами монгольских родов.</a:t>
            </a:r>
            <a:r>
              <a:rPr lang="ru-RU" dirty="0"/>
              <a:t/>
            </a:r>
            <a:br>
              <a:rPr lang="ru-RU" dirty="0"/>
            </a:br>
            <a:endParaRPr lang="ru-RU" dirty="0"/>
          </a:p>
        </p:txBody>
      </p:sp>
      <p:pic>
        <p:nvPicPr>
          <p:cNvPr id="7" name="Рисунок 6" descr="https://ic.pics.livejournal.com/sergey_v_fomin/72076302/520712/520712_600.jpg"/>
          <p:cNvPicPr/>
          <p:nvPr/>
        </p:nvPicPr>
        <p:blipFill rotWithShape="1">
          <a:blip r:embed="rId4" cstate="email">
            <a:extLst>
              <a:ext uri="{28A0092B-C50C-407E-A947-70E740481C1C}">
                <a14:useLocalDpi xmlns:a14="http://schemas.microsoft.com/office/drawing/2010/main"/>
              </a:ext>
            </a:extLst>
          </a:blip>
          <a:srcRect/>
          <a:stretch/>
        </p:blipFill>
        <p:spPr bwMode="auto">
          <a:xfrm>
            <a:off x="4951475" y="4822212"/>
            <a:ext cx="2088232" cy="1944217"/>
          </a:xfrm>
          <a:prstGeom prst="rect">
            <a:avLst/>
          </a:prstGeom>
          <a:noFill/>
          <a:ln>
            <a:noFill/>
          </a:ln>
        </p:spPr>
      </p:pic>
      <p:pic>
        <p:nvPicPr>
          <p:cNvPr id="9" name="Рисунок 8" descr="https://ic.pics.livejournal.com/sergey_v_fomin/72076302/523116/523116_600.jpg"/>
          <p:cNvPicPr/>
          <p:nvPr/>
        </p:nvPicPr>
        <p:blipFill rotWithShape="1">
          <a:blip r:embed="rId5" cstate="email">
            <a:extLst>
              <a:ext uri="{28A0092B-C50C-407E-A947-70E740481C1C}">
                <a14:useLocalDpi xmlns:a14="http://schemas.microsoft.com/office/drawing/2010/main"/>
              </a:ext>
            </a:extLst>
          </a:blip>
          <a:srcRect/>
          <a:stretch/>
        </p:blipFill>
        <p:spPr bwMode="auto">
          <a:xfrm>
            <a:off x="7039708" y="4285292"/>
            <a:ext cx="2011484" cy="2024028"/>
          </a:xfrm>
          <a:prstGeom prst="rect">
            <a:avLst/>
          </a:prstGeom>
          <a:noFill/>
          <a:ln>
            <a:noFill/>
          </a:ln>
        </p:spPr>
      </p:pic>
    </p:spTree>
    <p:extLst>
      <p:ext uri="{BB962C8B-B14F-4D97-AF65-F5344CB8AC3E}">
        <p14:creationId xmlns:p14="http://schemas.microsoft.com/office/powerpoint/2010/main" val="97587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23182" y="33277"/>
            <a:ext cx="5206543" cy="257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96010"/>
            <a:ext cx="5443913" cy="520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623423" y="2711172"/>
            <a:ext cx="4025155" cy="335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5103673"/>
            <a:ext cx="5832648" cy="1631216"/>
          </a:xfrm>
          <a:prstGeom prst="rect">
            <a:avLst/>
          </a:prstGeom>
          <a:solidFill>
            <a:srgbClr val="FFFF00"/>
          </a:solidFill>
        </p:spPr>
        <p:txBody>
          <a:bodyPr wrap="square">
            <a:spAutoFit/>
          </a:bodyPr>
          <a:lstStyle/>
          <a:p>
            <a:r>
              <a:rPr lang="ru-RU" sz="2000" b="1" dirty="0"/>
              <a:t>Чингисхан, не знавший грамоты, создает и </a:t>
            </a:r>
            <a:r>
              <a:rPr lang="ru-RU" sz="2000" b="1" dirty="0" err="1"/>
              <a:t>надиктовывает</a:t>
            </a:r>
            <a:r>
              <a:rPr lang="ru-RU" sz="2000" b="1" dirty="0"/>
              <a:t> свод законов — "Великий </a:t>
            </a:r>
            <a:r>
              <a:rPr lang="ru-RU" sz="2000" b="1" dirty="0" err="1"/>
              <a:t>джасак</a:t>
            </a:r>
            <a:r>
              <a:rPr lang="ru-RU" sz="2000" b="1" dirty="0"/>
              <a:t>" (или ясак) — своеобразный симбиоз уголовного, гражданского и семейного кодексов, а также основной закон — Степную конституцию.</a:t>
            </a:r>
          </a:p>
        </p:txBody>
      </p:sp>
    </p:spTree>
    <p:extLst>
      <p:ext uri="{BB962C8B-B14F-4D97-AF65-F5344CB8AC3E}">
        <p14:creationId xmlns:p14="http://schemas.microsoft.com/office/powerpoint/2010/main" val="392256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8845"/>
            <a:ext cx="9036496" cy="400110"/>
          </a:xfrm>
          <a:prstGeom prst="rect">
            <a:avLst/>
          </a:prstGeom>
          <a:noFill/>
        </p:spPr>
        <p:txBody>
          <a:bodyPr wrap="square" rtlCol="0">
            <a:spAutoFit/>
          </a:bodyPr>
          <a:lstStyle/>
          <a:p>
            <a:r>
              <a:rPr lang="ru-RU" sz="2000" b="1" u="sng" dirty="0" smtClean="0"/>
              <a:t> </a:t>
            </a:r>
            <a:endParaRPr lang="ru-RU" sz="2000" b="1" dirty="0"/>
          </a:p>
        </p:txBody>
      </p:sp>
      <p:sp>
        <p:nvSpPr>
          <p:cNvPr id="5" name="Прямоугольник 4"/>
          <p:cNvSpPr/>
          <p:nvPr/>
        </p:nvSpPr>
        <p:spPr>
          <a:xfrm>
            <a:off x="0" y="458955"/>
            <a:ext cx="9144000" cy="7478970"/>
          </a:xfrm>
          <a:prstGeom prst="rect">
            <a:avLst/>
          </a:prstGeom>
        </p:spPr>
        <p:txBody>
          <a:bodyPr wrap="square">
            <a:spAutoFit/>
          </a:bodyPr>
          <a:lstStyle/>
          <a:p>
            <a:r>
              <a:rPr lang="ru-RU" sz="2400" b="1" dirty="0">
                <a:solidFill>
                  <a:srgbClr val="FF0000"/>
                </a:solidFill>
              </a:rPr>
              <a:t>Трусу</a:t>
            </a:r>
            <a:r>
              <a:rPr lang="ru-RU" sz="2400" b="1" dirty="0" smtClean="0">
                <a:solidFill>
                  <a:srgbClr val="FF0000"/>
                </a:solidFill>
              </a:rPr>
              <a:t>,    </a:t>
            </a:r>
            <a:r>
              <a:rPr lang="ru-RU" sz="2400" b="1" dirty="0">
                <a:solidFill>
                  <a:srgbClr val="FF0000"/>
                </a:solidFill>
              </a:rPr>
              <a:t>лгуну, </a:t>
            </a:r>
            <a:endParaRPr lang="ru-RU" sz="2400" b="1" dirty="0" smtClean="0">
              <a:solidFill>
                <a:srgbClr val="FF0000"/>
              </a:solidFill>
            </a:endParaRPr>
          </a:p>
          <a:p>
            <a:r>
              <a:rPr lang="ru-RU" sz="2400" b="1" dirty="0">
                <a:solidFill>
                  <a:srgbClr val="FF0000"/>
                </a:solidFill>
              </a:rPr>
              <a:t> </a:t>
            </a:r>
            <a:r>
              <a:rPr lang="ru-RU" sz="2400" b="1" dirty="0" smtClean="0">
                <a:solidFill>
                  <a:srgbClr val="FF0000"/>
                </a:solidFill>
              </a:rPr>
              <a:t>     прелюбодею</a:t>
            </a:r>
            <a:r>
              <a:rPr lang="ru-RU" sz="2400" b="1" dirty="0">
                <a:solidFill>
                  <a:srgbClr val="FF0000"/>
                </a:solidFill>
              </a:rPr>
              <a:t>, </a:t>
            </a:r>
            <a:endParaRPr lang="ru-RU" sz="2400" b="1" dirty="0" smtClean="0">
              <a:solidFill>
                <a:srgbClr val="FF0000"/>
              </a:solidFill>
            </a:endParaRPr>
          </a:p>
          <a:p>
            <a:r>
              <a:rPr lang="ru-RU" sz="2400" b="1" dirty="0">
                <a:solidFill>
                  <a:srgbClr val="FF0000"/>
                </a:solidFill>
              </a:rPr>
              <a:t> </a:t>
            </a:r>
            <a:r>
              <a:rPr lang="ru-RU" sz="2400" b="1" dirty="0" smtClean="0">
                <a:solidFill>
                  <a:srgbClr val="FF0000"/>
                </a:solidFill>
              </a:rPr>
              <a:t>             содомиту</a:t>
            </a:r>
            <a:r>
              <a:rPr lang="ru-RU" sz="2400" b="1" dirty="0">
                <a:solidFill>
                  <a:srgbClr val="FF0000"/>
                </a:solidFill>
              </a:rPr>
              <a:t>, </a:t>
            </a:r>
            <a:endParaRPr lang="ru-RU" sz="2400" b="1" dirty="0" smtClean="0">
              <a:solidFill>
                <a:srgbClr val="FF0000"/>
              </a:solidFill>
            </a:endParaRPr>
          </a:p>
          <a:p>
            <a:r>
              <a:rPr lang="ru-RU" sz="2400" b="1" dirty="0">
                <a:solidFill>
                  <a:srgbClr val="FF0000"/>
                </a:solidFill>
              </a:rPr>
              <a:t> </a:t>
            </a:r>
            <a:r>
              <a:rPr lang="ru-RU" sz="2400" b="1" dirty="0" smtClean="0">
                <a:solidFill>
                  <a:srgbClr val="FF0000"/>
                </a:solidFill>
              </a:rPr>
              <a:t>                          вору,</a:t>
            </a:r>
          </a:p>
          <a:p>
            <a:r>
              <a:rPr lang="ru-RU" sz="2400" b="1" dirty="0">
                <a:solidFill>
                  <a:srgbClr val="FF0000"/>
                </a:solidFill>
              </a:rPr>
              <a:t> </a:t>
            </a:r>
            <a:r>
              <a:rPr lang="ru-RU" sz="2400" b="1" dirty="0" smtClean="0">
                <a:solidFill>
                  <a:srgbClr val="FF0000"/>
                </a:solidFill>
              </a:rPr>
              <a:t>                                предателю</a:t>
            </a:r>
            <a:r>
              <a:rPr lang="ru-RU" sz="2400" b="1" dirty="0">
                <a:solidFill>
                  <a:srgbClr val="FF0000"/>
                </a:solidFill>
              </a:rPr>
              <a:t>, </a:t>
            </a:r>
            <a:endParaRPr lang="ru-RU" sz="2400" b="1" dirty="0" smtClean="0">
              <a:solidFill>
                <a:srgbClr val="FF0000"/>
              </a:solidFill>
            </a:endParaRPr>
          </a:p>
          <a:p>
            <a:r>
              <a:rPr lang="ru-RU" sz="2400" b="1" dirty="0" smtClean="0">
                <a:solidFill>
                  <a:srgbClr val="FF0000"/>
                </a:solidFill>
              </a:rPr>
              <a:t>без </a:t>
            </a:r>
            <a:r>
              <a:rPr lang="ru-RU" sz="2400" b="1" dirty="0">
                <a:solidFill>
                  <a:srgbClr val="FF0000"/>
                </a:solidFill>
              </a:rPr>
              <a:t>различия возраста и знатности </a:t>
            </a:r>
            <a:r>
              <a:rPr lang="ru-RU" sz="2400" b="1" dirty="0" smtClean="0">
                <a:solidFill>
                  <a:srgbClr val="FF0000"/>
                </a:solidFill>
              </a:rPr>
              <a:t>– </a:t>
            </a:r>
          </a:p>
          <a:p>
            <a:r>
              <a:rPr lang="ru-RU" sz="2400" b="1" dirty="0" smtClean="0">
                <a:solidFill>
                  <a:srgbClr val="FF0000"/>
                </a:solidFill>
              </a:rPr>
              <a:t>                                    смерть;</a:t>
            </a:r>
            <a:endParaRPr lang="ru-RU" sz="2400" b="1" i="1" dirty="0">
              <a:solidFill>
                <a:srgbClr val="FF0000"/>
              </a:solidFill>
            </a:endParaRPr>
          </a:p>
          <a:p>
            <a:pPr marL="342900" indent="-342900">
              <a:buFont typeface="Wingdings" pitchFamily="2" charset="2"/>
              <a:buChar char="q"/>
            </a:pPr>
            <a:r>
              <a:rPr lang="ru-RU" sz="2400" b="1" i="1" dirty="0" smtClean="0"/>
              <a:t>Приказано </a:t>
            </a:r>
            <a:r>
              <a:rPr lang="ru-RU" sz="2400" b="1" i="1" dirty="0"/>
              <a:t>равно уважать все религии и ни одной из них не </a:t>
            </a:r>
            <a:r>
              <a:rPr lang="ru-RU" sz="2400" b="1" i="1" dirty="0" smtClean="0"/>
              <a:t> </a:t>
            </a:r>
            <a:br>
              <a:rPr lang="ru-RU" sz="2400" b="1" i="1" dirty="0" smtClean="0"/>
            </a:br>
            <a:r>
              <a:rPr lang="ru-RU" sz="2400" b="1" i="1" dirty="0" smtClean="0"/>
              <a:t>  отдавать предпочтения;</a:t>
            </a:r>
            <a:br>
              <a:rPr lang="ru-RU" sz="2400" b="1" i="1" dirty="0" smtClean="0"/>
            </a:br>
            <a:r>
              <a:rPr lang="ru-RU" sz="2400" b="1" i="1" dirty="0" smtClean="0"/>
              <a:t>-Запрещено </a:t>
            </a:r>
            <a:r>
              <a:rPr lang="ru-RU" sz="2400" b="1" i="1" dirty="0"/>
              <a:t>есть одному, есть больше других и есть, не </a:t>
            </a:r>
            <a:r>
              <a:rPr lang="ru-RU" sz="2400" b="1" i="1" dirty="0" smtClean="0"/>
              <a:t> </a:t>
            </a:r>
            <a:br>
              <a:rPr lang="ru-RU" sz="2400" b="1" i="1" dirty="0" smtClean="0"/>
            </a:br>
            <a:r>
              <a:rPr lang="ru-RU" sz="2400" b="1" i="1" dirty="0" smtClean="0"/>
              <a:t>  предложив </a:t>
            </a:r>
            <a:r>
              <a:rPr lang="ru-RU" sz="2400" b="1" i="1" dirty="0"/>
              <a:t>еду тем, кто находится рядом;</a:t>
            </a:r>
            <a:br>
              <a:rPr lang="ru-RU" sz="2400" b="1" i="1" dirty="0"/>
            </a:br>
            <a:r>
              <a:rPr lang="ru-RU" sz="2400" b="1" i="1" dirty="0" smtClean="0"/>
              <a:t>-Запрещено </a:t>
            </a:r>
            <a:r>
              <a:rPr lang="ru-RU" sz="2400" b="1" i="1" dirty="0"/>
              <a:t>различать женский и мужской труд или </a:t>
            </a:r>
            <a:r>
              <a:rPr lang="ru-RU" sz="2400" b="1" i="1" dirty="0" smtClean="0"/>
              <a:t> </a:t>
            </a:r>
            <a:br>
              <a:rPr lang="ru-RU" sz="2400" b="1" i="1" dirty="0" smtClean="0"/>
            </a:br>
            <a:r>
              <a:rPr lang="ru-RU" sz="2400" b="1" i="1" dirty="0" smtClean="0"/>
              <a:t>  обязанности </a:t>
            </a:r>
            <a:r>
              <a:rPr lang="ru-RU" sz="2400" b="1" i="1" dirty="0"/>
              <a:t>женщин и мужчин на войне;</a:t>
            </a:r>
            <a:br>
              <a:rPr lang="ru-RU" sz="2400" b="1" i="1" dirty="0"/>
            </a:br>
            <a:r>
              <a:rPr lang="ru-RU" sz="2400" b="1" i="1" dirty="0" smtClean="0"/>
              <a:t>-Все </a:t>
            </a:r>
            <a:r>
              <a:rPr lang="ru-RU" sz="2400" b="1" i="1" dirty="0"/>
              <a:t>рожденные дети законны, без различия, от жены, или от </a:t>
            </a:r>
            <a:r>
              <a:rPr lang="ru-RU" sz="2400" b="1" i="1" dirty="0" smtClean="0"/>
              <a:t> </a:t>
            </a:r>
            <a:br>
              <a:rPr lang="ru-RU" sz="2400" b="1" i="1" dirty="0" smtClean="0"/>
            </a:br>
            <a:r>
              <a:rPr lang="ru-RU" sz="2400" b="1" i="1" dirty="0" smtClean="0"/>
              <a:t>   наложницы </a:t>
            </a:r>
            <a:r>
              <a:rPr lang="ru-RU" sz="2400" b="1" i="1" dirty="0"/>
              <a:t>и наследуют отцу</a:t>
            </a:r>
            <a:r>
              <a:rPr lang="ru-RU" sz="2400" b="1" i="1" dirty="0" smtClean="0"/>
              <a:t>;</a:t>
            </a:r>
            <a:br>
              <a:rPr lang="ru-RU" sz="2400" b="1" i="1" dirty="0" smtClean="0"/>
            </a:br>
            <a:r>
              <a:rPr lang="ru-RU" sz="2400" b="1" i="1" dirty="0" smtClean="0"/>
              <a:t>-</a:t>
            </a:r>
            <a:r>
              <a:rPr lang="ru-RU" sz="2400" b="1" i="1" dirty="0"/>
              <a:t>Запрещено заключать мир с любым врагом</a:t>
            </a:r>
            <a:r>
              <a:rPr lang="ru-RU" sz="2400" i="1" dirty="0"/>
              <a:t>, </a:t>
            </a:r>
            <a:r>
              <a:rPr lang="ru-RU" sz="2400" b="1" i="1" dirty="0"/>
              <a:t>пока этот враг </a:t>
            </a:r>
            <a:r>
              <a:rPr lang="ru-RU" sz="2400" b="1" i="1" dirty="0" smtClean="0"/>
              <a:t> </a:t>
            </a:r>
            <a:br>
              <a:rPr lang="ru-RU" sz="2400" b="1" i="1" dirty="0" smtClean="0"/>
            </a:br>
            <a:r>
              <a:rPr lang="ru-RU" sz="2400" b="1" i="1" dirty="0" smtClean="0"/>
              <a:t>   не </a:t>
            </a:r>
            <a:r>
              <a:rPr lang="ru-RU" sz="2400" b="1" i="1" dirty="0"/>
              <a:t>побежден или не сдался;</a:t>
            </a:r>
            <a:r>
              <a:rPr lang="ru-RU" sz="2400" dirty="0"/>
              <a:t/>
            </a:r>
            <a:br>
              <a:rPr lang="ru-RU" sz="2400" dirty="0"/>
            </a:br>
            <a:r>
              <a:rPr lang="ru-RU" sz="2400" b="1" i="1" dirty="0"/>
              <a:t/>
            </a:r>
            <a:br>
              <a:rPr lang="ru-RU" sz="2400" b="1" i="1" dirty="0"/>
            </a:br>
            <a:r>
              <a:rPr lang="ru-RU" sz="2400" b="1" i="1" dirty="0"/>
              <a:t/>
            </a:r>
            <a:br>
              <a:rPr lang="ru-RU" sz="2400" b="1" i="1" dirty="0"/>
            </a:br>
            <a:r>
              <a:rPr lang="ru-RU" sz="2400" b="1" i="1" dirty="0" smtClean="0"/>
              <a:t> </a:t>
            </a:r>
            <a:endParaRPr lang="ru-RU" sz="2400" b="1"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072" y="-6495"/>
            <a:ext cx="1761124" cy="264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504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8845"/>
            <a:ext cx="9036496" cy="400110"/>
          </a:xfrm>
          <a:prstGeom prst="rect">
            <a:avLst/>
          </a:prstGeom>
          <a:noFill/>
        </p:spPr>
        <p:txBody>
          <a:bodyPr wrap="square" rtlCol="0">
            <a:spAutoFit/>
          </a:bodyPr>
          <a:lstStyle/>
          <a:p>
            <a:r>
              <a:rPr lang="ru-RU" sz="2000" b="1" u="sng" dirty="0" smtClean="0"/>
              <a:t> </a:t>
            </a:r>
            <a:endParaRPr lang="ru-RU" sz="2000" b="1" dirty="0"/>
          </a:p>
        </p:txBody>
      </p:sp>
      <p:sp>
        <p:nvSpPr>
          <p:cNvPr id="5" name="Прямоугольник 4"/>
          <p:cNvSpPr/>
          <p:nvPr/>
        </p:nvSpPr>
        <p:spPr>
          <a:xfrm>
            <a:off x="0" y="76034"/>
            <a:ext cx="9144000" cy="646331"/>
          </a:xfrm>
          <a:prstGeom prst="rect">
            <a:avLst/>
          </a:prstGeom>
        </p:spPr>
        <p:txBody>
          <a:bodyPr wrap="square">
            <a:spAutoFit/>
          </a:bodyPr>
          <a:lstStyle/>
          <a:p>
            <a:r>
              <a:rPr lang="ru-RU" b="1" dirty="0" smtClean="0"/>
              <a:t> </a:t>
            </a:r>
            <a:r>
              <a:rPr lang="ru-RU" i="1" dirty="0"/>
              <a:t/>
            </a:r>
            <a:br>
              <a:rPr lang="ru-RU" i="1" dirty="0"/>
            </a:br>
            <a:r>
              <a:rPr lang="ru-RU" i="1" dirty="0" smtClean="0"/>
              <a:t> </a:t>
            </a:r>
            <a:endParaRPr lang="ru-RU" dirty="0"/>
          </a:p>
        </p:txBody>
      </p:sp>
      <p:sp>
        <p:nvSpPr>
          <p:cNvPr id="6" name="Прямоугольник 5"/>
          <p:cNvSpPr/>
          <p:nvPr/>
        </p:nvSpPr>
        <p:spPr>
          <a:xfrm>
            <a:off x="3364232" y="197345"/>
            <a:ext cx="5491736" cy="5940088"/>
          </a:xfrm>
          <a:prstGeom prst="rect">
            <a:avLst/>
          </a:prstGeom>
        </p:spPr>
        <p:txBody>
          <a:bodyPr wrap="square">
            <a:spAutoFit/>
          </a:bodyPr>
          <a:lstStyle/>
          <a:p>
            <a:r>
              <a:rPr lang="ru-RU" sz="2000" b="1" i="1" dirty="0" smtClean="0"/>
              <a:t>-Уличенного </a:t>
            </a:r>
            <a:r>
              <a:rPr lang="ru-RU" sz="2000" b="1" i="1" dirty="0"/>
              <a:t>преступника должен карать </a:t>
            </a:r>
            <a:r>
              <a:rPr lang="ru-RU" sz="2000" b="1" i="1" dirty="0" smtClean="0"/>
              <a:t>   </a:t>
            </a:r>
          </a:p>
          <a:p>
            <a:r>
              <a:rPr lang="ru-RU" sz="2000" b="1" i="1" dirty="0"/>
              <a:t> </a:t>
            </a:r>
            <a:r>
              <a:rPr lang="ru-RU" sz="2000" b="1" i="1" dirty="0" smtClean="0"/>
              <a:t>  каждый</a:t>
            </a:r>
            <a:r>
              <a:rPr lang="ru-RU" sz="2000" b="1" i="1" dirty="0"/>
              <a:t>, без различия знатности, возраста </a:t>
            </a:r>
            <a:r>
              <a:rPr lang="ru-RU" sz="2000" b="1" i="1" dirty="0" smtClean="0"/>
              <a:t> </a:t>
            </a:r>
            <a:br>
              <a:rPr lang="ru-RU" sz="2000" b="1" i="1" dirty="0" smtClean="0"/>
            </a:br>
            <a:r>
              <a:rPr lang="ru-RU" sz="2000" b="1" i="1" dirty="0" smtClean="0"/>
              <a:t>    или </a:t>
            </a:r>
            <a:r>
              <a:rPr lang="ru-RU" sz="2000" b="1" i="1" dirty="0"/>
              <a:t>чина</a:t>
            </a:r>
            <a:r>
              <a:rPr lang="ru-RU" sz="2000" b="1" i="1" dirty="0" smtClean="0"/>
              <a:t>;</a:t>
            </a:r>
          </a:p>
          <a:p>
            <a:r>
              <a:rPr lang="ru-RU" sz="2000" b="1" i="1" dirty="0" smtClean="0"/>
              <a:t>-Запрещены </a:t>
            </a:r>
            <a:r>
              <a:rPr lang="ru-RU" sz="2000" b="1" i="1" dirty="0"/>
              <a:t>унизительные или телесные </a:t>
            </a:r>
            <a:r>
              <a:rPr lang="ru-RU" sz="2000" b="1" i="1" dirty="0" smtClean="0"/>
              <a:t> </a:t>
            </a:r>
            <a:br>
              <a:rPr lang="ru-RU" sz="2000" b="1" i="1" dirty="0" smtClean="0"/>
            </a:br>
            <a:r>
              <a:rPr lang="ru-RU" sz="2000" b="1" i="1" dirty="0" smtClean="0"/>
              <a:t>  наказания </a:t>
            </a:r>
            <a:r>
              <a:rPr lang="ru-RU" sz="2000" b="1" i="1" dirty="0"/>
              <a:t>- только дурная слава, изгнание </a:t>
            </a:r>
            <a:r>
              <a:rPr lang="ru-RU" sz="2000" b="1" i="1" dirty="0" smtClean="0"/>
              <a:t> </a:t>
            </a:r>
            <a:br>
              <a:rPr lang="ru-RU" sz="2000" b="1" i="1" dirty="0" smtClean="0"/>
            </a:br>
            <a:r>
              <a:rPr lang="ru-RU" sz="2000" b="1" i="1" dirty="0" smtClean="0"/>
              <a:t>  или </a:t>
            </a:r>
            <a:r>
              <a:rPr lang="ru-RU" sz="2000" b="1" i="1" dirty="0"/>
              <a:t>смерть;</a:t>
            </a:r>
            <a:br>
              <a:rPr lang="ru-RU" sz="2000" b="1" i="1" dirty="0"/>
            </a:br>
            <a:r>
              <a:rPr lang="ru-RU" sz="2000" b="1" i="1" dirty="0" smtClean="0"/>
              <a:t>-За </a:t>
            </a:r>
            <a:r>
              <a:rPr lang="ru-RU" sz="2000" b="1" i="1" dirty="0"/>
              <a:t>попытку уклониться от наказания, под </a:t>
            </a:r>
            <a:r>
              <a:rPr lang="ru-RU" sz="2000" b="1" i="1" dirty="0" smtClean="0"/>
              <a:t> </a:t>
            </a:r>
            <a:br>
              <a:rPr lang="ru-RU" sz="2000" b="1" i="1" dirty="0" smtClean="0"/>
            </a:br>
            <a:r>
              <a:rPr lang="ru-RU" sz="2000" b="1" i="1" dirty="0" smtClean="0"/>
              <a:t>  предлогом </a:t>
            </a:r>
            <a:r>
              <a:rPr lang="ru-RU" sz="2000" b="1" i="1" dirty="0"/>
              <a:t>знатности, возраста или чина - </a:t>
            </a:r>
            <a:r>
              <a:rPr lang="ru-RU" sz="2000" b="1" i="1" dirty="0" smtClean="0"/>
              <a:t> </a:t>
            </a:r>
            <a:br>
              <a:rPr lang="ru-RU" sz="2000" b="1" i="1" dirty="0" smtClean="0"/>
            </a:br>
            <a:r>
              <a:rPr lang="ru-RU" sz="2000" b="1" i="1" dirty="0" smtClean="0"/>
              <a:t>  смерть</a:t>
            </a:r>
            <a:r>
              <a:rPr lang="ru-RU" sz="2000" b="1" i="1" dirty="0"/>
              <a:t>;</a:t>
            </a:r>
            <a:br>
              <a:rPr lang="ru-RU" sz="2000" b="1" i="1" dirty="0"/>
            </a:br>
            <a:r>
              <a:rPr lang="ru-RU" sz="2000" b="1" i="1" dirty="0" smtClean="0"/>
              <a:t>-За </a:t>
            </a:r>
            <a:r>
              <a:rPr lang="ru-RU" sz="2000" b="1" i="1" dirty="0"/>
              <a:t>провозглашение вождем не избранного  </a:t>
            </a:r>
            <a:r>
              <a:rPr lang="ru-RU" sz="2000" b="1" i="1" dirty="0" smtClean="0"/>
              <a:t>  </a:t>
            </a:r>
            <a:br>
              <a:rPr lang="ru-RU" sz="2000" b="1" i="1" dirty="0" smtClean="0"/>
            </a:br>
            <a:r>
              <a:rPr lang="ru-RU" sz="2000" b="1" i="1" dirty="0" smtClean="0"/>
              <a:t>  людьми</a:t>
            </a:r>
            <a:r>
              <a:rPr lang="ru-RU" sz="2000" b="1" i="1" dirty="0"/>
              <a:t>, на общем совете - смерть;</a:t>
            </a:r>
            <a:br>
              <a:rPr lang="ru-RU" sz="2000" b="1" i="1" dirty="0"/>
            </a:br>
            <a:r>
              <a:rPr lang="ru-RU" sz="2000" b="1" i="1" dirty="0" smtClean="0"/>
              <a:t>-Запрещено </a:t>
            </a:r>
            <a:r>
              <a:rPr lang="ru-RU" sz="2000" b="1" i="1" dirty="0"/>
              <a:t>главам племен и народов </a:t>
            </a:r>
            <a:r>
              <a:rPr lang="ru-RU" sz="2000" b="1" i="1" dirty="0" smtClean="0"/>
              <a:t> </a:t>
            </a:r>
            <a:br>
              <a:rPr lang="ru-RU" sz="2000" b="1" i="1" dirty="0" smtClean="0"/>
            </a:br>
            <a:r>
              <a:rPr lang="ru-RU" sz="2000" b="1" i="1" dirty="0" smtClean="0"/>
              <a:t>  носить </a:t>
            </a:r>
            <a:r>
              <a:rPr lang="ru-RU" sz="2000" b="1" i="1" dirty="0"/>
              <a:t>почетные титулы - всех называть </a:t>
            </a:r>
            <a:r>
              <a:rPr lang="ru-RU" sz="2000" b="1" i="1" dirty="0" smtClean="0"/>
              <a:t> </a:t>
            </a:r>
            <a:br>
              <a:rPr lang="ru-RU" sz="2000" b="1" i="1" dirty="0" smtClean="0"/>
            </a:br>
            <a:r>
              <a:rPr lang="ru-RU" sz="2000" b="1" i="1" dirty="0" smtClean="0"/>
              <a:t>  только </a:t>
            </a:r>
            <a:r>
              <a:rPr lang="ru-RU" sz="2000" b="1" i="1" dirty="0"/>
              <a:t>по имени;</a:t>
            </a:r>
            <a:br>
              <a:rPr lang="ru-RU" sz="2000" b="1" i="1" dirty="0"/>
            </a:br>
            <a:r>
              <a:rPr lang="ru-RU" sz="2000" b="1" i="1" dirty="0" smtClean="0"/>
              <a:t>-Запрещено </a:t>
            </a:r>
            <a:r>
              <a:rPr lang="ru-RU" sz="2000" b="1" i="1" dirty="0"/>
              <a:t>заключать мир с любым </a:t>
            </a:r>
            <a:r>
              <a:rPr lang="ru-RU" sz="2000" b="1" i="1" dirty="0" smtClean="0"/>
              <a:t> </a:t>
            </a:r>
            <a:br>
              <a:rPr lang="ru-RU" sz="2000" b="1" i="1" dirty="0" smtClean="0"/>
            </a:br>
            <a:r>
              <a:rPr lang="ru-RU" sz="2000" b="1" i="1" dirty="0" smtClean="0"/>
              <a:t>  врагом</a:t>
            </a:r>
            <a:r>
              <a:rPr lang="ru-RU" sz="2000" b="1" i="1" dirty="0"/>
              <a:t>, пока этот враг не побежден или не </a:t>
            </a:r>
            <a:r>
              <a:rPr lang="ru-RU" sz="2000" b="1" i="1" dirty="0" smtClean="0"/>
              <a:t> </a:t>
            </a:r>
            <a:br>
              <a:rPr lang="ru-RU" sz="2000" b="1" i="1" dirty="0" smtClean="0"/>
            </a:br>
            <a:r>
              <a:rPr lang="ru-RU" sz="2000" b="1" i="1" dirty="0" smtClean="0"/>
              <a:t>  сдался</a:t>
            </a:r>
            <a:r>
              <a:rPr lang="ru-RU" sz="2000" b="1" i="1" dirty="0"/>
              <a:t>;</a:t>
            </a:r>
            <a:br>
              <a:rPr lang="ru-RU" sz="2000" b="1" i="1" dirty="0"/>
            </a:br>
            <a:r>
              <a:rPr lang="ru-RU" sz="2000" b="1" i="1" dirty="0"/>
              <a:t/>
            </a:r>
            <a:br>
              <a:rPr lang="ru-RU" sz="2000" b="1" i="1" dirty="0"/>
            </a:br>
            <a:endParaRPr lang="ru-RU" sz="2000" b="1" i="1" dirty="0"/>
          </a:p>
        </p:txBody>
      </p:sp>
      <p:pic>
        <p:nvPicPr>
          <p:cNvPr id="3074" name="Picture 2" descr="C:\Users\lenovo\Desktop\Новая папка\Чингисхан.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876" y="693204"/>
            <a:ext cx="3475070" cy="270663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enovo\Desktop\Новая папка\Чингисхан завоевал древний город отрар.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4388" y="3457591"/>
            <a:ext cx="3229844" cy="198575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6900" y="5805264"/>
            <a:ext cx="9053396" cy="707886"/>
          </a:xfrm>
          <a:prstGeom prst="rect">
            <a:avLst/>
          </a:prstGeom>
          <a:solidFill>
            <a:srgbClr val="FFFF00"/>
          </a:solidFill>
        </p:spPr>
        <p:txBody>
          <a:bodyPr wrap="square">
            <a:spAutoFit/>
          </a:bodyPr>
          <a:lstStyle/>
          <a:p>
            <a:r>
              <a:rPr lang="ru-RU" sz="2000" b="1" dirty="0">
                <a:solidFill>
                  <a:srgbClr val="FF0000"/>
                </a:solidFill>
              </a:rPr>
              <a:t>Приказано, законы Ясы вырезать на стальных досках </a:t>
            </a:r>
            <a:r>
              <a:rPr lang="ru-RU" sz="2000" b="1" dirty="0" smtClean="0">
                <a:solidFill>
                  <a:srgbClr val="FF0000"/>
                </a:solidFill>
              </a:rPr>
              <a:t>и</a:t>
            </a:r>
          </a:p>
          <a:p>
            <a:r>
              <a:rPr lang="ru-RU" sz="2000" b="1" dirty="0">
                <a:solidFill>
                  <a:srgbClr val="FF0000"/>
                </a:solidFill>
              </a:rPr>
              <a:t> </a:t>
            </a:r>
            <a:r>
              <a:rPr lang="ru-RU" sz="2000" b="1" dirty="0" smtClean="0">
                <a:solidFill>
                  <a:srgbClr val="FF0000"/>
                </a:solidFill>
              </a:rPr>
              <a:t>                                                                                                </a:t>
            </a:r>
            <a:r>
              <a:rPr lang="ru-RU" sz="2000" b="1" dirty="0">
                <a:solidFill>
                  <a:srgbClr val="FF0000"/>
                </a:solidFill>
              </a:rPr>
              <a:t>каждому выучить их </a:t>
            </a:r>
            <a:r>
              <a:rPr lang="ru-RU" sz="2000" b="1" dirty="0" smtClean="0">
                <a:solidFill>
                  <a:srgbClr val="FF0000"/>
                </a:solidFill>
              </a:rPr>
              <a:t>наизусть</a:t>
            </a:r>
            <a:endParaRPr lang="ru-RU" sz="2000" dirty="0">
              <a:solidFill>
                <a:srgbClr val="FF0000"/>
              </a:solidFill>
            </a:endParaRPr>
          </a:p>
        </p:txBody>
      </p:sp>
    </p:spTree>
    <p:extLst>
      <p:ext uri="{BB962C8B-B14F-4D97-AF65-F5344CB8AC3E}">
        <p14:creationId xmlns:p14="http://schemas.microsoft.com/office/powerpoint/2010/main" val="134108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4718" y="0"/>
            <a:ext cx="91887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7504" y="404664"/>
            <a:ext cx="8892480" cy="5293757"/>
          </a:xfrm>
          <a:prstGeom prst="rect">
            <a:avLst/>
          </a:prstGeom>
        </p:spPr>
        <p:txBody>
          <a:bodyPr wrap="square">
            <a:spAutoFit/>
          </a:bodyPr>
          <a:lstStyle/>
          <a:p>
            <a:r>
              <a:rPr lang="ru-RU" sz="2000" b="1" dirty="0"/>
              <a:t>Точное время и место рождения  будущего завоевателя неизвестны никому. местом рождения принято считать урочище </a:t>
            </a:r>
            <a:r>
              <a:rPr lang="ru-RU" sz="2000" b="1" dirty="0" err="1"/>
              <a:t>Делюн-Балдок</a:t>
            </a:r>
            <a:r>
              <a:rPr lang="ru-RU" sz="2000" b="1" dirty="0"/>
              <a:t> на берегу р. </a:t>
            </a:r>
            <a:r>
              <a:rPr lang="ru-RU" sz="2000" b="1" dirty="0" err="1"/>
              <a:t>Онона</a:t>
            </a:r>
            <a:r>
              <a:rPr lang="ru-RU" sz="2000" b="1" dirty="0"/>
              <a:t> (близ озера Байкал</a:t>
            </a:r>
            <a:r>
              <a:rPr lang="ru-RU" sz="2000" b="1" dirty="0" smtClean="0"/>
              <a:t>) </a:t>
            </a:r>
            <a:r>
              <a:rPr lang="ru-RU" sz="2000" b="1" dirty="0"/>
              <a:t>на территории современной Читинской области. Приблизительно датой его рождения считается  1262год.</a:t>
            </a:r>
          </a:p>
          <a:p>
            <a:r>
              <a:rPr lang="ru-RU" sz="2000" b="1" dirty="0"/>
              <a:t>Тогда монголы не  были  едины, делясь на племена, чаще всего враждующих между собой. Ведя кочевой образ жизни по Восточной Сибири, пасли свой скот, угоняли чужой, заодно воруя друг у друга и женщин. Из –за этого  и из –за дележа пастбищ резали друг друга, ослабляя себя и страдали  от более сплочённых и дисциплинированных  соседей, несмотря на то, что они тоже были  на несколько государств(Китай). Иногда монголы объединялись, на короткое время и наносили соседям ощутимые поражения, что заставило китайского императора </a:t>
            </a:r>
            <a:r>
              <a:rPr lang="ru-RU" sz="2000" b="1" dirty="0" err="1"/>
              <a:t>Цзынь</a:t>
            </a:r>
            <a:r>
              <a:rPr lang="ru-RU" sz="2000" b="1" dirty="0"/>
              <a:t> заниматься регулярно истреблять кочевников, посылать своих агентов в степи, ссорить монгольских вождей  между собой. Такая политика  привела к тому, что у кочевников  почти не осталось  авторитетных военачальников способных  сплотить вокруг себя монголов.. Одним из  последних таких  героев был отец </a:t>
            </a:r>
            <a:r>
              <a:rPr lang="ru-RU" sz="2000" b="1" dirty="0" err="1"/>
              <a:t>Тимуджина</a:t>
            </a:r>
            <a:r>
              <a:rPr lang="ru-RU" sz="2000" b="1" dirty="0"/>
              <a:t> </a:t>
            </a:r>
            <a:r>
              <a:rPr lang="ru-RU" sz="2000" b="1" i="1" dirty="0" smtClean="0"/>
              <a:t>ЕСУГЭЙ </a:t>
            </a:r>
            <a:r>
              <a:rPr lang="ru-RU" sz="2000" b="1" dirty="0" err="1"/>
              <a:t>Бугатор</a:t>
            </a:r>
            <a:r>
              <a:rPr lang="ru-RU" sz="2000" b="1" dirty="0"/>
              <a:t>, вождь </a:t>
            </a:r>
            <a:r>
              <a:rPr lang="ru-RU" sz="2000" b="1" dirty="0" err="1"/>
              <a:t>тайчиутов</a:t>
            </a:r>
            <a:r>
              <a:rPr lang="ru-RU" sz="2000" b="1" dirty="0"/>
              <a:t> (одно из многочисленных монгольских племен)</a:t>
            </a:r>
            <a:r>
              <a:rPr lang="ru-RU" sz="2000" dirty="0"/>
              <a:t> </a:t>
            </a:r>
            <a:endParaRPr lang="ru-RU" sz="2000" b="1" i="1" dirty="0"/>
          </a:p>
        </p:txBody>
      </p:sp>
    </p:spTree>
    <p:extLst>
      <p:ext uri="{BB962C8B-B14F-4D97-AF65-F5344CB8AC3E}">
        <p14:creationId xmlns:p14="http://schemas.microsoft.com/office/powerpoint/2010/main" val="2511008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612843"/>
            <a:ext cx="7704856" cy="5632311"/>
          </a:xfrm>
          <a:prstGeom prst="rect">
            <a:avLst/>
          </a:prstGeom>
        </p:spPr>
        <p:txBody>
          <a:bodyPr wrap="square">
            <a:spAutoFit/>
          </a:bodyPr>
          <a:lstStyle/>
          <a:p>
            <a:r>
              <a:rPr lang="ru-RU" sz="2000" b="1" dirty="0"/>
              <a:t>Вот такой вот луч демократии и даже коммунизма в темном царстве феодализма. На дворе - XIII век. Сравните с иезуитским законодательством любой развитой бюрократической страны начиная с древнего мира и заканчивая сегодняшним днем.</a:t>
            </a:r>
          </a:p>
          <a:p>
            <a:r>
              <a:rPr lang="ru-RU" sz="2000" b="1" dirty="0"/>
              <a:t>1) Написано в стихах на </a:t>
            </a:r>
            <a:r>
              <a:rPr lang="ru-RU" sz="2000" b="1" dirty="0" err="1"/>
              <a:t>старомонгольском</a:t>
            </a:r>
            <a:r>
              <a:rPr lang="ru-RU" sz="2000" b="1" dirty="0"/>
              <a:t> для облегчения заучивания наизусть. Не допускает двойных толкований, незнания статей и возможности для манипуляции ими.</a:t>
            </a:r>
          </a:p>
          <a:p>
            <a:r>
              <a:rPr lang="ru-RU" sz="2000" b="1" dirty="0"/>
              <a:t>2) Устанавливает прямую демократию как единственную систему управления, прямо запрещает наследование власти.</a:t>
            </a:r>
          </a:p>
          <a:p>
            <a:r>
              <a:rPr lang="ru-RU" sz="2000" b="1" dirty="0"/>
              <a:t>3) Устанавливает полное равенство мужчин и женщин.</a:t>
            </a:r>
          </a:p>
          <a:p>
            <a:r>
              <a:rPr lang="ru-RU" sz="2000" b="1" dirty="0"/>
              <a:t>4) Устанавливает равноправие всех наций в рамках единой Империи. Об исключительности монголов - ни слова. Империя открыта для всех.</a:t>
            </a:r>
          </a:p>
          <a:p>
            <a:r>
              <a:rPr lang="ru-RU" sz="2000" b="1" dirty="0"/>
              <a:t>5) Устанавливает полную свободу совести.</a:t>
            </a:r>
          </a:p>
          <a:p>
            <a:r>
              <a:rPr lang="ru-RU" sz="2000" b="1" dirty="0"/>
              <a:t>6) Уничтожает все возможности для судебного произвола.</a:t>
            </a:r>
          </a:p>
          <a:p>
            <a:r>
              <a:rPr lang="ru-RU" sz="2000" b="1" dirty="0"/>
              <a:t>7) Устанавливает "правила общежития" в тяжелых природных условиях. Это в то время, когда в Европе все гадят прямо в питьевую воду.</a:t>
            </a:r>
          </a:p>
        </p:txBody>
      </p:sp>
    </p:spTree>
    <p:extLst>
      <p:ext uri="{BB962C8B-B14F-4D97-AF65-F5344CB8AC3E}">
        <p14:creationId xmlns:p14="http://schemas.microsoft.com/office/powerpoint/2010/main" val="392256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332656"/>
            <a:ext cx="8352928" cy="6001643"/>
          </a:xfrm>
          <a:prstGeom prst="rect">
            <a:avLst/>
          </a:prstGeom>
          <a:noFill/>
        </p:spPr>
        <p:txBody>
          <a:bodyPr wrap="square" rtlCol="0">
            <a:spAutoFit/>
          </a:bodyPr>
          <a:lstStyle/>
          <a:p>
            <a:r>
              <a:rPr lang="ru-RU" sz="2400" b="1" u="sng" dirty="0" smtClean="0">
                <a:solidFill>
                  <a:srgbClr val="FF0000"/>
                </a:solidFill>
              </a:rPr>
              <a:t>ПОГОНЯ В ГОРЯЧЕЙ КРОВИ</a:t>
            </a:r>
          </a:p>
          <a:p>
            <a:r>
              <a:rPr lang="ru-RU" sz="2000" b="1" dirty="0" smtClean="0"/>
              <a:t>Если война с Китаем, которая отняла у Чингизхана молодость, была для него делом принципиальным, то наступление на Среднюю Азию происходило отчасти по просьбе самих азиатских народов, искавших себе покровителя. А вот похода на Русь могло и не быть</a:t>
            </a:r>
          </a:p>
          <a:p>
            <a:r>
              <a:rPr lang="ru-RU" sz="2000" b="1" dirty="0"/>
              <a:t> </a:t>
            </a:r>
            <a:r>
              <a:rPr lang="ru-RU" sz="2000" b="1" dirty="0" smtClean="0"/>
              <a:t>Во всём виноваты меркиты, которые отступали под натиском монгольской конницы. Но не сдавались. Если других побеждённых  </a:t>
            </a:r>
            <a:r>
              <a:rPr lang="ru-RU" sz="2000" b="1" dirty="0" err="1" smtClean="0"/>
              <a:t>Чингис</a:t>
            </a:r>
            <a:r>
              <a:rPr lang="ru-RU" sz="2000" b="1" dirty="0" smtClean="0"/>
              <a:t> просто приглашал под свои знамёна, то </a:t>
            </a:r>
            <a:r>
              <a:rPr lang="ru-RU" sz="2000" b="1" dirty="0" err="1" smtClean="0"/>
              <a:t>меркитских</a:t>
            </a:r>
            <a:r>
              <a:rPr lang="ru-RU" sz="2000" b="1" dirty="0" smtClean="0"/>
              <a:t> пленников он безжалостно истреблял. А когда в его руки попадали участники предполагаемого изнасилования Борте, </a:t>
            </a:r>
          </a:p>
          <a:p>
            <a:r>
              <a:rPr lang="ru-RU" sz="2000" b="1" dirty="0" smtClean="0"/>
              <a:t>он лично вскрывал им грудную клетку ,</a:t>
            </a:r>
          </a:p>
          <a:p>
            <a:r>
              <a:rPr lang="ru-RU" sz="2000" b="1" dirty="0" smtClean="0"/>
              <a:t> сжимал в кулаке бьющееся сердце </a:t>
            </a:r>
          </a:p>
          <a:p>
            <a:r>
              <a:rPr lang="ru-RU" sz="2000" b="1" dirty="0" smtClean="0"/>
              <a:t>врага и давил его, наслаждаясь хрипом </a:t>
            </a:r>
          </a:p>
          <a:p>
            <a:r>
              <a:rPr lang="ru-RU" sz="2000" b="1" dirty="0" smtClean="0"/>
              <a:t>и судорогами умирающего</a:t>
            </a:r>
          </a:p>
          <a:p>
            <a:r>
              <a:rPr lang="ru-RU" sz="2000" b="1" dirty="0"/>
              <a:t> </a:t>
            </a:r>
            <a:r>
              <a:rPr lang="ru-RU" sz="2000" b="1" dirty="0" smtClean="0"/>
              <a:t>Поэтому  «кровники» великого хана </a:t>
            </a:r>
          </a:p>
          <a:p>
            <a:r>
              <a:rPr lang="ru-RU" sz="2000" b="1" dirty="0" smtClean="0"/>
              <a:t>бежали от его мести и в конце концов </a:t>
            </a:r>
          </a:p>
          <a:p>
            <a:r>
              <a:rPr lang="ru-RU" sz="2000" b="1" dirty="0" smtClean="0"/>
              <a:t>докатились до </a:t>
            </a:r>
            <a:r>
              <a:rPr lang="ru-RU" sz="2000" b="1" dirty="0" err="1" smtClean="0"/>
              <a:t>граничавших</a:t>
            </a:r>
            <a:r>
              <a:rPr lang="ru-RU" sz="2000" b="1" dirty="0" smtClean="0"/>
              <a:t> с Русью </a:t>
            </a:r>
          </a:p>
          <a:p>
            <a:r>
              <a:rPr lang="ru-RU" sz="2000" b="1" dirty="0" smtClean="0"/>
              <a:t>степей, в которых жили кипчаки – половцы. </a:t>
            </a:r>
          </a:p>
          <a:p>
            <a:r>
              <a:rPr lang="ru-RU" sz="2000" b="1" dirty="0" smtClean="0"/>
              <a:t>Беглецы попросили у них политического убежища, а те не отказали.</a:t>
            </a:r>
            <a:endParaRPr lang="ru-RU" sz="2000" b="1" dirty="0"/>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04048" y="3212976"/>
            <a:ext cx="4139951" cy="224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239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612845"/>
            <a:ext cx="8208912" cy="6001643"/>
          </a:xfrm>
          <a:prstGeom prst="rect">
            <a:avLst/>
          </a:prstGeom>
        </p:spPr>
        <p:txBody>
          <a:bodyPr wrap="square">
            <a:spAutoFit/>
          </a:bodyPr>
          <a:lstStyle/>
          <a:p>
            <a:r>
              <a:rPr lang="ru-RU" sz="2400" b="1" dirty="0"/>
              <a:t>Но вскоре  монгольские отряды настигли  своих врагов  и потребовали у половцев выдать  </a:t>
            </a:r>
            <a:r>
              <a:rPr lang="ru-RU" sz="2400" b="1" dirty="0" err="1"/>
              <a:t>меркитов</a:t>
            </a:r>
            <a:r>
              <a:rPr lang="ru-RU" sz="2400" b="1" dirty="0"/>
              <a:t> . Половцы не предали своих гостей и были разбиты, а после и сами бежали под защиту русских  князей, с которыми, не смотря на постоянные стычки и ссоры, всё же  были союзниками и даже заключали родственные браки. Русские тоже отказались выдать своих друзей, что, конечно верно. Но вот казнить послов Чингизхана им, наверное, не стоило. Монголы таких вещей не прощали и русские поплатились за свой дерзкий поступок.  В 1223г на р Калке их разбил сын Чингиза, </a:t>
            </a:r>
            <a:r>
              <a:rPr lang="ru-RU" sz="2400" b="1" dirty="0" err="1"/>
              <a:t>Угэдэй</a:t>
            </a:r>
            <a:r>
              <a:rPr lang="ru-RU" sz="2400" b="1" dirty="0"/>
              <a:t>, а через  пятнадцать  лет за беглецами вернулся внук великого хана – Батый. Дальнейшее известно. Русь превратилась в руины, а монгольская конница преследуя </a:t>
            </a:r>
            <a:r>
              <a:rPr lang="ru-RU" sz="2400" b="1" dirty="0" err="1"/>
              <a:t>меркитов</a:t>
            </a:r>
            <a:r>
              <a:rPr lang="ru-RU" sz="2400" b="1" dirty="0"/>
              <a:t> и половцев дошла до Польши, </a:t>
            </a:r>
            <a:r>
              <a:rPr lang="ru-RU" sz="2400" b="1" dirty="0" smtClean="0"/>
              <a:t>Венгрии. Из 60 –</a:t>
            </a:r>
            <a:r>
              <a:rPr lang="ru-RU" sz="2400" b="1" dirty="0" err="1" smtClean="0"/>
              <a:t>ти</a:t>
            </a:r>
            <a:r>
              <a:rPr lang="ru-RU" sz="2400" b="1" dirty="0" smtClean="0"/>
              <a:t> битв монголы не проиграли ни одной.</a:t>
            </a:r>
            <a:endParaRPr lang="ru-RU" sz="2400" b="1" dirty="0"/>
          </a:p>
        </p:txBody>
      </p:sp>
    </p:spTree>
    <p:extLst>
      <p:ext uri="{BB962C8B-B14F-4D97-AF65-F5344CB8AC3E}">
        <p14:creationId xmlns:p14="http://schemas.microsoft.com/office/powerpoint/2010/main" val="39225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lenovo\Desktop\всякие документы\шаблоны история\7145508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21978"/>
            <a:ext cx="9144000" cy="7679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0"/>
            <a:ext cx="7704856" cy="400110"/>
          </a:xfrm>
          <a:prstGeom prst="rect">
            <a:avLst/>
          </a:prstGeom>
          <a:noFill/>
        </p:spPr>
        <p:txBody>
          <a:bodyPr wrap="square" rtlCol="0">
            <a:spAutoFit/>
          </a:bodyPr>
          <a:lstStyle/>
          <a:p>
            <a:r>
              <a:rPr lang="ru-RU" sz="2000" b="1" dirty="0" smtClean="0"/>
              <a:t> </a:t>
            </a:r>
            <a:endParaRPr lang="ru-RU" sz="2000" b="1" dirty="0"/>
          </a:p>
        </p:txBody>
      </p:sp>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55776" y="2967425"/>
            <a:ext cx="6411863" cy="383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lenovo\Desktop\7дымт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654091"/>
            <a:ext cx="7954658" cy="38911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lenovo\Desktop\ямит.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2"/>
          <a:stretch/>
        </p:blipFill>
        <p:spPr bwMode="auto">
          <a:xfrm>
            <a:off x="13617" y="3429000"/>
            <a:ext cx="2811660" cy="319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502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332656"/>
            <a:ext cx="8352928" cy="369332"/>
          </a:xfrm>
          <a:prstGeom prst="rect">
            <a:avLst/>
          </a:prstGeom>
          <a:noFill/>
        </p:spPr>
        <p:txBody>
          <a:bodyPr wrap="square" rtlCol="0">
            <a:spAutoFit/>
          </a:bodyPr>
          <a:lstStyle/>
          <a:p>
            <a:r>
              <a:rPr lang="ru-RU" b="1" u="sng" dirty="0" smtClean="0"/>
              <a:t> </a:t>
            </a:r>
            <a:endParaRPr lang="ru-RU" sz="2000" b="1" dirty="0"/>
          </a:p>
        </p:txBody>
      </p:sp>
      <p:sp>
        <p:nvSpPr>
          <p:cNvPr id="5" name="TextBox 4"/>
          <p:cNvSpPr txBox="1"/>
          <p:nvPr/>
        </p:nvSpPr>
        <p:spPr>
          <a:xfrm>
            <a:off x="107503" y="0"/>
            <a:ext cx="9036495" cy="7171194"/>
          </a:xfrm>
          <a:prstGeom prst="rect">
            <a:avLst/>
          </a:prstGeom>
          <a:noFill/>
        </p:spPr>
        <p:txBody>
          <a:bodyPr wrap="square" rtlCol="0">
            <a:spAutoFit/>
          </a:bodyPr>
          <a:lstStyle/>
          <a:p>
            <a:r>
              <a:rPr lang="ru-RU" sz="2000" b="1" dirty="0" smtClean="0"/>
              <a:t>Умер  великий хан на 73 году жизни, сожалея, что не успел облагодетельствовать своими законами всё человечество, не довёл до конца ряд новых проектов, а главное не добил вредный народец, обесчестивший его жену. Чтобы завершить начатое. Он велел доставить к себе живущего в горах мудреца Чан – </a:t>
            </a:r>
            <a:r>
              <a:rPr lang="ru-RU" sz="2000" b="1" dirty="0" err="1" smtClean="0"/>
              <a:t>Чуна</a:t>
            </a:r>
            <a:r>
              <a:rPr lang="ru-RU" sz="2000" b="1" dirty="0" smtClean="0"/>
              <a:t>, о котором говорили, что он знает   всё об этом мире. </a:t>
            </a:r>
            <a:r>
              <a:rPr lang="ru-RU" sz="2000" b="1" dirty="0" err="1" smtClean="0"/>
              <a:t>Чингизхан</a:t>
            </a:r>
            <a:r>
              <a:rPr lang="ru-RU" sz="2000" b="1" dirty="0" smtClean="0"/>
              <a:t> прямо спросил мудреца, может ли тот обеспечить ему бессмертие? А когда  Чан –</a:t>
            </a:r>
            <a:r>
              <a:rPr lang="ru-RU" sz="2000" b="1" dirty="0" err="1" smtClean="0"/>
              <a:t>Чун</a:t>
            </a:r>
            <a:r>
              <a:rPr lang="ru-RU" sz="2000" b="1" dirty="0" smtClean="0"/>
              <a:t>  пообещал лишь несколько дополнительных лет, властитель махнул рукой и отказался от услуг кудесника. </a:t>
            </a:r>
          </a:p>
          <a:p>
            <a:r>
              <a:rPr lang="ru-RU" sz="2000" b="1" dirty="0" smtClean="0"/>
              <a:t>МЕЛОЧИ ЕГО НЕ ИНТЕРЕСОВАЛИ!</a:t>
            </a:r>
          </a:p>
          <a:p>
            <a:endParaRPr lang="ru-RU" sz="2000" b="1" dirty="0"/>
          </a:p>
          <a:p>
            <a:r>
              <a:rPr lang="ru-RU" sz="2000" b="1" i="1" dirty="0"/>
              <a:t>Из письма </a:t>
            </a:r>
            <a:r>
              <a:rPr lang="ru-RU" sz="2000" b="1" i="1" dirty="0" err="1"/>
              <a:t>Чингис</a:t>
            </a:r>
            <a:r>
              <a:rPr lang="ru-RU" sz="2000" b="1" i="1" dirty="0"/>
              <a:t>-хана Чан Чуню </a:t>
            </a:r>
            <a:endParaRPr lang="ru-RU" sz="2000" b="1" i="1" dirty="0" smtClean="0"/>
          </a:p>
          <a:p>
            <a:r>
              <a:rPr lang="ru-RU" sz="2000" b="1" i="1" dirty="0" smtClean="0"/>
              <a:t>после </a:t>
            </a:r>
            <a:r>
              <a:rPr lang="ru-RU" sz="2000" b="1" i="1" dirty="0"/>
              <a:t>его отъезда домой:</a:t>
            </a:r>
            <a:br>
              <a:rPr lang="ru-RU" sz="2000" b="1" i="1" dirty="0"/>
            </a:br>
            <a:r>
              <a:rPr lang="ru-RU" sz="2000" b="1" i="1" dirty="0"/>
              <a:t>"Весной ты </a:t>
            </a:r>
            <a:r>
              <a:rPr lang="ru-RU" sz="2000" b="1" i="1" dirty="0" err="1"/>
              <a:t>pасстался</a:t>
            </a:r>
            <a:r>
              <a:rPr lang="ru-RU" sz="2000" b="1" i="1" dirty="0"/>
              <a:t> со мной, а </a:t>
            </a:r>
            <a:endParaRPr lang="ru-RU" sz="2000" b="1" i="1" dirty="0" smtClean="0"/>
          </a:p>
          <a:p>
            <a:r>
              <a:rPr lang="ru-RU" sz="2000" b="1" i="1" dirty="0" err="1" smtClean="0"/>
              <a:t>тепеpь</a:t>
            </a:r>
            <a:r>
              <a:rPr lang="ru-RU" sz="2000" b="1" i="1" dirty="0" smtClean="0"/>
              <a:t> </a:t>
            </a:r>
            <a:r>
              <a:rPr lang="ru-RU" sz="2000" b="1" i="1" dirty="0"/>
              <a:t>лето, и </a:t>
            </a:r>
            <a:r>
              <a:rPr lang="ru-RU" sz="2000" b="1" i="1" dirty="0" smtClean="0"/>
              <a:t>тяжело путешествовать</a:t>
            </a:r>
          </a:p>
          <a:p>
            <a:r>
              <a:rPr lang="ru-RU" sz="2000" b="1" i="1" dirty="0" smtClean="0"/>
              <a:t> </a:t>
            </a:r>
            <a:r>
              <a:rPr lang="ru-RU" sz="2000" b="1" i="1" dirty="0"/>
              <a:t>в палящий зной</a:t>
            </a:r>
            <a:r>
              <a:rPr lang="ru-RU" sz="2000" b="1" i="1" dirty="0" smtClean="0"/>
              <a:t>;</a:t>
            </a:r>
          </a:p>
          <a:p>
            <a:r>
              <a:rPr lang="ru-RU" sz="2000" b="1" i="1" dirty="0" smtClean="0"/>
              <a:t> </a:t>
            </a:r>
            <a:r>
              <a:rPr lang="ru-RU" sz="2000" b="1" i="1" dirty="0"/>
              <a:t>по </a:t>
            </a:r>
            <a:r>
              <a:rPr lang="ru-RU" sz="2000" b="1" i="1" dirty="0" err="1"/>
              <a:t>доpоге</a:t>
            </a:r>
            <a:r>
              <a:rPr lang="ru-RU" sz="2000" b="1" i="1" dirty="0"/>
              <a:t> давали ли тебе </a:t>
            </a:r>
            <a:r>
              <a:rPr lang="ru-RU" sz="2000" b="1" i="1" dirty="0" err="1"/>
              <a:t>хоpоших</a:t>
            </a:r>
            <a:r>
              <a:rPr lang="ru-RU" sz="2000" b="1" i="1" dirty="0"/>
              <a:t/>
            </a:r>
            <a:br>
              <a:rPr lang="ru-RU" sz="2000" b="1" i="1" dirty="0"/>
            </a:br>
            <a:r>
              <a:rPr lang="ru-RU" sz="2000" b="1" i="1" dirty="0"/>
              <a:t>почтовых </a:t>
            </a:r>
            <a:r>
              <a:rPr lang="ru-RU" sz="2000" b="1" i="1" dirty="0" err="1"/>
              <a:t>веpховых</a:t>
            </a:r>
            <a:r>
              <a:rPr lang="ru-RU" sz="2000" b="1" i="1" dirty="0"/>
              <a:t> лошадей? </a:t>
            </a:r>
            <a:endParaRPr lang="ru-RU" sz="2000" b="1" i="1" dirty="0" smtClean="0"/>
          </a:p>
          <a:p>
            <a:r>
              <a:rPr lang="ru-RU" sz="2000" b="1" i="1" dirty="0" smtClean="0"/>
              <a:t>Довольно </a:t>
            </a:r>
            <a:r>
              <a:rPr lang="ru-RU" sz="2000" b="1" i="1" dirty="0"/>
              <a:t>ли было тебе в пути еды и</a:t>
            </a:r>
            <a:br>
              <a:rPr lang="ru-RU" sz="2000" b="1" i="1" dirty="0"/>
            </a:br>
            <a:r>
              <a:rPr lang="ru-RU" sz="2000" b="1" i="1" dirty="0"/>
              <a:t>питья, не мало ли?.. Вполне ли ты сам </a:t>
            </a:r>
            <a:r>
              <a:rPr lang="ru-RU" sz="2000" b="1" i="1" dirty="0" err="1"/>
              <a:t>здоpов</a:t>
            </a:r>
            <a:r>
              <a:rPr lang="ru-RU" sz="2000" b="1" i="1" dirty="0" smtClean="0"/>
              <a:t>?</a:t>
            </a:r>
          </a:p>
          <a:p>
            <a:r>
              <a:rPr lang="ru-RU" sz="2000" b="1" i="1" dirty="0" smtClean="0"/>
              <a:t> </a:t>
            </a:r>
            <a:r>
              <a:rPr lang="ru-RU" sz="2000" b="1" i="1" dirty="0"/>
              <a:t>Я здесь </a:t>
            </a:r>
            <a:r>
              <a:rPr lang="ru-RU" sz="2000" b="1" i="1" dirty="0" smtClean="0"/>
              <a:t>постоянно думаю </a:t>
            </a:r>
            <a:r>
              <a:rPr lang="ru-RU" sz="2000" b="1" i="1" dirty="0"/>
              <a:t>о тебе, божественном и </a:t>
            </a:r>
            <a:r>
              <a:rPr lang="ru-RU" sz="2000" b="1" i="1" dirty="0" err="1"/>
              <a:t>бессмеpтном</a:t>
            </a:r>
            <a:r>
              <a:rPr lang="ru-RU" sz="2000" b="1" i="1" dirty="0"/>
              <a:t>... Я не забыл тебя, </a:t>
            </a:r>
            <a:r>
              <a:rPr lang="ru-RU" sz="2000" b="1" i="1" dirty="0" smtClean="0"/>
              <a:t>не забывай </a:t>
            </a:r>
            <a:r>
              <a:rPr lang="ru-RU" sz="2000" b="1" i="1" dirty="0"/>
              <a:t>и ты меня".</a:t>
            </a:r>
            <a:br>
              <a:rPr lang="ru-RU" sz="2000" b="1" i="1" dirty="0"/>
            </a:br>
            <a:r>
              <a:rPr lang="ru-RU" sz="2000" b="1" dirty="0"/>
              <a:t>Чан </a:t>
            </a:r>
            <a:r>
              <a:rPr lang="ru-RU" sz="2000" b="1" dirty="0" err="1"/>
              <a:t>Чунь</a:t>
            </a:r>
            <a:r>
              <a:rPr lang="ru-RU" sz="2000" b="1" dirty="0"/>
              <a:t> </a:t>
            </a:r>
            <a:r>
              <a:rPr lang="ru-RU" sz="2000" b="1" dirty="0" err="1"/>
              <a:t>умеp</a:t>
            </a:r>
            <a:r>
              <a:rPr lang="ru-RU" sz="2000" b="1" dirty="0"/>
              <a:t> почти </a:t>
            </a:r>
            <a:r>
              <a:rPr lang="ru-RU" sz="2000" b="1" dirty="0" err="1"/>
              <a:t>одновpеменно</a:t>
            </a:r>
            <a:r>
              <a:rPr lang="ru-RU" sz="2000" b="1" dirty="0"/>
              <a:t> с Чингисханом.</a:t>
            </a:r>
          </a:p>
          <a:p>
            <a:endParaRPr lang="ru-RU" sz="2000" b="1" dirty="0"/>
          </a:p>
        </p:txBody>
      </p:sp>
      <p:pic>
        <p:nvPicPr>
          <p:cNvPr id="6148" name="Picture 4" descr="C:\Users\lenovo\Desktop\чан чун мудрец.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5636" y="2450266"/>
            <a:ext cx="4392488" cy="294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840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2"/>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8845"/>
            <a:ext cx="9036496" cy="400110"/>
          </a:xfrm>
          <a:prstGeom prst="rect">
            <a:avLst/>
          </a:prstGeom>
          <a:noFill/>
        </p:spPr>
        <p:txBody>
          <a:bodyPr wrap="square" rtlCol="0">
            <a:spAutoFit/>
          </a:bodyPr>
          <a:lstStyle/>
          <a:p>
            <a:r>
              <a:rPr lang="ru-RU" sz="2000" b="1" u="sng" dirty="0" smtClean="0"/>
              <a:t> </a:t>
            </a:r>
            <a:endParaRPr lang="ru-RU" sz="2000" b="1" dirty="0"/>
          </a:p>
        </p:txBody>
      </p:sp>
      <p:sp>
        <p:nvSpPr>
          <p:cNvPr id="5" name="Прямоугольник 4"/>
          <p:cNvSpPr/>
          <p:nvPr/>
        </p:nvSpPr>
        <p:spPr>
          <a:xfrm>
            <a:off x="-5178" y="3909133"/>
            <a:ext cx="4145130" cy="2677656"/>
          </a:xfrm>
          <a:prstGeom prst="rect">
            <a:avLst/>
          </a:prstGeom>
        </p:spPr>
        <p:txBody>
          <a:bodyPr wrap="square">
            <a:spAutoFit/>
          </a:bodyPr>
          <a:lstStyle/>
          <a:p>
            <a:r>
              <a:rPr lang="ru-RU" sz="2400" b="1" dirty="0"/>
              <a:t>Никто не знает, где могила Чингисхана</a:t>
            </a:r>
            <a:br>
              <a:rPr lang="ru-RU" sz="2400" b="1" dirty="0"/>
            </a:br>
            <a:r>
              <a:rPr lang="ru-RU" sz="2400" b="1" dirty="0" smtClean="0"/>
              <a:t> Предположительно</a:t>
            </a:r>
            <a:r>
              <a:rPr lang="ru-RU" sz="2400" b="1" dirty="0"/>
              <a:t>, он потребовал, чтобы его могила была затоплена рекой, дабы никто не смог потревожить ее.</a:t>
            </a:r>
          </a:p>
        </p:txBody>
      </p:sp>
      <p:pic>
        <p:nvPicPr>
          <p:cNvPr id="12292" name="Picture 4" descr="C:\Users\lenovo\Desktop\Новая папка\восковая статуя чингизхана.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75037" y="1412773"/>
            <a:ext cx="4936347" cy="403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lenovo\Desktop\Новая папка\205_img_7237_chingis_han-pametnik_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3840" y="240243"/>
            <a:ext cx="3911244" cy="369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504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8845"/>
            <a:ext cx="9036496" cy="400110"/>
          </a:xfrm>
          <a:prstGeom prst="rect">
            <a:avLst/>
          </a:prstGeom>
          <a:noFill/>
        </p:spPr>
        <p:txBody>
          <a:bodyPr wrap="square" rtlCol="0">
            <a:spAutoFit/>
          </a:bodyPr>
          <a:lstStyle/>
          <a:p>
            <a:r>
              <a:rPr lang="ru-RU" sz="2000" b="1" u="sng" dirty="0" smtClean="0"/>
              <a:t> </a:t>
            </a:r>
            <a:endParaRPr lang="ru-RU" sz="2000" b="1" dirty="0"/>
          </a:p>
        </p:txBody>
      </p:sp>
      <p:sp>
        <p:nvSpPr>
          <p:cNvPr id="5" name="Прямоугольник 4"/>
          <p:cNvSpPr/>
          <p:nvPr/>
        </p:nvSpPr>
        <p:spPr>
          <a:xfrm>
            <a:off x="251519" y="3933056"/>
            <a:ext cx="8719067" cy="461665"/>
          </a:xfrm>
          <a:prstGeom prst="rect">
            <a:avLst/>
          </a:prstGeom>
        </p:spPr>
        <p:txBody>
          <a:bodyPr wrap="square">
            <a:spAutoFit/>
          </a:bodyPr>
          <a:lstStyle/>
          <a:p>
            <a:r>
              <a:rPr lang="ru-RU" sz="2400" b="1" dirty="0" smtClean="0"/>
              <a:t> </a:t>
            </a:r>
            <a:endParaRPr lang="ru-RU" sz="2400" b="1" dirty="0"/>
          </a:p>
        </p:txBody>
      </p:sp>
      <p:sp>
        <p:nvSpPr>
          <p:cNvPr id="8" name="Прямоугольник 7"/>
          <p:cNvSpPr/>
          <p:nvPr/>
        </p:nvSpPr>
        <p:spPr>
          <a:xfrm>
            <a:off x="39052" y="0"/>
            <a:ext cx="9143999" cy="6555641"/>
          </a:xfrm>
          <a:prstGeom prst="rect">
            <a:avLst/>
          </a:prstGeom>
        </p:spPr>
        <p:txBody>
          <a:bodyPr wrap="square">
            <a:spAutoFit/>
          </a:bodyPr>
          <a:lstStyle/>
          <a:p>
            <a:r>
              <a:rPr lang="ru-RU" sz="2000" b="1" dirty="0"/>
              <a:t>Перед смертью Чингисхан узнал о том, что погиб его сын </a:t>
            </a:r>
            <a:r>
              <a:rPr lang="ru-RU" sz="2000" b="1" dirty="0" err="1"/>
              <a:t>Джучи</a:t>
            </a:r>
            <a:r>
              <a:rPr lang="ru-RU" sz="2000" b="1" dirty="0"/>
              <a:t>. Это известие застало хана в походе против тангутов, когда он достиг местечка </a:t>
            </a:r>
            <a:r>
              <a:rPr lang="ru-RU" sz="2000" b="1" dirty="0" err="1"/>
              <a:t>Онгон</a:t>
            </a:r>
            <a:r>
              <a:rPr lang="ru-RU" sz="2000" b="1" dirty="0"/>
              <a:t>-Талан-</a:t>
            </a:r>
            <a:r>
              <a:rPr lang="ru-RU" sz="2000" b="1" dirty="0" err="1"/>
              <a:t>Худун</a:t>
            </a:r>
            <a:r>
              <a:rPr lang="ru-RU" sz="2000" b="1" dirty="0"/>
              <a:t>. Именно здесь правитель увидел страшный сон и стал говорить о своей близкой смерти. Чингисхану приснилась кровь на белом снегу, красная-красная на белом-белом. </a:t>
            </a:r>
          </a:p>
          <a:p>
            <a:r>
              <a:rPr lang="ru-RU" sz="2000" b="1" i="1" dirty="0">
                <a:solidFill>
                  <a:srgbClr val="FF0000"/>
                </a:solidFill>
              </a:rPr>
              <a:t>Теперь мое вам завещание следующие: будьте единого мнения и единодушны в отражении врагов и возвышении друзей, дабы вы проводили жизнь в неге и довольстве и обрели наслаждение властью! Я не хочу, чтобы моя кончина случилась дома, и я ухожу за именем и славой". </a:t>
            </a:r>
            <a:br>
              <a:rPr lang="ru-RU" sz="2000" b="1" i="1" dirty="0">
                <a:solidFill>
                  <a:srgbClr val="FF0000"/>
                </a:solidFill>
              </a:rPr>
            </a:br>
            <a:r>
              <a:rPr lang="ru-RU" sz="2000" b="1" dirty="0"/>
              <a:t>Чингисхан умер в 1127 г. во время похода на </a:t>
            </a:r>
            <a:r>
              <a:rPr lang="ru-RU" sz="2000" b="1" dirty="0" err="1"/>
              <a:t>Тангутское</a:t>
            </a:r>
            <a:r>
              <a:rPr lang="ru-RU" sz="2000" b="1" dirty="0"/>
              <a:t> государство. По предсмертному желанию Чингисхана его тело было отвезено на родину и предано земле в местности </a:t>
            </a:r>
            <a:r>
              <a:rPr lang="ru-RU" sz="2000" b="1" dirty="0" err="1"/>
              <a:t>Буркан-калдун</a:t>
            </a:r>
            <a:r>
              <a:rPr lang="ru-RU" sz="2000" b="1" dirty="0"/>
              <a:t>. Версии об одном и том же памятном для монголов событии сильно отличаются друг от друга.</a:t>
            </a:r>
            <a:br>
              <a:rPr lang="ru-RU" sz="2000" b="1" dirty="0"/>
            </a:br>
            <a:r>
              <a:rPr lang="ru-RU" sz="2000" b="1" dirty="0"/>
              <a:t>   "Сокровенное сказание" и "Золотая летопись" сообщают, что на пути следования каравана с телом Чингисхана к месту погребения умерщвлялось все живое: люди, животные, птицы. В летописях записано: "Они убивали каждое живое существо, которое видели, чтобы весть о его смерти не разнеслась по окрестным местам. В четырех его главных ордах совершили </a:t>
            </a:r>
            <a:r>
              <a:rPr lang="ru-RU" sz="2000" b="1" dirty="0" err="1"/>
              <a:t>оплакивание</a:t>
            </a:r>
            <a:r>
              <a:rPr lang="ru-RU" sz="2000" b="1" dirty="0"/>
              <a:t> и его похоронили в местности, которую он перед тем однажды соизволил назначить в качестве великого заповедника". После смерти Чингисхана траур продолжался два года. </a:t>
            </a:r>
          </a:p>
        </p:txBody>
      </p:sp>
    </p:spTree>
    <p:extLst>
      <p:ext uri="{BB962C8B-B14F-4D97-AF65-F5344CB8AC3E}">
        <p14:creationId xmlns:p14="http://schemas.microsoft.com/office/powerpoint/2010/main" val="671924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lenovo\Desktop\всякие документы\шаблоны история\714550851.jpg"/>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787472"/>
            <a:ext cx="9144000" cy="767997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729579"/>
            <a:ext cx="9144000" cy="4401205"/>
          </a:xfrm>
          <a:prstGeom prst="rect">
            <a:avLst/>
          </a:prstGeom>
        </p:spPr>
        <p:txBody>
          <a:bodyPr wrap="square">
            <a:spAutoFit/>
          </a:bodyPr>
          <a:lstStyle/>
          <a:p>
            <a:r>
              <a:rPr lang="ru-RU" sz="2000" b="1" dirty="0"/>
              <a:t> По преданию Чингисхан был похоронен в глубокой гробнице, сидящем на золотом троне, на родовом кладбище Их-</a:t>
            </a:r>
            <a:r>
              <a:rPr lang="ru-RU" sz="2000" b="1" dirty="0" err="1"/>
              <a:t>Хориг</a:t>
            </a:r>
            <a:r>
              <a:rPr lang="ru-RU" sz="2000" b="1" dirty="0"/>
              <a:t> у горы Бурхан-</a:t>
            </a:r>
            <a:r>
              <a:rPr lang="ru-RU" sz="2000" b="1" dirty="0" err="1"/>
              <a:t>Халдун</a:t>
            </a:r>
            <a:r>
              <a:rPr lang="ru-RU" sz="2000" b="1" dirty="0"/>
              <a:t> (в оригинале текста: </a:t>
            </a:r>
            <a:r>
              <a:rPr lang="ru-RU" sz="2000" b="1" dirty="0" err="1"/>
              <a:t>Буркан-Калдун</a:t>
            </a:r>
            <a:r>
              <a:rPr lang="ru-RU" sz="2000" b="1" dirty="0"/>
              <a:t>), в истоках реки </a:t>
            </a:r>
            <a:r>
              <a:rPr lang="ru-RU" sz="2000" b="1" dirty="0" err="1"/>
              <a:t>Онон</a:t>
            </a:r>
            <a:r>
              <a:rPr lang="ru-RU" sz="2000" b="1" dirty="0"/>
              <a:t> (в оригинале текста: река </a:t>
            </a:r>
            <a:r>
              <a:rPr lang="ru-RU" sz="2000" b="1" dirty="0" err="1"/>
              <a:t>Ургун</a:t>
            </a:r>
            <a:r>
              <a:rPr lang="ru-RU" sz="2000" b="1" dirty="0"/>
              <a:t>). Он восседал на золотом троне Мухаммеда, привезенного им из захваченного Самарканда. По обычаю похорон великих ханов, как пишет </a:t>
            </a:r>
            <a:r>
              <a:rPr lang="ru-RU" sz="2000" b="1" dirty="0" err="1"/>
              <a:t>Джувейни</a:t>
            </a:r>
            <a:r>
              <a:rPr lang="ru-RU" sz="2000" b="1" dirty="0"/>
              <a:t>: "были отобраны сорок луноликих девиц, красивых наружностью и веселых нравом, приятных для глаз красотой и с прекрасными очами, грациозных в движениях и изящных в неподвижности – из числа тех, что "награда тем, которые богобоязненны", из родов эмиров и нойонов, украшены драгоценностями и орнаментами, одеты в красивые платья и дорогие наряды и вместе с отборными лошадьми отправлены туда, где они соединятся с его духом". Чтобы могила в последующие времена не была найдена и осквернена, после захоронения Великого хана по степи прогнали несколько раз многотысячный табун лошадей, уничтоживший все следы могилы. </a:t>
            </a:r>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438" y="3648172"/>
            <a:ext cx="5472608" cy="340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50866" y="4036054"/>
            <a:ext cx="3793133" cy="263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48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474344"/>
            <a:ext cx="8568952" cy="400110"/>
          </a:xfrm>
          <a:prstGeom prst="rect">
            <a:avLst/>
          </a:prstGeom>
        </p:spPr>
        <p:txBody>
          <a:bodyPr wrap="square">
            <a:spAutoFit/>
          </a:bodyPr>
          <a:lstStyle/>
          <a:p>
            <a:r>
              <a:rPr lang="ru-RU" sz="2000" b="1" dirty="0" smtClean="0"/>
              <a:t> </a:t>
            </a:r>
            <a:endParaRPr lang="ru-RU" sz="2000" b="1" dirty="0"/>
          </a:p>
        </p:txBody>
      </p:sp>
      <p:sp>
        <p:nvSpPr>
          <p:cNvPr id="4" name="Прямоугольник 3"/>
          <p:cNvSpPr/>
          <p:nvPr/>
        </p:nvSpPr>
        <p:spPr>
          <a:xfrm>
            <a:off x="611560" y="664515"/>
            <a:ext cx="8330584" cy="2554545"/>
          </a:xfrm>
          <a:prstGeom prst="rect">
            <a:avLst/>
          </a:prstGeom>
        </p:spPr>
        <p:txBody>
          <a:bodyPr wrap="square">
            <a:spAutoFit/>
          </a:bodyPr>
          <a:lstStyle/>
          <a:p>
            <a:r>
              <a:rPr lang="ru-RU" dirty="0"/>
              <a:t> </a:t>
            </a:r>
            <a:r>
              <a:rPr lang="ru-RU" sz="2000" b="1" dirty="0"/>
              <a:t>По другой версии гробница была устроена в русле реки, для чего река была на время перекрыта, и вода направлена по другому руслу. После захоронения дамбу разрушили, и вода вернулась в естественное русло, навеки скрыв место захоронения. Всех, кто участвовал в захоронении и мог запомнить это место, впоследствии умертвили, тех, кто исполнял этот приказ, впоследствии умертвили тоже. </a:t>
            </a:r>
            <a:endParaRPr lang="ru-RU" sz="2000" b="1" dirty="0" smtClean="0"/>
          </a:p>
          <a:p>
            <a:r>
              <a:rPr lang="ru-RU" sz="2000" b="1" dirty="0" smtClean="0"/>
              <a:t>Таким образом</a:t>
            </a:r>
            <a:r>
              <a:rPr lang="ru-RU" sz="2000" b="1" dirty="0"/>
              <a:t>, тайна захоронения </a:t>
            </a:r>
            <a:r>
              <a:rPr lang="ru-RU" sz="2000" b="1" dirty="0" smtClean="0"/>
              <a:t>Чингисхана</a:t>
            </a:r>
          </a:p>
          <a:p>
            <a:r>
              <a:rPr lang="ru-RU" sz="2000" b="1" dirty="0" smtClean="0"/>
              <a:t> </a:t>
            </a:r>
            <a:r>
              <a:rPr lang="ru-RU" sz="2000" b="1" dirty="0"/>
              <a:t>остается нераскрытой до сих пор. </a:t>
            </a:r>
          </a:p>
        </p:txBody>
      </p:sp>
      <p:pic>
        <p:nvPicPr>
          <p:cNvPr id="819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17468" y="4202733"/>
            <a:ext cx="4626532" cy="196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2447" y="3304731"/>
            <a:ext cx="4327765" cy="338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56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0022" y="2644168"/>
            <a:ext cx="8474149" cy="1569660"/>
          </a:xfrm>
          <a:prstGeom prst="rect">
            <a:avLst/>
          </a:prstGeom>
          <a:noFill/>
        </p:spPr>
        <p:txBody>
          <a:bodyPr wrap="square" rtlCol="0">
            <a:spAutoFit/>
          </a:bodyPr>
          <a:lstStyle/>
          <a:p>
            <a:r>
              <a:rPr lang="ru-RU" b="1" dirty="0" smtClean="0"/>
              <a:t> </a:t>
            </a:r>
            <a:r>
              <a:rPr lang="ru-RU" sz="2400" b="1" dirty="0" smtClean="0"/>
              <a:t>Презентацию подготовила: </a:t>
            </a:r>
            <a:endParaRPr lang="ru-RU" sz="2400" b="1" dirty="0" smtClean="0"/>
          </a:p>
          <a:p>
            <a:r>
              <a:rPr lang="ru-RU" sz="2400" b="1" dirty="0" smtClean="0"/>
              <a:t> учитель Истории, обществознания Ионова Тамара Александровна</a:t>
            </a:r>
            <a:br>
              <a:rPr lang="ru-RU" sz="2400" b="1" dirty="0" smtClean="0"/>
            </a:br>
            <a:r>
              <a:rPr lang="ru-RU" sz="2400" b="1" dirty="0" smtClean="0"/>
              <a:t>МБОУ  СОШ п Пеледуй МО «Ленский район»; </a:t>
            </a:r>
            <a:r>
              <a:rPr lang="ru-RU" sz="2400" b="1" dirty="0" err="1" smtClean="0"/>
              <a:t>РСаха</a:t>
            </a:r>
            <a:r>
              <a:rPr lang="ru-RU" sz="2400" b="1" dirty="0" smtClean="0"/>
              <a:t>(Якутия)</a:t>
            </a:r>
            <a:endParaRPr lang="ru-RU" sz="2400" b="1" dirty="0"/>
          </a:p>
        </p:txBody>
      </p:sp>
    </p:spTree>
    <p:extLst>
      <p:ext uri="{BB962C8B-B14F-4D97-AF65-F5344CB8AC3E}">
        <p14:creationId xmlns:p14="http://schemas.microsoft.com/office/powerpoint/2010/main" val="39225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lenovo\Desktop\всякие документы\шаблоны история\7145508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58" y="-821978"/>
            <a:ext cx="9144000" cy="767997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1035496"/>
            <a:ext cx="6077293" cy="405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lenovo\Desktop\Новая папка\река Онон.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0" y="2911487"/>
            <a:ext cx="5336634" cy="40024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lenovo\Desktop\Новая папка\k_001_m.photo4e9bee894433b.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162374" y="2564904"/>
            <a:ext cx="376667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50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54629" y="548680"/>
            <a:ext cx="8064896" cy="3170099"/>
          </a:xfrm>
          <a:prstGeom prst="rect">
            <a:avLst/>
          </a:prstGeom>
        </p:spPr>
        <p:txBody>
          <a:bodyPr wrap="square">
            <a:spAutoFit/>
          </a:bodyPr>
          <a:lstStyle/>
          <a:p>
            <a:r>
              <a:rPr lang="ru-RU" sz="2000" b="1" dirty="0"/>
              <a:t>В результате одного из таких умыканий </a:t>
            </a:r>
            <a:r>
              <a:rPr lang="ru-RU" sz="2000" b="1" dirty="0" err="1"/>
              <a:t>Тэмуджин</a:t>
            </a:r>
            <a:r>
              <a:rPr lang="ru-RU" sz="2000" b="1" dirty="0"/>
              <a:t> и появился на свет. По легенде, Чингисхан родился, держа сгусток крови в кулаке, что предсказало ему судьбу великого правителя.</a:t>
            </a:r>
          </a:p>
          <a:p>
            <a:r>
              <a:rPr lang="ru-RU" sz="2000" b="1" dirty="0" smtClean="0"/>
              <a:t>Его </a:t>
            </a:r>
            <a:r>
              <a:rPr lang="ru-RU" sz="2000" b="1" dirty="0"/>
              <a:t>мать, прекрасную </a:t>
            </a:r>
            <a:r>
              <a:rPr lang="ru-RU" sz="2000" b="1" dirty="0" err="1"/>
              <a:t>Оэлун</a:t>
            </a:r>
            <a:r>
              <a:rPr lang="ru-RU" sz="2000" b="1" dirty="0"/>
              <a:t> – </a:t>
            </a:r>
            <a:r>
              <a:rPr lang="ru-RU" sz="2000" b="1" dirty="0" err="1"/>
              <a:t>эке</a:t>
            </a:r>
            <a:r>
              <a:rPr lang="ru-RU" sz="2000" b="1" dirty="0"/>
              <a:t>,  </a:t>
            </a:r>
            <a:r>
              <a:rPr lang="ru-RU" sz="2000" b="1" dirty="0" err="1"/>
              <a:t>Есугэй</a:t>
            </a:r>
            <a:r>
              <a:rPr lang="ru-RU" sz="2000" b="1" dirty="0"/>
              <a:t> выкрал у племени </a:t>
            </a:r>
            <a:r>
              <a:rPr lang="ru-RU" sz="2000" b="1" dirty="0" err="1"/>
              <a:t>меркитов</a:t>
            </a:r>
            <a:r>
              <a:rPr lang="ru-RU" sz="2000" b="1" dirty="0"/>
              <a:t>. Но  поскольку  похищенная уже была сосватана за какого –то богатого человека, меркиты восприняли  кражу своей соплеменницы  оскорблением и затаили зло. Эта вражда между двумя родами имела далеко идущие последствия: привела к походу монголов на запад, в ходе которого  </a:t>
            </a:r>
            <a:r>
              <a:rPr lang="ru-RU" sz="2000" b="1" dirty="0" err="1"/>
              <a:t>чингизовские</a:t>
            </a:r>
            <a:r>
              <a:rPr lang="ru-RU" sz="2000" b="1" dirty="0"/>
              <a:t> головорезы дошли до Европы, а мы получили  монголо – татарское иго</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4123" y="3718779"/>
            <a:ext cx="4435909" cy="304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descr="https://ic.pics.livejournal.com/sergey_v_fomin/72076302/523696/523696_600.jpg"/>
          <p:cNvPicPr/>
          <p:nvPr/>
        </p:nvPicPr>
        <p:blipFill rotWithShape="1">
          <a:blip r:embed="rId4" cstate="email">
            <a:extLst>
              <a:ext uri="{28A0092B-C50C-407E-A947-70E740481C1C}">
                <a14:useLocalDpi xmlns:a14="http://schemas.microsoft.com/office/drawing/2010/main"/>
              </a:ext>
            </a:extLst>
          </a:blip>
          <a:srcRect/>
          <a:stretch/>
        </p:blipFill>
        <p:spPr bwMode="auto">
          <a:xfrm>
            <a:off x="4502669" y="3718779"/>
            <a:ext cx="4848046" cy="3418936"/>
          </a:xfrm>
          <a:prstGeom prst="rect">
            <a:avLst/>
          </a:prstGeom>
          <a:noFill/>
          <a:ln>
            <a:noFill/>
          </a:ln>
        </p:spPr>
      </p:pic>
      <p:sp>
        <p:nvSpPr>
          <p:cNvPr id="2" name="Прямоугольник 1"/>
          <p:cNvSpPr/>
          <p:nvPr/>
        </p:nvSpPr>
        <p:spPr>
          <a:xfrm>
            <a:off x="4730448" y="6557500"/>
            <a:ext cx="4392488" cy="646331"/>
          </a:xfrm>
          <a:prstGeom prst="rect">
            <a:avLst/>
          </a:prstGeom>
        </p:spPr>
        <p:txBody>
          <a:bodyPr wrap="square">
            <a:spAutoFit/>
          </a:bodyPr>
          <a:lstStyle/>
          <a:p>
            <a:r>
              <a:rPr lang="ru-RU" b="1" i="1" dirty="0"/>
              <a:t>Памятник </a:t>
            </a:r>
            <a:r>
              <a:rPr lang="ru-RU" b="1" i="1" dirty="0" err="1"/>
              <a:t>Оэлун</a:t>
            </a:r>
            <a:r>
              <a:rPr lang="ru-RU" b="1" i="1" dirty="0"/>
              <a:t> (матери Чингисхана). </a:t>
            </a:r>
            <a:endParaRPr lang="ru-RU" b="1" i="1" dirty="0" smtClean="0"/>
          </a:p>
          <a:p>
            <a:r>
              <a:rPr lang="ru-RU" b="1" i="1" dirty="0" smtClean="0"/>
              <a:t>Улан-Батор</a:t>
            </a:r>
            <a:r>
              <a:rPr lang="ru-RU" b="1" i="1" dirty="0"/>
              <a:t>.</a:t>
            </a:r>
            <a:endParaRPr lang="ru-RU" dirty="0"/>
          </a:p>
        </p:txBody>
      </p:sp>
    </p:spTree>
    <p:extLst>
      <p:ext uri="{BB962C8B-B14F-4D97-AF65-F5344CB8AC3E}">
        <p14:creationId xmlns:p14="http://schemas.microsoft.com/office/powerpoint/2010/main" val="114711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1716" y="1953303"/>
            <a:ext cx="5942452" cy="5016758"/>
          </a:xfrm>
          <a:prstGeom prst="rect">
            <a:avLst/>
          </a:prstGeom>
          <a:noFill/>
        </p:spPr>
        <p:txBody>
          <a:bodyPr wrap="square" rtlCol="0">
            <a:spAutoFit/>
          </a:bodyPr>
          <a:lstStyle/>
          <a:p>
            <a:r>
              <a:rPr lang="ru-RU" b="1" u="sng" dirty="0" smtClean="0"/>
              <a:t> </a:t>
            </a:r>
            <a:r>
              <a:rPr lang="ru-RU" sz="2000" b="1" dirty="0" smtClean="0"/>
              <a:t>Для чего поехал к друзьям, у которых росла славная девочка </a:t>
            </a:r>
            <a:r>
              <a:rPr lang="ru-RU" sz="2000" b="1" dirty="0" err="1" smtClean="0"/>
              <a:t>Бортэ</a:t>
            </a:r>
            <a:r>
              <a:rPr lang="ru-RU" sz="2000" b="1" dirty="0" smtClean="0"/>
              <a:t> из </a:t>
            </a:r>
            <a:r>
              <a:rPr lang="ru-RU" sz="2000" b="1" dirty="0"/>
              <a:t>рода </a:t>
            </a:r>
            <a:r>
              <a:rPr lang="ru-RU" sz="2000" b="1" dirty="0" err="1"/>
              <a:t>Ургенат</a:t>
            </a:r>
            <a:r>
              <a:rPr lang="ru-RU" sz="2000" dirty="0"/>
              <a:t>. </a:t>
            </a:r>
            <a:r>
              <a:rPr lang="ru-RU" sz="2000" b="1" dirty="0" smtClean="0"/>
              <a:t>Поездка была удачной, сговорились через несколько лет сыграть свадьбу.  По </a:t>
            </a:r>
            <a:r>
              <a:rPr lang="ru-RU" sz="2000" b="1" dirty="0"/>
              <a:t>монгольской традиции после ритуала жених до своего совершеннолетия должен был жить с семьей невесты. Что и было выполнено. Отец, оставив сына, отправился назад</a:t>
            </a:r>
            <a:endParaRPr lang="ru-RU" sz="2000" b="1" dirty="0" smtClean="0"/>
          </a:p>
          <a:p>
            <a:r>
              <a:rPr lang="ru-RU" sz="2000" b="1" dirty="0" smtClean="0"/>
              <a:t>  По возвращении домой он встретил в степи людей, не зная, что это его враги. </a:t>
            </a:r>
            <a:r>
              <a:rPr lang="ru-RU" sz="2000" b="1" dirty="0" err="1" smtClean="0"/>
              <a:t>Есугэй</a:t>
            </a:r>
            <a:r>
              <a:rPr lang="ru-RU" sz="2000" b="1" dirty="0" smtClean="0"/>
              <a:t> потеряв бдительность принял приглашение  поужинать(обычай требовал того, отказ  нанёс бы оскорбление пригласившим). По возвращении домой, он почувствовал себя плохо и через несколько дней скончался. Видимо отравили его сотрапезники.</a:t>
            </a:r>
          </a:p>
          <a:p>
            <a:r>
              <a:rPr lang="ru-RU" sz="2000" b="1" dirty="0" smtClean="0"/>
              <a:t>  </a:t>
            </a:r>
            <a:endParaRPr lang="ru-RU" sz="2000" b="1" dirty="0"/>
          </a:p>
        </p:txBody>
      </p:sp>
      <p:sp>
        <p:nvSpPr>
          <p:cNvPr id="5" name="Прямоугольник 4"/>
          <p:cNvSpPr/>
          <p:nvPr/>
        </p:nvSpPr>
        <p:spPr>
          <a:xfrm>
            <a:off x="152622" y="14311"/>
            <a:ext cx="8822771" cy="2000548"/>
          </a:xfrm>
          <a:prstGeom prst="rect">
            <a:avLst/>
          </a:prstGeom>
        </p:spPr>
        <p:txBody>
          <a:bodyPr wrap="square">
            <a:spAutoFit/>
          </a:bodyPr>
          <a:lstStyle/>
          <a:p>
            <a:r>
              <a:rPr lang="ru-RU" sz="2400" b="1" u="sng" dirty="0">
                <a:solidFill>
                  <a:srgbClr val="FF0000"/>
                </a:solidFill>
              </a:rPr>
              <a:t>Бедный </a:t>
            </a:r>
            <a:r>
              <a:rPr lang="ru-RU" sz="2400" b="1" u="sng" dirty="0" smtClean="0">
                <a:solidFill>
                  <a:srgbClr val="FF0000"/>
                </a:solidFill>
              </a:rPr>
              <a:t>рыцарь</a:t>
            </a:r>
            <a:br>
              <a:rPr lang="ru-RU" sz="2400" b="1" u="sng" dirty="0" smtClean="0">
                <a:solidFill>
                  <a:srgbClr val="FF0000"/>
                </a:solidFill>
              </a:rPr>
            </a:br>
            <a:r>
              <a:rPr lang="ru-RU" sz="2000" b="1" dirty="0" smtClean="0"/>
              <a:t>До </a:t>
            </a:r>
            <a:r>
              <a:rPr lang="ru-RU" sz="2000" b="1" dirty="0"/>
              <a:t>девяти лет  </a:t>
            </a:r>
            <a:r>
              <a:rPr lang="ru-RU" sz="2000" b="1" dirty="0" err="1"/>
              <a:t>Тэмуджин</a:t>
            </a:r>
            <a:r>
              <a:rPr lang="ru-RU" sz="2000" b="1" dirty="0"/>
              <a:t> жил  не зная бед и проблем. Отец растил из него война, обучал премудростям конной езды, борьбе, стрельбе из лука,  умению пользоваться саблей, всему тому, что нравится мальчишке. Но свой разбойный взгляд на женщин </a:t>
            </a:r>
            <a:r>
              <a:rPr lang="ru-RU" sz="2000" b="1" dirty="0" err="1"/>
              <a:t>Есугэй</a:t>
            </a:r>
            <a:r>
              <a:rPr lang="ru-RU" sz="2000" b="1" dirty="0"/>
              <a:t>,  по всей видимости, решил сыну не передавать и от греха подальше решил женить его рано.</a:t>
            </a:r>
          </a:p>
        </p:txBody>
      </p:sp>
      <p:pic>
        <p:nvPicPr>
          <p:cNvPr id="6" name="Picture 2" descr="C:\Users\lenovo\Desktop\Новая папка\41f1af1676f01540f908be5bf2c.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18264" y="1734357"/>
            <a:ext cx="2747209" cy="284766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84167" y="4144746"/>
            <a:ext cx="3281305" cy="271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23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lenovo\Desktop\всякие документы\шаблоны история\7145508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21978"/>
            <a:ext cx="9144000" cy="76799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6093" y="3198078"/>
            <a:ext cx="3667836" cy="364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87824" y="517585"/>
            <a:ext cx="6300679" cy="37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44463" y="-821978"/>
            <a:ext cx="4067497" cy="315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4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97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920620"/>
            <a:ext cx="7963742" cy="5016758"/>
          </a:xfrm>
          <a:prstGeom prst="rect">
            <a:avLst/>
          </a:prstGeom>
        </p:spPr>
        <p:txBody>
          <a:bodyPr wrap="square">
            <a:spAutoFit/>
          </a:bodyPr>
          <a:lstStyle/>
          <a:p>
            <a:r>
              <a:rPr lang="ru-RU" sz="2000" b="1" dirty="0" err="1"/>
              <a:t>Темуджин</a:t>
            </a:r>
            <a:r>
              <a:rPr lang="ru-RU" sz="2000" b="1" dirty="0"/>
              <a:t> рано повзрослел. Рос смышлёным, наблюдательным, понимал, что хотя люди, лишившие его наследства и  презирают его, но они всегда в курсе мельчайших событий, происходящих в его семье. К тому времени </a:t>
            </a:r>
            <a:r>
              <a:rPr lang="ru-RU" sz="2000" b="1" dirty="0" err="1"/>
              <a:t>Темуджину</a:t>
            </a:r>
            <a:r>
              <a:rPr lang="ru-RU" sz="2000" b="1" dirty="0"/>
              <a:t> исполнилось 16 лет, он выяснил , что предателем является его сводный брат </a:t>
            </a:r>
            <a:r>
              <a:rPr lang="ru-RU" sz="2000" b="1" dirty="0" err="1"/>
              <a:t>Бектер</a:t>
            </a:r>
            <a:r>
              <a:rPr lang="ru-RU" sz="2000" b="1" dirty="0"/>
              <a:t>( сын старшей жены </a:t>
            </a:r>
            <a:r>
              <a:rPr lang="ru-RU" sz="2000" b="1" dirty="0" err="1"/>
              <a:t>Есугэя</a:t>
            </a:r>
            <a:r>
              <a:rPr lang="ru-RU" sz="2000" b="1" dirty="0"/>
              <a:t>). Вместе со своим младшим братом </a:t>
            </a:r>
            <a:r>
              <a:rPr lang="ru-RU" sz="2000" b="1" dirty="0" err="1"/>
              <a:t>Хасаром</a:t>
            </a:r>
            <a:r>
              <a:rPr lang="ru-RU" sz="2000" b="1" dirty="0"/>
              <a:t> заставили признаться и покаяться </a:t>
            </a:r>
            <a:r>
              <a:rPr lang="ru-RU" sz="2000" b="1" dirty="0" err="1"/>
              <a:t>Бектера</a:t>
            </a:r>
            <a:r>
              <a:rPr lang="ru-RU" sz="2000" b="1" dirty="0"/>
              <a:t> и тут же он был убит. </a:t>
            </a:r>
            <a:r>
              <a:rPr lang="ru-RU" sz="2000" b="1" dirty="0" err="1"/>
              <a:t>Тайчиуты</a:t>
            </a:r>
            <a:r>
              <a:rPr lang="ru-RU" sz="2000" b="1" dirty="0"/>
              <a:t> тут же напали на стойбище семьи.</a:t>
            </a:r>
          </a:p>
          <a:p>
            <a:r>
              <a:rPr lang="ru-RU" sz="2000" b="1" dirty="0"/>
              <a:t>Тэмуджина  заковали в колодку – две деревянные доски  стягиваемые между собой с отверстием для шеи. Колодка – мучительнейшее наказание: закованный не мог сам ни есть, ни пить, согнать муху севшую на лицо.  Но </a:t>
            </a:r>
            <a:r>
              <a:rPr lang="ru-RU" sz="2000" b="1" dirty="0" err="1"/>
              <a:t>Тэмуджин</a:t>
            </a:r>
            <a:r>
              <a:rPr lang="ru-RU" sz="2000" b="1" dirty="0"/>
              <a:t> всё – таки сбежал от  мучителей и спрятался в неглубоком озерце, погружаясь вместе с колодкой в воду и выставляя  из воды только ноздри. А освободившись от оков и найдя свою семью откочевал подальше от врагов, поближе к семье своей невесты </a:t>
            </a:r>
            <a:r>
              <a:rPr lang="ru-RU" sz="2000" b="1" dirty="0" err="1"/>
              <a:t>Бортэ</a:t>
            </a:r>
            <a:endParaRPr lang="ru-RU" sz="2000" b="1" dirty="0"/>
          </a:p>
        </p:txBody>
      </p:sp>
    </p:spTree>
    <p:extLst>
      <p:ext uri="{BB962C8B-B14F-4D97-AF65-F5344CB8AC3E}">
        <p14:creationId xmlns:p14="http://schemas.microsoft.com/office/powerpoint/2010/main" val="39225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670984" y="3244334"/>
            <a:ext cx="237566" cy="369332"/>
          </a:xfrm>
          <a:prstGeom prst="rect">
            <a:avLst/>
          </a:prstGeom>
        </p:spPr>
        <p:txBody>
          <a:bodyPr wrap="none">
            <a:spAutoFit/>
          </a:bodyPr>
          <a:lstStyle/>
          <a:p>
            <a:r>
              <a:rPr lang="ru-RU" b="1" u="sng" dirty="0" smtClean="0"/>
              <a:t> </a:t>
            </a:r>
            <a:endParaRPr lang="ru-RU" b="1" u="sng" dirty="0"/>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87824" y="0"/>
            <a:ext cx="6156176" cy="58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75656" y="-1"/>
            <a:ext cx="2750177" cy="319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lenovo\Desktop\Новая папка\mongol_k2_001_m_nk.photo4ed76fe10efca.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7707" y="3163801"/>
            <a:ext cx="2545834" cy="367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393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2608</Words>
  <Application>Microsoft Office PowerPoint</Application>
  <PresentationFormat>Экран (4:3)</PresentationFormat>
  <Paragraphs>129</Paragraphs>
  <Slides>39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64</cp:revision>
  <dcterms:created xsi:type="dcterms:W3CDTF">2017-10-30T06:05:22Z</dcterms:created>
  <dcterms:modified xsi:type="dcterms:W3CDTF">2018-02-18T04:28:48Z</dcterms:modified>
</cp:coreProperties>
</file>