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65" r:id="rId4"/>
    <p:sldId id="266" r:id="rId5"/>
    <p:sldId id="267" r:id="rId6"/>
    <p:sldId id="270" r:id="rId7"/>
    <p:sldId id="258" r:id="rId8"/>
    <p:sldId id="272" r:id="rId9"/>
    <p:sldId id="273" r:id="rId10"/>
    <p:sldId id="274" r:id="rId11"/>
    <p:sldId id="276" r:id="rId12"/>
    <p:sldId id="268" r:id="rId13"/>
    <p:sldId id="269" r:id="rId14"/>
    <p:sldId id="277" r:id="rId15"/>
    <p:sldId id="278" r:id="rId16"/>
    <p:sldId id="287" r:id="rId17"/>
    <p:sldId id="279" r:id="rId18"/>
    <p:sldId id="280" r:id="rId19"/>
    <p:sldId id="282" r:id="rId20"/>
    <p:sldId id="264" r:id="rId21"/>
    <p:sldId id="271" r:id="rId22"/>
    <p:sldId id="284" r:id="rId23"/>
    <p:sldId id="285" r:id="rId24"/>
    <p:sldId id="286" r:id="rId25"/>
    <p:sldId id="260" r:id="rId26"/>
  </p:sldIdLst>
  <p:sldSz cx="9144000" cy="5143500" type="screen16x9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7D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1151" autoAdjust="0"/>
  </p:normalViewPr>
  <p:slideViewPr>
    <p:cSldViewPr>
      <p:cViewPr>
        <p:scale>
          <a:sx n="120" d="100"/>
          <a:sy n="120" d="100"/>
        </p:scale>
        <p:origin x="-132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2014-уч. год</c:v>
                </c:pt>
                <c:pt idx="1">
                  <c:v>2015-2016 уч. год</c:v>
                </c:pt>
                <c:pt idx="2">
                  <c:v>2016-2017 уч.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16.399999999999999</c:v>
                </c:pt>
                <c:pt idx="1">
                  <c:v>17.600000000000001</c:v>
                </c:pt>
                <c:pt idx="2">
                  <c:v>22.4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2014-уч. год</c:v>
                </c:pt>
                <c:pt idx="1">
                  <c:v>2015-2016 уч. год</c:v>
                </c:pt>
                <c:pt idx="2">
                  <c:v>2016-2017 уч.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57.6</c:v>
                </c:pt>
                <c:pt idx="1">
                  <c:v>60.8</c:v>
                </c:pt>
                <c:pt idx="2">
                  <c:v>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2014-уч. год</c:v>
                </c:pt>
                <c:pt idx="1">
                  <c:v>2015-2016 уч. год</c:v>
                </c:pt>
                <c:pt idx="2">
                  <c:v>2016-2017 уч.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26</c:v>
                </c:pt>
                <c:pt idx="1">
                  <c:v>21.6</c:v>
                </c:pt>
                <c:pt idx="2">
                  <c:v>20.399999999999999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345344"/>
        <c:axId val="132129920"/>
      </c:barChart>
      <c:catAx>
        <c:axId val="132345344"/>
        <c:scaling>
          <c:orientation val="minMax"/>
        </c:scaling>
        <c:delete val="0"/>
        <c:axPos val="b"/>
        <c:majorTickMark val="out"/>
        <c:minorTickMark val="none"/>
        <c:tickLblPos val="nextTo"/>
        <c:crossAx val="132129920"/>
        <c:crosses val="autoZero"/>
        <c:auto val="1"/>
        <c:lblAlgn val="ctr"/>
        <c:lblOffset val="100"/>
        <c:noMultiLvlLbl val="0"/>
      </c:catAx>
      <c:valAx>
        <c:axId val="13212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345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значкистов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33.6</c:v>
                </c:pt>
                <c:pt idx="1">
                  <c:v>46.3</c:v>
                </c:pt>
                <c:pt idx="2">
                  <c:v>51.9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золото(%)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2.6</c:v>
                </c:pt>
                <c:pt idx="1">
                  <c:v>5.9</c:v>
                </c:pt>
                <c:pt idx="2">
                  <c:v>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серебро(%)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15.5</c:v>
                </c:pt>
                <c:pt idx="1">
                  <c:v>20.2</c:v>
                </c:pt>
                <c:pt idx="2">
                  <c:v>35.700000000000003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бронза(%)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15.5</c:v>
                </c:pt>
                <c:pt idx="1">
                  <c:v>20.2</c:v>
                </c:pt>
                <c:pt idx="2">
                  <c:v>13.1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863616"/>
        <c:axId val="132453440"/>
        <c:axId val="0"/>
      </c:bar3DChart>
      <c:catAx>
        <c:axId val="34863616"/>
        <c:scaling>
          <c:orientation val="minMax"/>
        </c:scaling>
        <c:delete val="0"/>
        <c:axPos val="b"/>
        <c:majorTickMark val="out"/>
        <c:minorTickMark val="none"/>
        <c:tickLblPos val="nextTo"/>
        <c:crossAx val="132453440"/>
        <c:crosses val="autoZero"/>
        <c:auto val="1"/>
        <c:lblAlgn val="ctr"/>
        <c:lblOffset val="100"/>
        <c:noMultiLvlLbl val="0"/>
      </c:catAx>
      <c:valAx>
        <c:axId val="13245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863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477299670160407E-2"/>
          <c:y val="2.5894457587698112E-2"/>
          <c:w val="0.71773193610735508"/>
          <c:h val="0.82242324115072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посещения спортивных секций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60.9</c:v>
                </c:pt>
                <c:pt idx="1">
                  <c:v>63.7</c:v>
                </c:pt>
                <c:pt idx="2">
                  <c:v>65.3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0.71064</cdr:x>
      <cdr:y>0.69725</cdr:y>
    </cdr:from>
    <cdr:to>
      <cdr:x>0.85169</cdr:x>
      <cdr:y>0.98281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229707" y="2860593"/>
          <a:ext cx="839519" cy="117152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0.70785</cdr:y>
    </cdr:from>
    <cdr:to>
      <cdr:x>0.14518</cdr:x>
      <cdr:y>0.98916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-1638437" y="2904073"/>
          <a:ext cx="864096" cy="115409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0.16622</cdr:x>
      <cdr:y>0.71818</cdr:y>
    </cdr:from>
    <cdr:to>
      <cdr:x>0.3114</cdr:x>
      <cdr:y>1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989347" y="2946462"/>
          <a:ext cx="864096" cy="115619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0.54126</cdr:x>
      <cdr:y>0.69993</cdr:y>
    </cdr:from>
    <cdr:to>
      <cdr:x>0.69854</cdr:x>
      <cdr:y>0.99538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3221595" y="2871565"/>
          <a:ext cx="936104" cy="121214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0.34443</cdr:x>
      <cdr:y>0.70526</cdr:y>
    </cdr:from>
    <cdr:to>
      <cdr:x>0.5086</cdr:x>
      <cdr:y>0.98483</cdr:y>
    </cdr:to>
    <cdr:pic>
      <cdr:nvPicPr>
        <cdr:cNvPr id="1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2050029" y="2893428"/>
          <a:ext cx="977165" cy="114698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98372-1A5C-4D74-9FDD-1A834BC102D9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73829-B9F2-4701-8D42-77C3D47E5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63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4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6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8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8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1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7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7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16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5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0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73829-B9F2-4701-8D42-77C3D47E59D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3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524184" y="2474817"/>
            <a:ext cx="1026964" cy="1983006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072066" y="2714626"/>
            <a:ext cx="957482" cy="1799140"/>
          </a:xfrm>
          <a:prstGeom prst="rect">
            <a:avLst/>
          </a:prstGeom>
          <a:noFill/>
        </p:spPr>
      </p:pic>
      <p:pic>
        <p:nvPicPr>
          <p:cNvPr id="10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6919756" y="2758693"/>
            <a:ext cx="1637567" cy="1400951"/>
          </a:xfrm>
          <a:prstGeom prst="rect">
            <a:avLst/>
          </a:prstGeom>
          <a:noFill/>
        </p:spPr>
      </p:pic>
      <p:pic>
        <p:nvPicPr>
          <p:cNvPr id="12" name="Picture 14" descr="25 (264x700, 131Kb)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00298" y="2407226"/>
            <a:ext cx="785818" cy="2083610"/>
          </a:xfrm>
          <a:prstGeom prst="rect">
            <a:avLst/>
          </a:prstGeom>
          <a:noFill/>
        </p:spPr>
      </p:pic>
      <p:pic>
        <p:nvPicPr>
          <p:cNvPr id="13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>
            <a:lum bright="-10000" contrast="10000"/>
          </a:blip>
          <a:srcRect/>
          <a:stretch>
            <a:fillRect/>
          </a:stretch>
        </p:blipFill>
        <p:spPr bwMode="auto">
          <a:xfrm>
            <a:off x="1285852" y="3000378"/>
            <a:ext cx="1385897" cy="1732373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6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3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3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7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8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2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21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86116" y="2928940"/>
            <a:ext cx="1785918" cy="1617290"/>
          </a:xfrm>
          <a:prstGeom prst="rect">
            <a:avLst/>
          </a:prstGeom>
          <a:noFill/>
        </p:spPr>
      </p:pic>
      <p:pic>
        <p:nvPicPr>
          <p:cNvPr id="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117975" y="2945164"/>
            <a:ext cx="1281081" cy="16430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9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4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29454" y="2942430"/>
            <a:ext cx="1928794" cy="1746676"/>
          </a:xfrm>
          <a:prstGeom prst="rect">
            <a:avLst/>
          </a:prstGeom>
          <a:noFill/>
        </p:spPr>
      </p:pic>
      <p:pic>
        <p:nvPicPr>
          <p:cNvPr id="26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rot="730823">
            <a:off x="495605" y="2954076"/>
            <a:ext cx="1752587" cy="1499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358082" y="2505246"/>
            <a:ext cx="1161562" cy="2242908"/>
          </a:xfrm>
          <a:prstGeom prst="rect">
            <a:avLst/>
          </a:prstGeom>
          <a:noFill/>
        </p:spPr>
      </p:pic>
      <p:pic>
        <p:nvPicPr>
          <p:cNvPr id="9" name="Picture 14" descr="25 (264x700, 131Kb)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10" y="2357436"/>
            <a:ext cx="858481" cy="2276276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6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5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6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285720" y="2786064"/>
            <a:ext cx="1571636" cy="1964547"/>
          </a:xfrm>
          <a:prstGeom prst="rect">
            <a:avLst/>
          </a:prstGeom>
          <a:noFill/>
        </p:spPr>
      </p:pic>
      <p:pic>
        <p:nvPicPr>
          <p:cNvPr id="27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7643834" y="2571750"/>
            <a:ext cx="1028920" cy="1933374"/>
          </a:xfrm>
          <a:prstGeom prst="rect">
            <a:avLst/>
          </a:prstGeom>
          <a:noFill/>
        </p:spPr>
      </p:pic>
      <p:pic>
        <p:nvPicPr>
          <p:cNvPr id="2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408385" y="2948649"/>
            <a:ext cx="1332003" cy="17083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2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6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7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651853" y="3039012"/>
            <a:ext cx="863589" cy="1667539"/>
          </a:xfrm>
          <a:prstGeom prst="rect">
            <a:avLst/>
          </a:prstGeom>
          <a:noFill/>
        </p:spPr>
      </p:pic>
      <p:pic>
        <p:nvPicPr>
          <p:cNvPr id="29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43042" y="3286130"/>
            <a:ext cx="1214445" cy="1518057"/>
          </a:xfrm>
          <a:prstGeom prst="rect">
            <a:avLst/>
          </a:prstGeom>
          <a:noFill/>
        </p:spPr>
      </p:pic>
      <p:pic>
        <p:nvPicPr>
          <p:cNvPr id="30" name="Picture 14" descr="25 (264x700, 131Kb)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488" y="3000377"/>
            <a:ext cx="642942" cy="1704772"/>
          </a:xfrm>
          <a:prstGeom prst="rect">
            <a:avLst/>
          </a:prstGeom>
          <a:noFill/>
        </p:spPr>
      </p:pic>
      <p:pic>
        <p:nvPicPr>
          <p:cNvPr id="3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6182" y="3286130"/>
            <a:ext cx="1571636" cy="1423240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429256" y="3143254"/>
            <a:ext cx="785818" cy="1476578"/>
          </a:xfrm>
          <a:prstGeom prst="rect">
            <a:avLst/>
          </a:prstGeom>
          <a:noFill/>
        </p:spPr>
      </p:pic>
      <p:pic>
        <p:nvPicPr>
          <p:cNvPr id="33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7341061" y="3254782"/>
            <a:ext cx="1419378" cy="1214289"/>
          </a:xfrm>
          <a:prstGeom prst="rect">
            <a:avLst/>
          </a:prstGeom>
          <a:noFill/>
        </p:spPr>
      </p:pic>
      <p:pic>
        <p:nvPicPr>
          <p:cNvPr id="34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383580" y="3346892"/>
            <a:ext cx="1060888" cy="1360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8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3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13">
            <a:lum bright="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multiurok.ru/tatyanagrishin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21.jpeg"/><Relationship Id="rId7" Type="http://schemas.openxmlformats.org/officeDocument/2006/relationships/hyperlink" Target="https://www.ok.ru/dk?cmd=logExternal&amp;st.name=externalLinkRedirect&amp;st.link=http://sportgrad2017.blogspot.ru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user/grishina-tatyana-vasilevna1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257" y="627534"/>
            <a:ext cx="7776864" cy="40626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Я – учитель ЗДОРОВЬЯ</a:t>
            </a:r>
          </a:p>
          <a:p>
            <a:pPr algn="r"/>
            <a:r>
              <a:rPr lang="ru-RU" b="1" dirty="0" smtClean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Гришина Татьяна Васильевна</a:t>
            </a:r>
          </a:p>
          <a:p>
            <a:pPr algn="r"/>
            <a:r>
              <a:rPr lang="ru-RU" b="1" dirty="0" smtClean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МАОУ СОШ № 4 с УИОП АГО</a:t>
            </a:r>
          </a:p>
          <a:p>
            <a:pPr algn="r"/>
            <a:r>
              <a:rPr lang="ru-RU" b="1" dirty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г</a:t>
            </a:r>
            <a:r>
              <a:rPr lang="ru-RU" b="1" dirty="0" smtClean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. Асбест, Свердловская обл.</a:t>
            </a:r>
          </a:p>
          <a:p>
            <a:pPr algn="r"/>
            <a:endParaRPr lang="ru-RU" sz="20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r"/>
            <a:endParaRPr lang="ru-RU" sz="2000" b="1" dirty="0" smtClean="0">
              <a:ln w="11430"/>
              <a:solidFill>
                <a:srgbClr val="1607D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                                 </a:t>
            </a:r>
          </a:p>
          <a:p>
            <a:pPr algn="ctr"/>
            <a:r>
              <a:rPr lang="ru-RU" sz="2000" b="1" dirty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2000" b="1" dirty="0" smtClean="0">
                <a:ln w="11430"/>
                <a:solidFill>
                  <a:srgbClr val="1607D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                     </a:t>
            </a:r>
          </a:p>
          <a:p>
            <a:pPr algn="ctr"/>
            <a:endParaRPr lang="ru-RU" sz="2000" b="1" dirty="0">
              <a:ln w="11430"/>
              <a:solidFill>
                <a:srgbClr val="1607D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ctr"/>
            <a:endParaRPr lang="ru-RU" sz="2000" b="1" dirty="0" smtClean="0">
              <a:ln w="11430"/>
              <a:solidFill>
                <a:srgbClr val="1607D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ctr"/>
            <a:endParaRPr lang="ru-RU" sz="2000" b="1" dirty="0">
              <a:ln w="11430"/>
              <a:solidFill>
                <a:srgbClr val="1607D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ctr"/>
            <a:endParaRPr lang="ru-RU" sz="20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771550"/>
            <a:ext cx="267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607D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Самооценка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1607D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8" y="1433083"/>
            <a:ext cx="2911831" cy="239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F:\DCIM\100PHOTO\SAM_3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75712"/>
            <a:ext cx="2736304" cy="236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350785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1607DF"/>
                </a:solidFill>
              </a:rPr>
              <a:t>Самооценка деятельности</a:t>
            </a:r>
            <a:endParaRPr lang="ru-RU" b="1" dirty="0">
              <a:solidFill>
                <a:srgbClr val="1607D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3507854"/>
            <a:ext cx="387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1607DF"/>
                </a:solidFill>
              </a:rPr>
              <a:t>Самооценка внимания</a:t>
            </a:r>
            <a:endParaRPr lang="ru-RU" b="1" dirty="0">
              <a:solidFill>
                <a:srgbClr val="1607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54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900" y="866263"/>
            <a:ext cx="8147331" cy="38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Программы</a:t>
            </a:r>
          </a:p>
          <a:p>
            <a:r>
              <a:rPr lang="ru-RU" sz="2000" b="1" dirty="0" smtClean="0">
                <a:solidFill>
                  <a:srgbClr val="FF3399"/>
                </a:solidFill>
              </a:rPr>
              <a:t>                «Основы школы здоровья»</a:t>
            </a:r>
          </a:p>
          <a:p>
            <a:pPr lvl="2"/>
            <a:r>
              <a:rPr lang="ru-RU" u="sng" dirty="0" smtClean="0">
                <a:latin typeface="Times New Roman"/>
                <a:ea typeface="Calibri"/>
              </a:rPr>
              <a:t> </a:t>
            </a:r>
            <a:r>
              <a:rPr lang="en-US" u="sng" dirty="0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http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://</a:t>
            </a:r>
            <a:r>
              <a:rPr lang="en-US" u="sng" dirty="0" err="1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multiurok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.</a:t>
            </a:r>
            <a:r>
              <a:rPr lang="en-US" u="sng" dirty="0" err="1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ru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/</a:t>
            </a:r>
            <a:r>
              <a:rPr lang="en-US" u="sng" dirty="0" err="1">
                <a:solidFill>
                  <a:srgbClr val="1607DF"/>
                </a:solidFill>
                <a:latin typeface="Times New Roman"/>
                <a:ea typeface="Calibri"/>
                <a:hlinkClick r:id="rId2"/>
              </a:rPr>
              <a:t>tatyanagrishina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</a:rPr>
              <a:t>, 14.05.2015, </a:t>
            </a:r>
            <a:endParaRPr lang="ru-RU" u="sng" dirty="0" smtClean="0">
              <a:solidFill>
                <a:srgbClr val="1607DF"/>
              </a:solidFill>
              <a:latin typeface="Times New Roman"/>
              <a:ea typeface="Calibri"/>
            </a:endParaRPr>
          </a:p>
          <a:p>
            <a:pPr lvl="2"/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</a:rPr>
              <a:t>№ 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</a:rPr>
              <a:t>свидетельства </a:t>
            </a:r>
            <a:r>
              <a:rPr lang="en-US" u="sng" dirty="0">
                <a:solidFill>
                  <a:srgbClr val="1607DF"/>
                </a:solidFill>
                <a:latin typeface="Times New Roman"/>
                <a:ea typeface="Calibri"/>
              </a:rPr>
              <a:t>MUF</a:t>
            </a:r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</a:rPr>
              <a:t>235300</a:t>
            </a:r>
            <a:endParaRPr lang="ru-RU" u="sng" dirty="0" smtClean="0">
              <a:solidFill>
                <a:srgbClr val="1607DF"/>
              </a:solidFill>
            </a:endParaRPr>
          </a:p>
          <a:p>
            <a:r>
              <a:rPr lang="ru-RU" sz="2000" b="1" dirty="0" smtClean="0">
                <a:solidFill>
                  <a:srgbClr val="FF3399"/>
                </a:solidFill>
              </a:rPr>
              <a:t>              «Индивидуальная программа развития одарённого ребёнка»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               </a:t>
            </a:r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https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://infourok.ru/user/grishina-tatyana-vasilevna1,</a:t>
            </a:r>
            <a:r>
              <a:rPr lang="ru-RU" b="1" u="sng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05.12.2016,</a:t>
            </a:r>
            <a:endParaRPr lang="ru-RU" sz="1400" u="sng" dirty="0">
              <a:solidFill>
                <a:srgbClr val="1607DF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              № свидетельства </a:t>
            </a:r>
            <a:r>
              <a:rPr lang="en-US" u="sng" dirty="0" smtClean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MUF</a:t>
            </a:r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334584</a:t>
            </a:r>
            <a:endParaRPr lang="ru-RU" sz="1400" u="sng" dirty="0">
              <a:solidFill>
                <a:srgbClr val="1607DF"/>
              </a:solidFill>
              <a:ea typeface="Calibri"/>
              <a:cs typeface="Times New Roman"/>
            </a:endParaRPr>
          </a:p>
          <a:p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sz="2000" b="1" dirty="0" smtClean="0">
                <a:solidFill>
                  <a:srgbClr val="FF3399"/>
                </a:solidFill>
              </a:rPr>
              <a:t>«Программа мониторинга образовательных достижений </a:t>
            </a:r>
          </a:p>
          <a:p>
            <a:r>
              <a:rPr lang="ru-RU" sz="2000" b="1" dirty="0">
                <a:solidFill>
                  <a:srgbClr val="FF3399"/>
                </a:solidFill>
              </a:rPr>
              <a:t> </a:t>
            </a:r>
            <a:r>
              <a:rPr lang="ru-RU" sz="2000" b="1" dirty="0" smtClean="0">
                <a:solidFill>
                  <a:srgbClr val="FF3399"/>
                </a:solidFill>
              </a:rPr>
              <a:t>             обучающихся    начальной школы в условиях ФГОС </a:t>
            </a:r>
          </a:p>
          <a:p>
            <a:r>
              <a:rPr lang="ru-RU" sz="2000" b="1" dirty="0">
                <a:solidFill>
                  <a:srgbClr val="FF3399"/>
                </a:solidFill>
              </a:rPr>
              <a:t> </a:t>
            </a:r>
            <a:r>
              <a:rPr lang="ru-RU" sz="2000" b="1" dirty="0" smtClean="0">
                <a:solidFill>
                  <a:srgbClr val="FF3399"/>
                </a:solidFill>
              </a:rPr>
              <a:t>             на уроках физической культуры и во внеурочное время»</a:t>
            </a:r>
          </a:p>
          <a:p>
            <a:r>
              <a:rPr lang="ru-RU" b="1" dirty="0" smtClean="0">
                <a:latin typeface="Times New Roman"/>
                <a:ea typeface="Calibri"/>
              </a:rPr>
              <a:t>          </a:t>
            </a:r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</a:rPr>
              <a:t>https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</a:rPr>
              <a:t>://infourok.ru/user/grishina-tatyana-vasilevna1,</a:t>
            </a:r>
            <a:r>
              <a:rPr lang="ru-RU" b="1" u="sng" dirty="0">
                <a:solidFill>
                  <a:srgbClr val="1607DF"/>
                </a:solidFill>
                <a:latin typeface="Times New Roman"/>
                <a:ea typeface="Calibri"/>
              </a:rPr>
              <a:t>  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</a:rPr>
              <a:t>05.12.2016</a:t>
            </a:r>
            <a:r>
              <a:rPr lang="ru-RU" dirty="0">
                <a:solidFill>
                  <a:srgbClr val="1607DF"/>
                </a:solidFill>
                <a:latin typeface="Times New Roman"/>
                <a:ea typeface="Calibri"/>
              </a:rPr>
              <a:t>, </a:t>
            </a:r>
            <a:endParaRPr lang="ru-RU" dirty="0" smtClean="0">
              <a:solidFill>
                <a:srgbClr val="1607DF"/>
              </a:solidFill>
              <a:latin typeface="Times New Roman"/>
              <a:ea typeface="Calibri"/>
            </a:endParaRPr>
          </a:p>
          <a:p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         </a:t>
            </a:r>
            <a:r>
              <a:rPr lang="ru-RU" u="sng" dirty="0" smtClean="0">
                <a:solidFill>
                  <a:srgbClr val="1607DF"/>
                </a:solidFill>
                <a:latin typeface="Times New Roman"/>
                <a:ea typeface="Calibri"/>
              </a:rPr>
              <a:t>№ </a:t>
            </a:r>
            <a:r>
              <a:rPr lang="ru-RU" u="sng" dirty="0">
                <a:solidFill>
                  <a:srgbClr val="1607DF"/>
                </a:solidFill>
                <a:latin typeface="Times New Roman"/>
                <a:ea typeface="Calibri"/>
              </a:rPr>
              <a:t>свидетельства ДБ-4166</a:t>
            </a:r>
            <a:endParaRPr lang="ru-RU" u="sng" dirty="0">
              <a:solidFill>
                <a:srgbClr val="1607DF"/>
              </a:solidFill>
            </a:endParaRPr>
          </a:p>
        </p:txBody>
      </p:sp>
      <p:pic>
        <p:nvPicPr>
          <p:cNvPr id="5" name="Picture 5" descr="D:\Users\Татьяна\Desktop\Программа мониторин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86">
            <a:off x="7668344" y="296019"/>
            <a:ext cx="1337544" cy="18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Татьяна\Desktop\достижения педагога 2016-2017\Публикации\индидид. программа развития одарённого ребё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880">
            <a:off x="6228184" y="339502"/>
            <a:ext cx="1306594" cy="18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Татьяна\Desktop\Достижения педагога и детей 2015-2016\МОЙ САЙТ\Публикации\Свидетельство Программа- Основы школы Здоровья-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369">
            <a:off x="107503" y="123478"/>
            <a:ext cx="1368093" cy="19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80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7704677"/>
              </p:ext>
            </p:extLst>
          </p:nvPr>
        </p:nvGraphicFramePr>
        <p:xfrm>
          <a:off x="1907704" y="1059582"/>
          <a:ext cx="6048672" cy="361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483518"/>
            <a:ext cx="749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уровня физической подготовленности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07D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902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65712962"/>
              </p:ext>
            </p:extLst>
          </p:nvPr>
        </p:nvGraphicFramePr>
        <p:xfrm>
          <a:off x="1907704" y="1059582"/>
          <a:ext cx="4752528" cy="36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15816" y="555526"/>
            <a:ext cx="293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ЗНАЧКИСТЫ ГТО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7" descr="F:\Для Татьяны  Васильевны\DSC05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7534"/>
            <a:ext cx="1936716" cy="161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6358"/>
            <a:ext cx="1512168" cy="123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579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2347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Блог «</a:t>
            </a:r>
            <a:r>
              <a:rPr lang="ru-RU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Спортград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2400" b="1" dirty="0" smtClean="0">
              <a:solidFill>
                <a:srgbClr val="FF3399"/>
              </a:solidFill>
            </a:endParaRPr>
          </a:p>
          <a:p>
            <a:r>
              <a:rPr lang="ru-RU" sz="2400" b="1" u="sng" dirty="0">
                <a:solidFill>
                  <a:srgbClr val="1607DF"/>
                </a:solidFill>
                <a:latin typeface="Times New Roman"/>
                <a:ea typeface="Calibri"/>
              </a:rPr>
              <a:t>http:// sportgrad2017.blogspot.ru</a:t>
            </a:r>
            <a:endParaRPr lang="ru-RU" sz="2400" b="1" dirty="0">
              <a:solidFill>
                <a:srgbClr val="1607DF"/>
              </a:solidFill>
            </a:endParaRPr>
          </a:p>
        </p:txBody>
      </p:sp>
      <p:pic>
        <p:nvPicPr>
          <p:cNvPr id="2053" name="Picture 5" descr="D:\Users\Татьяна\Desktop\СПОРТГРАД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7698"/>
            <a:ext cx="5075352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Татьяна\Desktop\дип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912">
            <a:off x="6382046" y="1122191"/>
            <a:ext cx="2374447" cy="33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1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83518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Достижения учащихся</a:t>
            </a:r>
          </a:p>
          <a:p>
            <a:pPr algn="ctr"/>
            <a:r>
              <a:rPr lang="ru-RU" sz="2400" b="1" dirty="0" smtClean="0">
                <a:solidFill>
                  <a:srgbClr val="1607DF"/>
                </a:solidFill>
              </a:rPr>
              <a:t>Школьный уровень</a:t>
            </a:r>
            <a:endParaRPr lang="ru-RU" sz="2400" b="1" dirty="0">
              <a:solidFill>
                <a:srgbClr val="1607D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323297"/>
              </p:ext>
            </p:extLst>
          </p:nvPr>
        </p:nvGraphicFramePr>
        <p:xfrm>
          <a:off x="1691680" y="1491630"/>
          <a:ext cx="5681282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761"/>
                <a:gridCol w="1488852"/>
                <a:gridCol w="2298669"/>
              </a:tblGrid>
              <a:tr h="6178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00"/>
                          </a:solidFill>
                        </a:rPr>
                        <a:t>Учебный год</a:t>
                      </a:r>
                      <a:endParaRPr lang="ru-RU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00"/>
                          </a:solidFill>
                        </a:rPr>
                        <a:t>Количество мероприятий</a:t>
                      </a:r>
                      <a:endParaRPr lang="ru-RU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00"/>
                          </a:solidFill>
                        </a:rPr>
                        <a:t>Количество участников, победителей, призёров</a:t>
                      </a:r>
                      <a:endParaRPr lang="ru-RU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9467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3399"/>
                          </a:solidFill>
                        </a:rPr>
                        <a:t>2014-2015</a:t>
                      </a:r>
                      <a:endParaRPr lang="ru-RU" sz="20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9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636</a:t>
                      </a:r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 участников</a:t>
                      </a: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20 победителей</a:t>
                      </a: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20 призёров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  <a:tr h="9467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3399"/>
                          </a:solidFill>
                        </a:rPr>
                        <a:t>2015-2016</a:t>
                      </a:r>
                      <a:endParaRPr lang="ru-RU" sz="20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17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1394</a:t>
                      </a:r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 участника</a:t>
                      </a: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51 победитель</a:t>
                      </a: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rgbClr val="1607DF"/>
                          </a:solidFill>
                        </a:rPr>
                        <a:t>53 призёра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  <a:tr h="108913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3399"/>
                          </a:solidFill>
                        </a:rPr>
                        <a:t>2016-2017</a:t>
                      </a:r>
                      <a:endParaRPr lang="ru-RU" sz="20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21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1411 участников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58 победителей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607DF"/>
                          </a:solidFill>
                        </a:rPr>
                        <a:t>64 призёра</a:t>
                      </a:r>
                      <a:endParaRPr lang="ru-RU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6657"/>
            <a:ext cx="2043453" cy="155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7347"/>
            <a:ext cx="1895678" cy="144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788">
            <a:off x="7178490" y="1157938"/>
            <a:ext cx="1828357" cy="139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3399">
            <a:off x="-3447" y="1051301"/>
            <a:ext cx="2011471" cy="16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90" y="2244039"/>
            <a:ext cx="2303706" cy="181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" y="2426682"/>
            <a:ext cx="1937322" cy="1450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723">
            <a:off x="-134036" y="3361381"/>
            <a:ext cx="2272646" cy="188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99" y="3638604"/>
            <a:ext cx="1976520" cy="150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374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83518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 спортивные звёздочки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97076361"/>
              </p:ext>
            </p:extLst>
          </p:nvPr>
        </p:nvGraphicFramePr>
        <p:xfrm>
          <a:off x="1638437" y="1040846"/>
          <a:ext cx="5951984" cy="410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3.bp.blogspot.com/-tFeo4nhKsYM/WQykJVAqY5I/AAAAAAAAAZY/O7008OenvWc1kF4__kIaXCTXqZF1oq64ACLcB/s400/SAM_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0" y="745128"/>
            <a:ext cx="925351" cy="12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3.bp.blogspot.com/-V3zmJsKM7ds/WQnQW2q5sUI/AAAAAAAAAYI/RMa_7wcDgOw58xC07SN7v8m7IQebULEfgCLcB/s400/SAM_2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21" y="699541"/>
            <a:ext cx="922791" cy="12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717" y="2007600"/>
            <a:ext cx="923495" cy="1231327"/>
          </a:xfrm>
          <a:prstGeom prst="rect">
            <a:avLst/>
          </a:prstGeom>
        </p:spPr>
      </p:pic>
      <p:pic>
        <p:nvPicPr>
          <p:cNvPr id="1030" name="Picture 6" descr="https://2.bp.blogspot.com/-lJc-WnlQYUE/WNUgmF7_TSI/AAAAAAAAAKk/h4Ist85sfhULvo5wnAi4X1WLy_FUblcIQCLcB/s400/SAM_2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0" y="2032675"/>
            <a:ext cx="977501" cy="13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2.bp.blogspot.com/-S6t8T2cUlV4/WMGLJqzUdJI/AAAAAAAAAAg/SN5M-SRFigQYHsmvrOjOYWqk1zxDOxa-wCLcB/s400/SAM_2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6" y="3435846"/>
            <a:ext cx="974171" cy="129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3.bp.blogspot.com/-qrxVpqmsclE/WMqWwfdSa4I/AAAAAAAAABY/fQGBzM1FAaky5SicwBZK5B8kngtBjK5mgCLcB/s400/SAM_21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21" y="3284394"/>
            <a:ext cx="925568" cy="1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har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5646" y="3877656"/>
            <a:ext cx="902698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5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950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99"/>
                </a:solidFill>
              </a:rPr>
              <a:t>Достижения учащихся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94510"/>
              </p:ext>
            </p:extLst>
          </p:nvPr>
        </p:nvGraphicFramePr>
        <p:xfrm>
          <a:off x="1408820" y="987574"/>
          <a:ext cx="6038328" cy="1901952"/>
        </p:xfrm>
        <a:graphic>
          <a:graphicData uri="http://schemas.openxmlformats.org/drawingml/2006/table">
            <a:tbl>
              <a:tblPr firstRow="1" bandRow="1"/>
              <a:tblGrid>
                <a:gridCol w="1147282"/>
                <a:gridCol w="3200314"/>
                <a:gridCol w="1690732"/>
              </a:tblGrid>
              <a:tr h="458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учебный год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городской уровень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результат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</a:tr>
              <a:tr h="4516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8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Спортивный праздник «Здравствуй, школа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!»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Times New Roman"/>
                        </a:rPr>
                        <a:t>III </a:t>
                      </a:r>
                      <a:r>
                        <a:rPr lang="ru-RU" sz="1800" b="1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Times New Roman"/>
                        </a:rPr>
                        <a:t>место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</a:tr>
              <a:tr h="45162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Л/а эстафета День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классы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Times New Roman"/>
                        </a:rPr>
                        <a:t>III </a:t>
                      </a:r>
                      <a:r>
                        <a:rPr lang="ru-RU" sz="1800" b="1" dirty="0">
                          <a:solidFill>
                            <a:srgbClr val="FF0066"/>
                          </a:solidFill>
                          <a:effectLst/>
                          <a:latin typeface="Times New Roman"/>
                          <a:ea typeface="Times New Roman"/>
                        </a:rPr>
                        <a:t>место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9782"/>
            <a:ext cx="2533484" cy="19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25" y="2752411"/>
            <a:ext cx="2587579" cy="197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499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78745"/>
              </p:ext>
            </p:extLst>
          </p:nvPr>
        </p:nvGraphicFramePr>
        <p:xfrm>
          <a:off x="899592" y="1027204"/>
          <a:ext cx="6480719" cy="3803904"/>
        </p:xfrm>
        <a:graphic>
          <a:graphicData uri="http://schemas.openxmlformats.org/drawingml/2006/table">
            <a:tbl>
              <a:tblPr firstRow="1" bandRow="1"/>
              <a:tblGrid>
                <a:gridCol w="1271870"/>
                <a:gridCol w="3851836"/>
                <a:gridCol w="1357013"/>
              </a:tblGrid>
              <a:tr h="54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учебный год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городской уровень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результат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</a:tr>
              <a:tr h="56370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Городские соревнования «Весёлые старты» среди начальных классов общеобразовательных учреждений в зачёт спартакиады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(29.10.2015)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место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</a:tr>
              <a:tr h="8321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Городские соревнования «Зимний фестиваль Всероссийского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физкультурно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- спортивного комплекса ГТО» среди образовательных организаций, посвящённого 85-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летию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отечественного комплекса ГТО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(18.02.2016 г.)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  <a:tr h="408767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Городской марафон «Золотая шашка» среди учащихся 3-4 классов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(20.04.2016)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  <a:tr h="55886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Легкоатлетическая эстафета среди учащихся 3-4 классов, посвящённая дню Победы в зачёт Спартакиады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(06.05.2016)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720" y="48351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Достижения учащихся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" y="2017058"/>
            <a:ext cx="2031992" cy="148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" y="3500456"/>
            <a:ext cx="1956330" cy="138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74" y="1029147"/>
            <a:ext cx="1736299" cy="132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02141"/>
            <a:ext cx="1570953" cy="11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563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1"/>
            <a:ext cx="5445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3399"/>
              </a:solidFill>
            </a:endParaRP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Достижения учащихся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69489"/>
              </p:ext>
            </p:extLst>
          </p:nvPr>
        </p:nvGraphicFramePr>
        <p:xfrm>
          <a:off x="683568" y="868450"/>
          <a:ext cx="7787207" cy="3685770"/>
        </p:xfrm>
        <a:graphic>
          <a:graphicData uri="http://schemas.openxmlformats.org/drawingml/2006/table">
            <a:tbl>
              <a:tblPr firstRow="1" bandRow="1"/>
              <a:tblGrid>
                <a:gridCol w="1528273"/>
                <a:gridCol w="4822460"/>
                <a:gridCol w="1436474"/>
              </a:tblGrid>
              <a:tr h="423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учебный год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городской уровень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результат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/>
                    </a:solidFill>
                  </a:tcPr>
                </a:tc>
              </a:tr>
              <a:tr h="48738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Городские соревнования «Весёлые старты» среди начальных классов общеобразовательных учреждений в зачёт спартакиады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(ноябрь-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2016)</a:t>
                      </a:r>
                      <a:endParaRPr lang="ru-RU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ctr"/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место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Городской марафон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«Золотая шашка» в зачёт Спартакиады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среди 3-4 классов образовательных организаций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(апрель- 2017)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  <a:tr h="656564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Легкоатлетическая эстафета среди учащихся 3-4 классов, посвящённая дню Победы в зачёт Спартакиады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(май-201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u="none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  <a:tr h="1295034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Городская спортивно- образовательная игра «Защитники, вперёд!» (май- 2017)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E5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F:\DCIM\100PHOTO\SAM_1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5" y="3364019"/>
            <a:ext cx="2105108" cy="1578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D:\Users\Татьяна\Desktop\Портфолио педагога (достижения)\SAM_2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96923"/>
            <a:ext cx="1977245" cy="14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Татьяна\Desktop\Портфолио педагога (достижения)\SAM_2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7" y="1779662"/>
            <a:ext cx="2034576" cy="152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Татьяна\Desktop\Портфолио педагога (достижения)\SAM_2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6923"/>
            <a:ext cx="2074706" cy="13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9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059582"/>
            <a:ext cx="777686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«</a:t>
            </a: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Единственная красота, которую я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знаю</a:t>
            </a: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- </a:t>
            </a:r>
            <a:r>
              <a:rPr lang="ru-RU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это </a:t>
            </a:r>
            <a:r>
              <a:rPr lang="ru-RU" sz="7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ЗДОРОВЬ</a:t>
            </a:r>
            <a:r>
              <a:rPr lang="ru-RU" sz="7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Е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».</a:t>
            </a:r>
            <a:r>
              <a:rPr lang="ru-RU" sz="7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endParaRPr lang="ru-RU" sz="7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Calibri"/>
              <a:cs typeface="Times New Roman"/>
            </a:endParaRPr>
          </a:p>
          <a:p>
            <a:pPr algn="ctr"/>
            <a:r>
              <a:rPr lang="ru-RU" dirty="0">
                <a:ea typeface="Calibri"/>
                <a:cs typeface="Times New Roman"/>
              </a:rPr>
              <a:t>                                                         </a:t>
            </a:r>
            <a:r>
              <a:rPr lang="ru-RU" dirty="0" smtClean="0">
                <a:ea typeface="Calibri"/>
                <a:cs typeface="Times New Roman"/>
              </a:rPr>
              <a:t>                                        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Генрих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Гейне 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07D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84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411510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Достижения учащихся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23080"/>
              </p:ext>
            </p:extLst>
          </p:nvPr>
        </p:nvGraphicFramePr>
        <p:xfrm>
          <a:off x="974825" y="1289870"/>
          <a:ext cx="359717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492"/>
                <a:gridCol w="1076155"/>
                <a:gridCol w="1027136"/>
                <a:gridCol w="846392"/>
              </a:tblGrid>
              <a:tr h="4536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количество олимпиад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победители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призёры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4536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2014-2015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19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34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  <a:tr h="4536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2015-2016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15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39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  <a:tr h="4536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2016-2017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17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607DF"/>
                          </a:solidFill>
                        </a:rPr>
                        <a:t>37</a:t>
                      </a:r>
                      <a:endParaRPr lang="ru-RU" sz="1200" b="1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9707" y="483518"/>
            <a:ext cx="3712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FF3399"/>
              </a:solidFill>
            </a:endParaRPr>
          </a:p>
          <a:p>
            <a:pPr algn="ctr"/>
            <a:r>
              <a:rPr lang="ru-RU" b="1" dirty="0" smtClean="0">
                <a:solidFill>
                  <a:srgbClr val="FF3399"/>
                </a:solidFill>
              </a:rPr>
              <a:t>Всероссийские олимпиады</a:t>
            </a:r>
          </a:p>
          <a:p>
            <a:pPr algn="ctr"/>
            <a:r>
              <a:rPr lang="ru-RU" b="1" dirty="0" smtClean="0">
                <a:solidFill>
                  <a:srgbClr val="FF3399"/>
                </a:solidFill>
              </a:rPr>
              <a:t> по физической культуре</a:t>
            </a:r>
          </a:p>
          <a:p>
            <a:pPr algn="ctr"/>
            <a:endParaRPr lang="ru-RU" b="1" dirty="0" smtClean="0">
              <a:solidFill>
                <a:srgbClr val="FF3399"/>
              </a:solidFill>
            </a:endParaRPr>
          </a:p>
          <a:p>
            <a:endParaRPr lang="ru-RU" dirty="0"/>
          </a:p>
        </p:txBody>
      </p:sp>
      <p:pic>
        <p:nvPicPr>
          <p:cNvPr id="1027" name="Picture 3" descr="https://4.bp.blogspot.com/-ZAGl4cVjTNU/WNUmBiITawI/AAAAAAAAAK0/mkGEnCeuPnQzgumZu72AH9CZrU-rHKGTwCLcB/s320/SAM_2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8" y="3155892"/>
            <a:ext cx="1781692" cy="13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040">
            <a:off x="3150227" y="3193879"/>
            <a:ext cx="1684040" cy="12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AM_11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77"/>
            <a:ext cx="928342" cy="12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790">
            <a:off x="71504" y="896521"/>
            <a:ext cx="867006" cy="1226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000">
            <a:off x="89302" y="1851670"/>
            <a:ext cx="905569" cy="1210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641">
            <a:off x="81183" y="3763898"/>
            <a:ext cx="847650" cy="11990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1178" y="708834"/>
            <a:ext cx="425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3399"/>
                </a:solidFill>
              </a:rPr>
              <a:t>Всероссийские конкурсы</a:t>
            </a:r>
            <a:endParaRPr lang="ru-RU" b="1" dirty="0">
              <a:solidFill>
                <a:srgbClr val="FF3399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15629"/>
              </p:ext>
            </p:extLst>
          </p:nvPr>
        </p:nvGraphicFramePr>
        <p:xfrm>
          <a:off x="4761179" y="1078165"/>
          <a:ext cx="4050997" cy="4052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754"/>
                <a:gridCol w="1605035"/>
                <a:gridCol w="1765208"/>
              </a:tblGrid>
              <a:tr h="3034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название конкурса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C000"/>
                          </a:solidFill>
                        </a:rPr>
                        <a:t>результат</a:t>
                      </a:r>
                      <a:endParaRPr lang="ru-RU" sz="1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9757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2014-2015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1607DF"/>
                          </a:solidFill>
                        </a:rPr>
                        <a:t>«Моя проектная деятельность»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rgbClr val="1607DF"/>
                          </a:solidFill>
                        </a:rPr>
                        <a:t>Индивидуальный проект</a:t>
                      </a:r>
                      <a:r>
                        <a:rPr lang="ru-RU" sz="1200" baseline="0" dirty="0" smtClean="0">
                          <a:solidFill>
                            <a:srgbClr val="1607DF"/>
                          </a:solidFill>
                        </a:rPr>
                        <a:t> «Спортивный портрет моей семьи»</a:t>
                      </a:r>
                      <a:endParaRPr lang="ru-RU" sz="1200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призёр</a:t>
                      </a:r>
                    </a:p>
                  </a:txBody>
                  <a:tcPr/>
                </a:tc>
              </a:tr>
              <a:tr h="133639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2016-2017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1607DF"/>
                          </a:solidFill>
                        </a:rPr>
                        <a:t>«</a:t>
                      </a:r>
                      <a:r>
                        <a:rPr lang="en-US" sz="1200" dirty="0" smtClean="0">
                          <a:solidFill>
                            <a:srgbClr val="1607DF"/>
                          </a:solidFill>
                        </a:rPr>
                        <a:t>XX</a:t>
                      </a:r>
                      <a:r>
                        <a:rPr lang="ru-RU" sz="1200" dirty="0" smtClean="0">
                          <a:solidFill>
                            <a:srgbClr val="1607DF"/>
                          </a:solidFill>
                        </a:rPr>
                        <a:t> Всероссийский конкурс «В мире прекрасного»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rgbClr val="1607DF"/>
                          </a:solidFill>
                        </a:rPr>
                        <a:t>Групповой</a:t>
                      </a:r>
                      <a:r>
                        <a:rPr lang="ru-RU" sz="1200" baseline="0" dirty="0" smtClean="0">
                          <a:solidFill>
                            <a:srgbClr val="1607DF"/>
                          </a:solidFill>
                        </a:rPr>
                        <a:t> проект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rgbClr val="1607DF"/>
                          </a:solidFill>
                        </a:rPr>
                        <a:t>«Правильная осанка- залог здоровья»</a:t>
                      </a:r>
                      <a:endParaRPr lang="ru-RU" sz="1200" dirty="0" smtClean="0">
                        <a:solidFill>
                          <a:srgbClr val="1607DF"/>
                        </a:solidFill>
                      </a:endParaRPr>
                    </a:p>
                    <a:p>
                      <a:pPr algn="l"/>
                      <a:endParaRPr lang="ru-RU" sz="1200" dirty="0" smtClean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победитель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</a:tr>
              <a:tr h="133058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2016-2017</a:t>
                      </a:r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Всероссийский конкурс «В мире прекрасного»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Групповой проект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«Подвижные игры нашего класса»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3399"/>
                          </a:solidFill>
                        </a:rPr>
                        <a:t>призёр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06" y="1444920"/>
            <a:ext cx="693402" cy="91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AM_374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167">
            <a:off x="7287118" y="1591317"/>
            <a:ext cx="778749" cy="6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:\Users\Татьяна\Desktop\Портфолио педагога (достижения)\SAM_21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60" y="2591269"/>
            <a:ext cx="1444548" cy="10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Users\Татьяна\Desktop\Портфолио педагога (достижения)\SAM_21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28174"/>
            <a:ext cx="1461593" cy="10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411510"/>
            <a:ext cx="3971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Творческая активность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69892"/>
              </p:ext>
            </p:extLst>
          </p:nvPr>
        </p:nvGraphicFramePr>
        <p:xfrm>
          <a:off x="1331640" y="934730"/>
          <a:ext cx="6168008" cy="1722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002"/>
                <a:gridCol w="1542002"/>
                <a:gridCol w="1542002"/>
                <a:gridCol w="1542002"/>
              </a:tblGrid>
              <a:tr h="7979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год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FFFF00"/>
                          </a:solidFill>
                        </a:rPr>
                        <a:t>вебинары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публикации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конкурсы, олимпиады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62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99"/>
                          </a:solidFill>
                        </a:rPr>
                        <a:t>2015-2016</a:t>
                      </a:r>
                      <a:endParaRPr lang="ru-RU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11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13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35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  <a:tr h="462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99"/>
                          </a:solidFill>
                        </a:rPr>
                        <a:t>2016-2017</a:t>
                      </a:r>
                      <a:endParaRPr lang="ru-RU" b="1" dirty="0">
                        <a:solidFill>
                          <a:srgbClr val="FF3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46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26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607DF"/>
                          </a:solidFill>
                        </a:rPr>
                        <a:t>18</a:t>
                      </a:r>
                      <a:endParaRPr lang="ru-RU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71750"/>
            <a:ext cx="1368152" cy="195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1169"/>
            <a:ext cx="1379562" cy="193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Users\Татьяна\Desktop\Портфолио педагога (достижения)\Профессиональный стандарт педаго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91169"/>
            <a:ext cx="1374627" cy="19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78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339502"/>
            <a:ext cx="5359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Творческая активность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Повышение квалификации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787331"/>
              </p:ext>
            </p:extLst>
          </p:nvPr>
        </p:nvGraphicFramePr>
        <p:xfrm>
          <a:off x="1619672" y="1491630"/>
          <a:ext cx="6048672" cy="2889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</a:tblGrid>
              <a:tr h="183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1.Курсы повышения квалификации «Работа с одарёнными детьми в условиях реализации ФГОС»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(декабрь - 2016) Удостоверение № 4763 ПК 00153521</a:t>
                      </a:r>
                      <a:endParaRPr kumimoji="0" lang="ru-RU" sz="12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83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2.Практико - ориентировочная дистанционная мастерская по теме: «Формирование универсальных учебных действий»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607D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(февраль-2016) Свидетельство 144/66394</a:t>
                      </a:r>
                    </a:p>
                  </a:txBody>
                  <a:tcPr/>
                </a:tc>
              </a:tr>
              <a:tr h="183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r>
                        <a:rPr kumimoji="0" lang="ru-RU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Практико - ориентировочная дистанционная мастерская по теме: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607D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«Формирование ИКТ - компетентности педагога: создание учительского блога»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607D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(март-2017) Свидетельство 145/66394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607D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83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4. </a:t>
                      </a:r>
                      <a:r>
                        <a:rPr kumimoji="0" lang="ru-RU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Курсы повышения квалификации «Универсальные учебные действия как предмет проектирования и мониторинга в начальной школе»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607D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(май-2017)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607D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Users\Татьяна\Desktop\достижения педагога 2016-2017\Курсы, вебинары, видеоконференции\Повышение квалиф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30" y="3665786"/>
            <a:ext cx="2072608" cy="1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8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33950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Целевые установки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681919"/>
              </p:ext>
            </p:extLst>
          </p:nvPr>
        </p:nvGraphicFramePr>
        <p:xfrm>
          <a:off x="611559" y="739612"/>
          <a:ext cx="7920882" cy="4352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/>
                <a:gridCol w="3480388"/>
                <a:gridCol w="2640293"/>
              </a:tblGrid>
              <a:tr h="396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Задача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Пути реализации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Планируемый результат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01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физических способностей.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Применение коррекционных методов на каждом уроке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Оказание помощи поддержки учащимся, имеющим отклонения в физической подготовленности.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Осуществление непосредственного наблюдения за индивидуальным физическим развитием каждого ребёнка.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Целесообразная двигательная активность учащихся на уроке.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 показателей физической подготовленности учащихся (высокий и средний уровни) и снижение показателей низкого уровня на конец учебного года.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5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с сильными учащимися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Дать проявить себя сильному ученику.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Учёт индивидуальных особенностей учащихся.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Повышение познавательной активности, интереса и инициативы на уроках и внеурочной деятельности.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23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Помочь реализовать способности каждого и создать условия для индивидуального развития ребёнка 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Сохранение и поддержка индивидуальности ребёнка.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 УУД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Успешность всего последующего обучения.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80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11510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Целевые установки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943154"/>
              </p:ext>
            </p:extLst>
          </p:nvPr>
        </p:nvGraphicFramePr>
        <p:xfrm>
          <a:off x="539553" y="811620"/>
          <a:ext cx="8054553" cy="3848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581"/>
                <a:gridCol w="3539122"/>
                <a:gridCol w="2684850"/>
              </a:tblGrid>
              <a:tr h="483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Задача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Пути реализации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Планируемый результат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8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личностных качеств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опыта разнообразной деятельности: учебно- познавательной, практической, социальной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Применение приобретённых знаний и умений в реальных жизненных ситуациях.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29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Мотивация учащихся на участие во внеурочных мероприятиях.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Активное участие учащихся в спортивно – массовых и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физкультурно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оздоровительных мероприятиях.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 физической активности во внеурочной деятельности.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931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607D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Постоянное и обновление и совершенствование методик и технологий</a:t>
                      </a:r>
                      <a:endParaRPr lang="ru-RU" sz="1200" b="1" dirty="0">
                        <a:solidFill>
                          <a:srgbClr val="1607D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условий, позволяющих воспитывать потребность в принятии здорового образа жизни, радость движения.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Применение различных технологий на уроках.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26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699543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БУДЬТЕ ЗДОРОВЫ</a:t>
            </a:r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ru-RU" sz="36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160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60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60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36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160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55526"/>
            <a:ext cx="3960440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dirty="0">
                <a:solidFill>
                  <a:srgbClr val="1607DF"/>
                </a:solidFill>
              </a:rPr>
              <a:t>Спорт нам плечи расправляет,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Силу, ловкость нам дает.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Он нам мышцы развивает,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На рекорды нас зовет</a:t>
            </a:r>
          </a:p>
          <a:p>
            <a:pPr lvl="3"/>
            <a:r>
              <a:rPr lang="ru-RU" sz="1600" b="1" i="1" dirty="0">
                <a:solidFill>
                  <a:srgbClr val="1607DF"/>
                </a:solidFill>
              </a:rPr>
              <a:t>Все ребята знают,</a:t>
            </a:r>
          </a:p>
          <a:p>
            <a:pPr lvl="3"/>
            <a:r>
              <a:rPr lang="ru-RU" sz="1600" b="1" i="1" dirty="0">
                <a:solidFill>
                  <a:srgbClr val="1607DF"/>
                </a:solidFill>
              </a:rPr>
              <a:t>Что закалка помогает,</a:t>
            </a:r>
          </a:p>
          <a:p>
            <a:pPr lvl="3"/>
            <a:r>
              <a:rPr lang="ru-RU" sz="1600" b="1" i="1" dirty="0">
                <a:solidFill>
                  <a:srgbClr val="1607DF"/>
                </a:solidFill>
              </a:rPr>
              <a:t>Что полезны нам всегда</a:t>
            </a:r>
          </a:p>
          <a:p>
            <a:pPr lvl="3"/>
            <a:r>
              <a:rPr lang="ru-RU" sz="1600" b="1" i="1" dirty="0">
                <a:solidFill>
                  <a:srgbClr val="1607DF"/>
                </a:solidFill>
              </a:rPr>
              <a:t>Солнце, воздух и вода.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Кто с зарядкой дружит смело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Кто с утра прогонит лень,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Будет смелым и умелым</a:t>
            </a:r>
          </a:p>
          <a:p>
            <a:pPr lvl="0"/>
            <a:r>
              <a:rPr lang="ru-RU" sz="1600" b="1" i="1" dirty="0">
                <a:solidFill>
                  <a:srgbClr val="1607DF"/>
                </a:solidFill>
              </a:rPr>
              <a:t>И веселым целый день</a:t>
            </a:r>
            <a:r>
              <a:rPr lang="ru-RU" sz="1600" b="1" dirty="0">
                <a:solidFill>
                  <a:srgbClr val="1607DF"/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51">
            <a:off x="643790" y="439317"/>
            <a:ext cx="1725105" cy="128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80" y="137607"/>
            <a:ext cx="2033575" cy="18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77155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3399"/>
                </a:solidFill>
              </a:rPr>
              <a:t>Стаж: </a:t>
            </a:r>
            <a:r>
              <a:rPr lang="ru-RU" b="1" dirty="0" smtClean="0">
                <a:solidFill>
                  <a:srgbClr val="1607DF"/>
                </a:solidFill>
              </a:rPr>
              <a:t>35 лет </a:t>
            </a:r>
            <a:endParaRPr lang="ru-RU" b="1" dirty="0">
              <a:solidFill>
                <a:srgbClr val="1607D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114088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3399"/>
                </a:solidFill>
              </a:rPr>
              <a:t>Звания: </a:t>
            </a:r>
            <a:r>
              <a:rPr lang="ru-RU" b="1" dirty="0" smtClean="0">
                <a:solidFill>
                  <a:srgbClr val="1607DF"/>
                </a:solidFill>
              </a:rPr>
              <a:t>«Старший учитель», «Отличник народного образования»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32" y="956216"/>
            <a:ext cx="1862979" cy="120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1602547"/>
            <a:ext cx="8172400" cy="383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FF3399"/>
                </a:solidFill>
              </a:rPr>
              <a:t>Публикации на персональном сайте: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u="sng" dirty="0" smtClean="0">
                <a:solidFill>
                  <a:srgbClr val="1607DF"/>
                </a:solidFill>
                <a:ea typeface="Calibri"/>
                <a:cs typeface="Times New Roman"/>
              </a:rPr>
              <a:t>http</a:t>
            </a:r>
            <a:r>
              <a:rPr lang="ru-RU" b="1" u="sng" dirty="0">
                <a:solidFill>
                  <a:srgbClr val="1607DF"/>
                </a:solidFill>
                <a:ea typeface="Calibri"/>
                <a:cs typeface="Times New Roman"/>
              </a:rPr>
              <a:t>://</a:t>
            </a:r>
            <a:r>
              <a:rPr lang="en-US" b="1" u="sng" dirty="0" err="1">
                <a:solidFill>
                  <a:srgbClr val="1607DF"/>
                </a:solidFill>
                <a:ea typeface="Calibri"/>
                <a:cs typeface="Times New Roman"/>
              </a:rPr>
              <a:t>multiurok</a:t>
            </a:r>
            <a:r>
              <a:rPr lang="ru-RU" b="1" u="sng" dirty="0">
                <a:solidFill>
                  <a:srgbClr val="1607DF"/>
                </a:solidFill>
                <a:ea typeface="Calibri"/>
                <a:cs typeface="Times New Roman"/>
              </a:rPr>
              <a:t>.</a:t>
            </a:r>
            <a:r>
              <a:rPr lang="en-US" b="1" u="sng" dirty="0" err="1">
                <a:solidFill>
                  <a:srgbClr val="1607DF"/>
                </a:solidFill>
                <a:ea typeface="Calibri"/>
                <a:cs typeface="Times New Roman"/>
              </a:rPr>
              <a:t>ru</a:t>
            </a:r>
            <a:r>
              <a:rPr lang="ru-RU" b="1" u="sng" dirty="0">
                <a:solidFill>
                  <a:srgbClr val="1607DF"/>
                </a:solidFill>
                <a:ea typeface="Calibri"/>
                <a:cs typeface="Times New Roman"/>
              </a:rPr>
              <a:t>/</a:t>
            </a:r>
            <a:r>
              <a:rPr lang="en-US" b="1" u="sng" dirty="0" err="1" smtClean="0">
                <a:solidFill>
                  <a:srgbClr val="1607DF"/>
                </a:solidFill>
                <a:ea typeface="Calibri"/>
                <a:cs typeface="Times New Roman"/>
              </a:rPr>
              <a:t>tatyanagrishina</a:t>
            </a:r>
            <a:r>
              <a:rPr lang="ru-RU" b="1" dirty="0" smtClean="0">
                <a:solidFill>
                  <a:srgbClr val="1607DF"/>
                </a:solidFill>
                <a:ea typeface="Calibri"/>
                <a:cs typeface="Times New Roman"/>
              </a:rPr>
              <a:t>- 33 публикации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1607DF"/>
                </a:solidFill>
                <a:ea typeface="Calibri"/>
                <a:cs typeface="Times New Roman"/>
                <a:hlinkClick r:id="rId6"/>
              </a:rPr>
              <a:t>https://</a:t>
            </a:r>
            <a:r>
              <a:rPr lang="ru-RU" b="1" u="sng" dirty="0" smtClean="0">
                <a:solidFill>
                  <a:srgbClr val="1607DF"/>
                </a:solidFill>
                <a:ea typeface="Calibri"/>
                <a:cs typeface="Times New Roman"/>
                <a:hlinkClick r:id="rId6"/>
              </a:rPr>
              <a:t>infourok.ru/user/grishina-tatyana-vasilevna1</a:t>
            </a:r>
            <a:r>
              <a:rPr lang="ru-RU" b="1" u="sng" dirty="0" smtClean="0">
                <a:solidFill>
                  <a:srgbClr val="1607DF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1607DF"/>
                </a:solidFill>
                <a:ea typeface="Calibri"/>
                <a:cs typeface="Times New Roman"/>
              </a:rPr>
              <a:t>-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607DF"/>
                </a:solidFill>
                <a:ea typeface="Calibri"/>
                <a:cs typeface="Times New Roman"/>
              </a:rPr>
              <a:t>18 публикаций</a:t>
            </a:r>
            <a:endParaRPr lang="ru-RU" sz="1600" b="1" dirty="0">
              <a:solidFill>
                <a:srgbClr val="1607DF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3399"/>
                </a:solidFill>
                <a:ea typeface="Calibri"/>
                <a:cs typeface="Times New Roman"/>
              </a:rPr>
              <a:t> </a:t>
            </a:r>
            <a:r>
              <a:rPr lang="ru-RU" b="1" u="sng" dirty="0" smtClean="0">
                <a:solidFill>
                  <a:srgbClr val="FF3399"/>
                </a:solidFill>
                <a:ea typeface="Calibri"/>
                <a:cs typeface="Times New Roman"/>
              </a:rPr>
              <a:t>Персональный блог «</a:t>
            </a:r>
            <a:r>
              <a:rPr lang="ru-RU" b="1" u="sng" dirty="0" err="1" smtClean="0">
                <a:solidFill>
                  <a:srgbClr val="FF3399"/>
                </a:solidFill>
                <a:ea typeface="Calibri"/>
                <a:cs typeface="Times New Roman"/>
              </a:rPr>
              <a:t>Спортград</a:t>
            </a:r>
            <a:r>
              <a:rPr lang="ru-RU" b="1" u="sng" dirty="0" smtClean="0">
                <a:solidFill>
                  <a:srgbClr val="FF3399"/>
                </a:solidFill>
                <a:ea typeface="Calibri"/>
                <a:cs typeface="Times New Roman"/>
              </a:rPr>
              <a:t>»</a:t>
            </a:r>
            <a:r>
              <a:rPr lang="en-US" u="sng" dirty="0">
                <a:solidFill>
                  <a:srgbClr val="FF3399"/>
                </a:solidFill>
              </a:rPr>
              <a:t> </a:t>
            </a:r>
            <a:endParaRPr lang="ru-RU" u="sng" dirty="0" smtClean="0">
              <a:solidFill>
                <a:srgbClr val="FF3399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1607DF"/>
                </a:solidFill>
              </a:rPr>
              <a:t>http</a:t>
            </a:r>
            <a:r>
              <a:rPr lang="en-US" b="1" dirty="0">
                <a:solidFill>
                  <a:srgbClr val="1607DF"/>
                </a:solidFill>
              </a:rPr>
              <a:t>:// </a:t>
            </a:r>
            <a:r>
              <a:rPr lang="en-US" b="1" dirty="0">
                <a:solidFill>
                  <a:srgbClr val="1607DF"/>
                </a:solidFill>
                <a:hlinkClick r:id="rId7"/>
              </a:rPr>
              <a:t>sportgrad2017.blogspot.ru</a:t>
            </a:r>
            <a:r>
              <a:rPr lang="en-US" b="1" dirty="0">
                <a:solidFill>
                  <a:srgbClr val="1607DF"/>
                </a:solidFill>
              </a:rPr>
              <a:t/>
            </a:r>
            <a:br>
              <a:rPr lang="en-US" b="1" dirty="0">
                <a:solidFill>
                  <a:srgbClr val="1607DF"/>
                </a:solidFill>
              </a:rPr>
            </a:br>
            <a:r>
              <a:rPr lang="ru-RU" b="1" u="sng" dirty="0" smtClean="0">
                <a:solidFill>
                  <a:srgbClr val="FF3399"/>
                </a:solidFill>
              </a:rPr>
              <a:t>Личное участие во Всероссийских конкурсах: </a:t>
            </a:r>
            <a:r>
              <a:rPr lang="ru-RU" b="1" dirty="0" smtClean="0">
                <a:solidFill>
                  <a:srgbClr val="1607DF"/>
                </a:solidFill>
              </a:rPr>
              <a:t>72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607DF"/>
                </a:solidFill>
                <a:ea typeface="Calibri"/>
                <a:cs typeface="Times New Roman"/>
              </a:rPr>
              <a:t>            Победитель: </a:t>
            </a:r>
            <a:r>
              <a:rPr lang="ru-RU" b="1" dirty="0" smtClean="0">
                <a:solidFill>
                  <a:srgbClr val="FF3399"/>
                </a:solidFill>
                <a:ea typeface="Calibri"/>
                <a:cs typeface="Times New Roman"/>
              </a:rPr>
              <a:t>15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607DF"/>
                </a:solidFill>
                <a:ea typeface="Calibri"/>
                <a:cs typeface="Times New Roman"/>
              </a:rPr>
              <a:t>                    Призёр: </a:t>
            </a:r>
            <a:r>
              <a:rPr lang="ru-RU" b="1" dirty="0" smtClean="0">
                <a:solidFill>
                  <a:srgbClr val="FF3399"/>
                </a:solidFill>
                <a:ea typeface="Calibri"/>
                <a:cs typeface="Times New Roman"/>
              </a:rPr>
              <a:t>53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1607DF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1607DF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770">
            <a:off x="4650749" y="2637760"/>
            <a:ext cx="1470488" cy="919055"/>
          </a:xfrm>
          <a:prstGeom prst="rect">
            <a:avLst/>
          </a:prstGeom>
        </p:spPr>
      </p:pic>
      <p:pic>
        <p:nvPicPr>
          <p:cNvPr id="15" name="Picture 5" descr="d:\Users\Татьяна\Desktop\достижения педагога 2016-2017\Свидетельство «Особенности организации проектной деятельности по предмету физическая культура с использованием УМК издательства «Просвещение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320">
            <a:off x="8107561" y="1662083"/>
            <a:ext cx="943727" cy="133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13" y="1677937"/>
            <a:ext cx="881557" cy="13032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492">
            <a:off x="6118239" y="3143634"/>
            <a:ext cx="939969" cy="1330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877">
            <a:off x="6444207" y="1761890"/>
            <a:ext cx="940929" cy="13317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01" y="3651870"/>
            <a:ext cx="944332" cy="1335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884">
            <a:off x="5420812" y="3821422"/>
            <a:ext cx="883401" cy="1249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718" flipH="1">
            <a:off x="8048808" y="3732287"/>
            <a:ext cx="830629" cy="1174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1790" y="164008"/>
            <a:ext cx="44763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Визитная карточка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29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27560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8161129" cy="10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31590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36C03"/>
              </a:buClr>
              <a:buSzPct val="70000"/>
              <a:defRPr/>
            </a:pPr>
            <a:r>
              <a:rPr lang="ru-RU" sz="2400" b="1" dirty="0" smtClean="0">
                <a:solidFill>
                  <a:srgbClr val="1607DF"/>
                </a:solidFill>
                <a:latin typeface="Times New Roman"/>
                <a:ea typeface="Calibri"/>
              </a:rPr>
              <a:t>- формирование </a:t>
            </a:r>
            <a:r>
              <a:rPr lang="ru-RU" sz="2400" b="1" dirty="0">
                <a:solidFill>
                  <a:srgbClr val="1607DF"/>
                </a:solidFill>
                <a:latin typeface="Times New Roman"/>
                <a:ea typeface="Calibri"/>
              </a:rPr>
              <a:t>у учащихся </a:t>
            </a:r>
            <a:r>
              <a:rPr lang="ru-RU" sz="2400" b="1" dirty="0" smtClean="0">
                <a:solidFill>
                  <a:srgbClr val="1607DF"/>
                </a:solidFill>
                <a:latin typeface="Times New Roman"/>
                <a:ea typeface="Calibri"/>
              </a:rPr>
              <a:t>основ </a:t>
            </a:r>
            <a:r>
              <a:rPr lang="ru-RU" sz="2400" b="1" dirty="0">
                <a:solidFill>
                  <a:srgbClr val="1607DF"/>
                </a:solidFill>
                <a:latin typeface="Times New Roman"/>
                <a:ea typeface="Calibri"/>
              </a:rPr>
              <a:t>здорового образа жизни, развитие интереса и творческой самостоятельности в проведении разнообразных форм занятий физической</a:t>
            </a:r>
            <a:r>
              <a:rPr lang="ru-RU" sz="2400" b="1" i="1" dirty="0">
                <a:solidFill>
                  <a:srgbClr val="1607DF"/>
                </a:solidFill>
                <a:latin typeface="Times New Roman"/>
                <a:ea typeface="Calibri"/>
              </a:rPr>
              <a:t> </a:t>
            </a:r>
            <a:r>
              <a:rPr lang="ru-RU" sz="2400" b="1" dirty="0" smtClean="0">
                <a:solidFill>
                  <a:srgbClr val="1607DF"/>
                </a:solidFill>
                <a:latin typeface="Times New Roman"/>
                <a:ea typeface="Calibri"/>
              </a:rPr>
              <a:t>культурой</a:t>
            </a:r>
            <a:endParaRPr lang="ru-RU" altLang="ru-RU" sz="2400" b="1" kern="0" dirty="0" smtClean="0">
              <a:solidFill>
                <a:srgbClr val="1607D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8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555526"/>
            <a:ext cx="7560840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Задачи:  </a:t>
            </a:r>
            <a:endParaRPr lang="ru-RU" altLang="ru-RU" sz="3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укрепление здоровья, содействие гармоничному физическому, нравственному и социальному развитию, успешному обучению, формированию первоначальных умений </a:t>
            </a:r>
            <a:r>
              <a:rPr lang="ru-RU" sz="2000" b="1" dirty="0" err="1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саморегуляции</a:t>
            </a:r>
            <a:r>
              <a:rPr lang="ru-RU" sz="2000" b="1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 средствами физической культуры;</a:t>
            </a:r>
            <a:endParaRPr lang="ru-RU" sz="2000" b="1" dirty="0">
              <a:solidFill>
                <a:srgbClr val="1607DF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607DF"/>
                </a:solidFill>
                <a:latin typeface="Times New Roman"/>
                <a:ea typeface="Calibri"/>
                <a:cs typeface="Times New Roman"/>
              </a:rPr>
              <a:t>- формирование установки на сохранение и укрепление здоровья, навыков здорового и безопасного образа жизни.</a:t>
            </a:r>
            <a:endParaRPr lang="ru-RU" sz="2000" b="1" dirty="0">
              <a:solidFill>
                <a:srgbClr val="1607DF"/>
              </a:solidFill>
              <a:ea typeface="Calibri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endParaRPr lang="ru-RU" altLang="ru-RU" sz="2000" dirty="0">
              <a:solidFill>
                <a:srgbClr val="FF3399"/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68723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66453"/>
            <a:ext cx="64807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Планируемый результат: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1607DF"/>
                </a:solidFill>
              </a:rPr>
              <a:t>-  Положительная </a:t>
            </a:r>
            <a:r>
              <a:rPr lang="ru-RU" b="1" dirty="0">
                <a:solidFill>
                  <a:srgbClr val="1607DF"/>
                </a:solidFill>
              </a:rPr>
              <a:t>динамика физической подготовленности учащихся.</a:t>
            </a:r>
          </a:p>
          <a:p>
            <a:r>
              <a:rPr lang="ru-RU" b="1" dirty="0">
                <a:solidFill>
                  <a:srgbClr val="1607DF"/>
                </a:solidFill>
              </a:rPr>
              <a:t>-</a:t>
            </a:r>
            <a:r>
              <a:rPr lang="ru-RU" b="1" dirty="0" smtClean="0">
                <a:solidFill>
                  <a:srgbClr val="1607DF"/>
                </a:solidFill>
              </a:rPr>
              <a:t> Апробирование </a:t>
            </a:r>
            <a:r>
              <a:rPr lang="ru-RU" b="1" dirty="0">
                <a:solidFill>
                  <a:srgbClr val="1607DF"/>
                </a:solidFill>
              </a:rPr>
              <a:t>и внедрение современных </a:t>
            </a:r>
            <a:r>
              <a:rPr lang="ru-RU" b="1" dirty="0" smtClean="0">
                <a:solidFill>
                  <a:srgbClr val="1607DF"/>
                </a:solidFill>
              </a:rPr>
              <a:t>педагогических технологий </a:t>
            </a:r>
            <a:r>
              <a:rPr lang="ru-RU" b="1" dirty="0">
                <a:solidFill>
                  <a:srgbClr val="1607DF"/>
                </a:solidFill>
              </a:rPr>
              <a:t>в образовательный процесс.</a:t>
            </a:r>
          </a:p>
          <a:p>
            <a:r>
              <a:rPr lang="ru-RU" b="1" dirty="0">
                <a:solidFill>
                  <a:srgbClr val="1607DF"/>
                </a:solidFill>
              </a:rPr>
              <a:t> -</a:t>
            </a:r>
            <a:r>
              <a:rPr lang="ru-RU" b="1" dirty="0" smtClean="0">
                <a:solidFill>
                  <a:srgbClr val="1607DF"/>
                </a:solidFill>
              </a:rPr>
              <a:t>Совершенствование </a:t>
            </a:r>
            <a:r>
              <a:rPr lang="ru-RU" b="1" dirty="0">
                <a:solidFill>
                  <a:srgbClr val="1607DF"/>
                </a:solidFill>
              </a:rPr>
              <a:t>мониторинга образовательных достижений учащихся в урочной и внеурочной деятельности в условиях реализации ФГОС НОО</a:t>
            </a:r>
          </a:p>
          <a:p>
            <a:r>
              <a:rPr lang="ru-RU" b="1" dirty="0">
                <a:solidFill>
                  <a:srgbClr val="1607DF"/>
                </a:solidFill>
              </a:rPr>
              <a:t>-</a:t>
            </a:r>
            <a:r>
              <a:rPr lang="ru-RU" b="1" dirty="0" smtClean="0">
                <a:solidFill>
                  <a:srgbClr val="1607DF"/>
                </a:solidFill>
              </a:rPr>
              <a:t> Повышенный </a:t>
            </a:r>
            <a:r>
              <a:rPr lang="ru-RU" b="1" dirty="0">
                <a:solidFill>
                  <a:srgbClr val="1607DF"/>
                </a:solidFill>
              </a:rPr>
              <a:t>уровень потребности самостоятельно заниматься физическими упражнениями (положительная динамика посещения спортивных секций)</a:t>
            </a:r>
          </a:p>
          <a:p>
            <a:r>
              <a:rPr lang="ru-RU" b="1" dirty="0">
                <a:solidFill>
                  <a:srgbClr val="1607DF"/>
                </a:solidFill>
              </a:rPr>
              <a:t>-</a:t>
            </a:r>
            <a:r>
              <a:rPr lang="ru-RU" b="1" dirty="0" smtClean="0">
                <a:solidFill>
                  <a:srgbClr val="1607DF"/>
                </a:solidFill>
              </a:rPr>
              <a:t> Повышенный </a:t>
            </a:r>
            <a:r>
              <a:rPr lang="ru-RU" b="1" dirty="0">
                <a:solidFill>
                  <a:srgbClr val="1607DF"/>
                </a:solidFill>
              </a:rPr>
              <a:t>уровень своего педагогического мастерства.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753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49770"/>
              </p:ext>
            </p:extLst>
          </p:nvPr>
        </p:nvGraphicFramePr>
        <p:xfrm>
          <a:off x="611562" y="987574"/>
          <a:ext cx="792087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831"/>
                <a:gridCol w="3041052"/>
                <a:gridCol w="2545996"/>
              </a:tblGrid>
              <a:tr h="3437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C000"/>
                          </a:solidFill>
                        </a:rPr>
                        <a:t>Технологии</a:t>
                      </a:r>
                      <a:endParaRPr lang="ru-RU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C000"/>
                          </a:solidFill>
                        </a:rPr>
                        <a:t>Принципы</a:t>
                      </a:r>
                      <a:endParaRPr lang="ru-RU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C000"/>
                          </a:solidFill>
                        </a:rPr>
                        <a:t>Методы</a:t>
                      </a:r>
                      <a:endParaRPr lang="ru-RU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269303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с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оревновательная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и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гровая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п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роектная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з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доровьесберегающая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ИКТ – технология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к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оммуникативная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т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ехнология</a:t>
                      </a: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критического мышления</a:t>
                      </a:r>
                      <a:endParaRPr lang="ru-RU" sz="1400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личностно-ориентированный подход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наглядность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систематичность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последовательность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прочность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научность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доступность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связь теории с практикой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учёт возрастных особенностей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- учёт физической подготовленности и физического развития</a:t>
                      </a:r>
                    </a:p>
                    <a:p>
                      <a:pPr algn="l"/>
                      <a:endParaRPr lang="ru-RU" sz="1400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- с</a:t>
                      </a:r>
                      <a:r>
                        <a:rPr lang="ru-RU" sz="1400" dirty="0" smtClean="0">
                          <a:solidFill>
                            <a:srgbClr val="1607DF"/>
                          </a:solidFill>
                        </a:rPr>
                        <a:t>ловесный метод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- метод демонстрации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- метод разучивания упражнения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- игровой метод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400" baseline="0" dirty="0" smtClean="0">
                          <a:solidFill>
                            <a:srgbClr val="1607DF"/>
                          </a:solidFill>
                        </a:rPr>
                        <a:t>- соревновательный метод </a:t>
                      </a:r>
                      <a:endParaRPr lang="ru-RU" sz="1400" dirty="0" smtClean="0">
                        <a:solidFill>
                          <a:srgbClr val="1607DF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ru-RU" sz="1400" dirty="0">
                        <a:solidFill>
                          <a:srgbClr val="1607D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159482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Технологии, методы, принципы обучения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9" descr="C:\Users\Татьяна\Desktop\Неделя Здоровья\Марафон             Здоровья                 станция          Остров скорос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1" y="3689491"/>
            <a:ext cx="1194884" cy="85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12315"/>
            <a:ext cx="1410944" cy="10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556395"/>
            <a:ext cx="1178821" cy="96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70" y="3127782"/>
            <a:ext cx="1192819" cy="9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03" y="3990459"/>
            <a:ext cx="1399578" cy="108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4085"/>
            <a:ext cx="1512168" cy="108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1607D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607D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Обобщение опыта работы 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1607D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570688"/>
            <a:ext cx="1384880" cy="183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513">
            <a:off x="5837663" y="1842473"/>
            <a:ext cx="2108618" cy="181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6431">
            <a:off x="6315744" y="431043"/>
            <a:ext cx="2478591" cy="211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45" y="820647"/>
            <a:ext cx="2629368" cy="2206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820648"/>
            <a:ext cx="6984776" cy="371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1607D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ru-RU" altLang="ru-RU" sz="1400" b="1" i="1" kern="0" dirty="0" smtClean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ru-RU" altLang="ru-RU" sz="1400" b="1" i="1" kern="0" dirty="0" smtClean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ru-RU" altLang="ru-RU" sz="1400" b="1" i="1" kern="0" dirty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ru-RU" altLang="ru-RU" sz="1400" b="1" i="1" kern="0" dirty="0" smtClean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buFont typeface="Wingdings" pitchFamily="2" charset="2"/>
              <a:buChar char="l"/>
              <a:defRPr/>
            </a:pPr>
            <a:endParaRPr lang="ru-RU" altLang="ru-RU" sz="1400" b="1" i="1" kern="0" dirty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ru-RU" altLang="ru-RU" b="1" i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607D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ru-RU" altLang="ru-RU" b="1" i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607D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1607D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ГПО учителей физической культуры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ru-RU" altLang="ru-RU" sz="1400" b="1" i="1" kern="0" dirty="0">
                <a:solidFill>
                  <a:srgbClr val="1607DF"/>
                </a:solidFill>
                <a:latin typeface="Times New Roman" pitchFamily="18" charset="0"/>
                <a:cs typeface="Times New Roman" pitchFamily="18" charset="0"/>
              </a:rPr>
              <a:t>«Стандарты нового поколения»,  </a:t>
            </a:r>
            <a:endParaRPr lang="ru-RU" altLang="ru-RU" sz="1400" b="1" i="1" kern="0" dirty="0" smtClean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ru-RU" altLang="ru-RU" sz="1400" b="1" i="1" kern="0" dirty="0" smtClean="0">
                <a:solidFill>
                  <a:srgbClr val="1607D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400" b="1" i="1" kern="0" dirty="0">
                <a:solidFill>
                  <a:srgbClr val="1607DF"/>
                </a:solidFill>
                <a:latin typeface="Times New Roman" pitchFamily="18" charset="0"/>
                <a:cs typeface="Times New Roman" pitchFamily="18" charset="0"/>
              </a:rPr>
              <a:t>Использование современных технологий как условие достижения результатов образования»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BF25A"/>
              </a:buClr>
              <a:buSzPct val="80000"/>
              <a:defRPr/>
            </a:pPr>
            <a:r>
              <a:rPr lang="ru-RU" altLang="ru-RU" sz="1400" b="1" i="1" kern="0" dirty="0">
                <a:solidFill>
                  <a:srgbClr val="1607DF"/>
                </a:solidFill>
                <a:latin typeface="Times New Roman" pitchFamily="18" charset="0"/>
                <a:cs typeface="Times New Roman" pitchFamily="18" charset="0"/>
              </a:rPr>
              <a:t> «Творческая активность младших школьников на уроках физической культуры</a:t>
            </a:r>
            <a:r>
              <a:rPr lang="ru-RU" altLang="ru-RU" sz="1400" b="1" i="1" kern="0" dirty="0" smtClean="0">
                <a:solidFill>
                  <a:srgbClr val="1607D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600" kern="0" noProof="0" dirty="0" smtClean="0">
              <a:solidFill>
                <a:srgbClr val="1607D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1607D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в городских педагогических чтениях по теме «Подвижные игры как средство формирования физического здоровья детей младшего школьного возраста» </a:t>
            </a: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solidFill>
                <a:srgbClr val="1607D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3904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69954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Проектная деятельность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16" y="1124387"/>
            <a:ext cx="2043410" cy="161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C:\Users\Татьяна\Desktop\ЗП 2013-2014\Защита проекта Олимп. портрет класса\SAM_3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9" y="750891"/>
            <a:ext cx="1974005" cy="140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36" y="1161207"/>
            <a:ext cx="2374686" cy="1775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856518"/>
            <a:ext cx="2520279" cy="172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26219" y="2246712"/>
            <a:ext cx="266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«Олимпийский портрет нашего класса»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07D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511562"/>
            <a:ext cx="2460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3399"/>
              </a:solidFill>
            </a:endParaRP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«Спортивное древо</a:t>
            </a: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моей семьи»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2283719"/>
            <a:ext cx="2783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«Спортивный портрет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нашего класса»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41" y="2909062"/>
            <a:ext cx="1854316" cy="135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27584" y="4267231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Подвижные игры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07D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нашего класса</a:t>
            </a:r>
            <a:endParaRPr lang="ru-RU" b="1" dirty="0">
              <a:solidFill>
                <a:srgbClr val="1607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04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1176</Words>
  <Application>Microsoft Office PowerPoint</Application>
  <PresentationFormat>Экран (16:9)</PresentationFormat>
  <Paragraphs>300</Paragraphs>
  <Slides>25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Администратор</cp:lastModifiedBy>
  <cp:revision>88</cp:revision>
  <cp:lastPrinted>2017-08-04T16:40:26Z</cp:lastPrinted>
  <dcterms:created xsi:type="dcterms:W3CDTF">2017-04-22T18:02:05Z</dcterms:created>
  <dcterms:modified xsi:type="dcterms:W3CDTF">2018-02-16T18:55:00Z</dcterms:modified>
</cp:coreProperties>
</file>