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58" r:id="rId4"/>
    <p:sldId id="259" r:id="rId5"/>
    <p:sldId id="261" r:id="rId6"/>
    <p:sldId id="262" r:id="rId7"/>
    <p:sldId id="257"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60367D-24CB-41E8-8630-0AD3B679B205}" type="datetimeFigureOut">
              <a:rPr lang="ru-RU" smtClean="0"/>
              <a:t>30.11.2017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65EFED-7C8A-453D-AD90-6EE6B0E7B0DA}" type="slidenum">
              <a:rPr lang="ru-RU" smtClean="0"/>
              <a:t>‹#›</a:t>
            </a:fld>
            <a:endParaRPr lang="ru-RU"/>
          </a:p>
        </p:txBody>
      </p:sp>
    </p:spTree>
    <p:extLst>
      <p:ext uri="{BB962C8B-B14F-4D97-AF65-F5344CB8AC3E}">
        <p14:creationId xmlns:p14="http://schemas.microsoft.com/office/powerpoint/2010/main" val="3629591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t>30.11.2017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t>30.11.2017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t>30.11.2017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Прямоугольник 6"/>
          <p:cNvSpPr/>
          <p:nvPr userDrawn="1"/>
        </p:nvSpPr>
        <p:spPr>
          <a:xfrm>
            <a:off x="342000" y="369000"/>
            <a:ext cx="8460000" cy="612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4" descr="http://cdn.xl.thumbs.canstockphoto.com/canstock8696699.jpg"/>
          <p:cNvPicPr>
            <a:picLocks noChangeAspect="1" noChangeArrowheads="1"/>
          </p:cNvPicPr>
          <p:nvPr userDrawn="1"/>
        </p:nvPicPr>
        <p:blipFill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7087500" y="369000"/>
            <a:ext cx="1714500" cy="15778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Прямоугольник 6"/>
          <p:cNvSpPr/>
          <p:nvPr userDrawn="1"/>
        </p:nvSpPr>
        <p:spPr>
          <a:xfrm>
            <a:off x="342000" y="369000"/>
            <a:ext cx="8460000" cy="612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4" descr="http://cdn.xl.thumbs.canstockphoto.com/canstock8696699.jpg"/>
          <p:cNvPicPr>
            <a:picLocks noChangeAspect="1" noChangeArrowheads="1"/>
          </p:cNvPicPr>
          <p:nvPr userDrawn="1"/>
        </p:nvPicPr>
        <p:blipFill rotWithShape="1">
          <a:blip r:embed="rId2" cstate="email">
            <a:duotone>
              <a:schemeClr val="accent3">
                <a:shade val="45000"/>
                <a:satMod val="135000"/>
              </a:schemeClr>
              <a:prstClr val="white"/>
            </a:duotone>
            <a:extLst>
              <a:ext uri="{28A0092B-C50C-407E-A947-70E740481C1C}">
                <a14:useLocalDpi xmlns:a14="http://schemas.microsoft.com/office/drawing/2010/main"/>
              </a:ext>
            </a:extLst>
          </a:blip>
          <a:srcRect/>
          <a:stretch/>
        </p:blipFill>
        <p:spPr bwMode="auto">
          <a:xfrm>
            <a:off x="7087500" y="369000"/>
            <a:ext cx="1714500" cy="15778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g-fotki.yandex.ru/get/9062/37366204.57d/0_124eb3_cfc4d6f5_L.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42000" y="4905688"/>
            <a:ext cx="1656184" cy="1583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8" name="Прямоугольник 7"/>
          <p:cNvSpPr/>
          <p:nvPr userDrawn="1"/>
        </p:nvSpPr>
        <p:spPr>
          <a:xfrm>
            <a:off x="342000" y="369000"/>
            <a:ext cx="8460000" cy="612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Picture 2" descr="https://cdn.vectorstock.com/i/thumbs/39,21/curled-corners-vector-133921.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441687" y="5038587"/>
            <a:ext cx="1376663" cy="14504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10" name="Прямоугольник 9"/>
          <p:cNvSpPr/>
          <p:nvPr userDrawn="1"/>
        </p:nvSpPr>
        <p:spPr>
          <a:xfrm>
            <a:off x="342000" y="369000"/>
            <a:ext cx="8460000" cy="612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Picture 2" descr="https://cdn.vectorstock.com/i/thumbs/39,21/curled-corners-vector-133921.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441687" y="5038587"/>
            <a:ext cx="1376663" cy="14504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www.renders-graphiques.fr/image/upload/normal/papillons_fleurs_feuilles.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42000" y="369000"/>
            <a:ext cx="2119432" cy="15841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t>30.11.2017</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t>30.11.2017</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t>30.11.2017</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B4C71EC6-210F-42DE-9C53-41977AD35B3D}" type="datetimeFigureOut">
              <a:rPr lang="ru-RU" smtClean="0"/>
              <a:t>30.11.2017</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t="62000"/>
          </a:stretch>
        </a:blipFill>
        <a:effectLst/>
      </p:bgPr>
    </p:bg>
    <p:spTree>
      <p:nvGrpSpPr>
        <p:cNvPr id="1" name=""/>
        <p:cNvGrpSpPr/>
        <p:nvPr/>
      </p:nvGrpSpPr>
      <p:grpSpPr>
        <a:xfrm>
          <a:off x="0" y="0"/>
          <a:ext cx="0" cy="0"/>
          <a:chOff x="0" y="0"/>
          <a:chExt cx="0" cy="0"/>
        </a:xfrm>
      </p:grpSpPr>
      <p:sp>
        <p:nvSpPr>
          <p:cNvPr id="5" name="Прямоугольник 4"/>
          <p:cNvSpPr/>
          <p:nvPr userDrawn="1"/>
        </p:nvSpPr>
        <p:spPr>
          <a:xfrm>
            <a:off x="162000" y="189000"/>
            <a:ext cx="8820000" cy="6480000"/>
          </a:xfrm>
          <a:prstGeom prst="rect">
            <a:avLst/>
          </a:prstGeom>
          <a:noFill/>
          <a:ln w="7620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800" kern="1200" dirty="0">
              <a:solidFill>
                <a:schemeClr val="lt1"/>
              </a:solidFill>
              <a:effectLst/>
              <a:latin typeface="+mn-lt"/>
              <a:ea typeface="+mn-ea"/>
              <a:cs typeface="+mn-cs"/>
            </a:endParaRPr>
          </a:p>
        </p:txBody>
      </p:sp>
      <p:sp>
        <p:nvSpPr>
          <p:cNvPr id="6" name="Прямоугольник 5"/>
          <p:cNvSpPr/>
          <p:nvPr userDrawn="1"/>
        </p:nvSpPr>
        <p:spPr>
          <a:xfrm>
            <a:off x="235614" y="264840"/>
            <a:ext cx="8672772" cy="6328320"/>
          </a:xfrm>
          <a:prstGeom prst="rect">
            <a:avLst/>
          </a:prstGeom>
          <a:noFill/>
          <a:ln w="76200">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userDrawn="1"/>
        </p:nvSpPr>
        <p:spPr>
          <a:xfrm>
            <a:off x="306000" y="333000"/>
            <a:ext cx="8532000" cy="6192000"/>
          </a:xfrm>
          <a:prstGeom prst="rect">
            <a:avLst/>
          </a:prstGeom>
          <a:noFill/>
          <a:ln w="76200">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descr="http://www.renders-graphiques.fr/image/upload/normal/papillons_fleurs_feuilles.png"/>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6716240" y="380688"/>
            <a:ext cx="2119432" cy="158417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userDrawn="1"/>
        </p:nvSpPr>
        <p:spPr>
          <a:xfrm>
            <a:off x="0" y="6669000"/>
            <a:ext cx="756938" cy="246221"/>
          </a:xfrm>
          <a:prstGeom prst="rect">
            <a:avLst/>
          </a:prstGeom>
        </p:spPr>
        <p:txBody>
          <a:bodyPr wrap="none">
            <a:spAutoFit/>
          </a:bodyPr>
          <a:lstStyle/>
          <a:p>
            <a:r>
              <a:rPr lang="ru-RU" sz="1000" b="1" kern="1200" dirty="0" smtClean="0">
                <a:solidFill>
                  <a:srgbClr val="00B050"/>
                </a:solidFill>
                <a:effectLst/>
                <a:latin typeface="Alexandra Zeferino One" pitchFamily="66" charset="0"/>
                <a:ea typeface="+mn-ea"/>
                <a:cs typeface="+mn-cs"/>
              </a:rPr>
              <a:t>© </a:t>
            </a:r>
            <a:r>
              <a:rPr lang="en-US" sz="1000" b="1" kern="1200" dirty="0" err="1" smtClean="0">
                <a:solidFill>
                  <a:srgbClr val="00B050"/>
                </a:solidFill>
                <a:effectLst/>
                <a:latin typeface="Alexandra Zeferino One" pitchFamily="66" charset="0"/>
                <a:ea typeface="+mn-ea"/>
                <a:cs typeface="+mn-cs"/>
              </a:rPr>
              <a:t>FokinaLidia</a:t>
            </a:r>
            <a:endParaRPr lang="ru-RU" sz="1000" b="1" kern="1200" dirty="0">
              <a:solidFill>
                <a:srgbClr val="00B050"/>
              </a:solidFill>
              <a:effectLst/>
              <a:latin typeface="Alexandra Zeferino One" pitchFamily="66"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8.xml"/><Relationship Id="rId4" Type="http://schemas.openxmlformats.org/officeDocument/2006/relationships/image" Target="../media/image11.emf"/></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2051720" y="4581128"/>
            <a:ext cx="5976664" cy="136815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base">
              <a:spcBef>
                <a:spcPct val="0"/>
              </a:spcBef>
              <a:spcAft>
                <a:spcPct val="0"/>
              </a:spcAft>
              <a:buNone/>
              <a:defRPr/>
            </a:pPr>
            <a:endParaRPr lang="ru-RU" sz="2000" i="1" dirty="0" smtClean="0">
              <a:solidFill>
                <a:schemeClr val="accent1">
                  <a:lumMod val="50000"/>
                </a:schemeClr>
              </a:solidFill>
              <a:latin typeface="Monotype Corsiva" panose="03010101010201010101" pitchFamily="66" charset="0"/>
              <a:cs typeface="Arial" charset="0"/>
            </a:endParaRPr>
          </a:p>
          <a:p>
            <a:pPr marL="0" indent="0" algn="ctr" fontAlgn="base">
              <a:spcBef>
                <a:spcPct val="0"/>
              </a:spcBef>
              <a:spcAft>
                <a:spcPct val="0"/>
              </a:spcAft>
              <a:buNone/>
              <a:defRPr/>
            </a:pPr>
            <a:r>
              <a:rPr lang="ru-RU" sz="2000" i="1" dirty="0" smtClean="0">
                <a:solidFill>
                  <a:schemeClr val="accent1">
                    <a:lumMod val="50000"/>
                  </a:schemeClr>
                </a:solidFill>
                <a:latin typeface="Monotype Corsiva" panose="03010101010201010101" pitchFamily="66" charset="0"/>
                <a:cs typeface="Arial" charset="0"/>
              </a:rPr>
              <a:t>Руководитель : </a:t>
            </a:r>
            <a:r>
              <a:rPr lang="ru-RU" sz="2000" i="1" dirty="0" err="1" smtClean="0">
                <a:solidFill>
                  <a:schemeClr val="accent1">
                    <a:lumMod val="50000"/>
                  </a:schemeClr>
                </a:solidFill>
                <a:latin typeface="Monotype Corsiva" panose="03010101010201010101" pitchFamily="66" charset="0"/>
                <a:cs typeface="Arial" charset="0"/>
              </a:rPr>
              <a:t>Баймухаметова</a:t>
            </a:r>
            <a:r>
              <a:rPr lang="ru-RU" sz="2000" i="1" dirty="0" smtClean="0">
                <a:solidFill>
                  <a:schemeClr val="accent1">
                    <a:lumMod val="50000"/>
                  </a:schemeClr>
                </a:solidFill>
                <a:latin typeface="Monotype Corsiva" panose="03010101010201010101" pitchFamily="66" charset="0"/>
                <a:cs typeface="Arial" charset="0"/>
              </a:rPr>
              <a:t> </a:t>
            </a:r>
            <a:r>
              <a:rPr lang="ru-RU" sz="2000" i="1" dirty="0" err="1" smtClean="0">
                <a:solidFill>
                  <a:schemeClr val="accent1">
                    <a:lumMod val="50000"/>
                  </a:schemeClr>
                </a:solidFill>
                <a:latin typeface="Monotype Corsiva" panose="03010101010201010101" pitchFamily="66" charset="0"/>
                <a:cs typeface="Arial" charset="0"/>
              </a:rPr>
              <a:t>Лейсан</a:t>
            </a:r>
            <a:r>
              <a:rPr lang="ru-RU" sz="2000" i="1" dirty="0" smtClean="0">
                <a:solidFill>
                  <a:schemeClr val="accent1">
                    <a:lumMod val="50000"/>
                  </a:schemeClr>
                </a:solidFill>
                <a:latin typeface="Monotype Corsiva" panose="03010101010201010101" pitchFamily="66" charset="0"/>
                <a:cs typeface="Arial" charset="0"/>
              </a:rPr>
              <a:t> </a:t>
            </a:r>
            <a:r>
              <a:rPr lang="ru-RU" sz="2000" i="1" dirty="0" err="1" smtClean="0">
                <a:solidFill>
                  <a:schemeClr val="accent1">
                    <a:lumMod val="50000"/>
                  </a:schemeClr>
                </a:solidFill>
                <a:latin typeface="Monotype Corsiva" panose="03010101010201010101" pitchFamily="66" charset="0"/>
                <a:cs typeface="Arial" charset="0"/>
              </a:rPr>
              <a:t>Булатовна</a:t>
            </a:r>
            <a:r>
              <a:rPr lang="ru-RU" sz="2000" i="1" dirty="0" smtClean="0">
                <a:solidFill>
                  <a:schemeClr val="accent1">
                    <a:lumMod val="50000"/>
                  </a:schemeClr>
                </a:solidFill>
                <a:latin typeface="Monotype Corsiva" panose="03010101010201010101" pitchFamily="66" charset="0"/>
                <a:cs typeface="Arial" charset="0"/>
              </a:rPr>
              <a:t>, </a:t>
            </a:r>
          </a:p>
          <a:p>
            <a:pPr marL="0" indent="0" algn="ctr" fontAlgn="base">
              <a:spcBef>
                <a:spcPct val="0"/>
              </a:spcBef>
              <a:spcAft>
                <a:spcPct val="0"/>
              </a:spcAft>
              <a:buNone/>
              <a:defRPr/>
            </a:pPr>
            <a:r>
              <a:rPr lang="ru-RU" sz="2000" i="1" dirty="0">
                <a:solidFill>
                  <a:schemeClr val="accent1">
                    <a:lumMod val="50000"/>
                  </a:schemeClr>
                </a:solidFill>
                <a:latin typeface="Monotype Corsiva" panose="03010101010201010101" pitchFamily="66" charset="0"/>
                <a:cs typeface="Arial" charset="0"/>
              </a:rPr>
              <a:t>м</a:t>
            </a:r>
            <a:r>
              <a:rPr lang="ru-RU" sz="2000" i="1" dirty="0" smtClean="0">
                <a:solidFill>
                  <a:schemeClr val="accent1">
                    <a:lumMod val="50000"/>
                  </a:schemeClr>
                </a:solidFill>
                <a:latin typeface="Monotype Corsiva" panose="03010101010201010101" pitchFamily="66" charset="0"/>
                <a:cs typeface="Arial" charset="0"/>
              </a:rPr>
              <a:t>етодист, ПДО</a:t>
            </a:r>
          </a:p>
          <a:p>
            <a:pPr marL="0" indent="0" algn="ctr" fontAlgn="base">
              <a:spcBef>
                <a:spcPct val="0"/>
              </a:spcBef>
              <a:spcAft>
                <a:spcPct val="0"/>
              </a:spcAft>
              <a:buNone/>
              <a:defRPr/>
            </a:pPr>
            <a:r>
              <a:rPr lang="ru-RU" sz="2000" i="1" dirty="0" smtClean="0">
                <a:solidFill>
                  <a:schemeClr val="accent1">
                    <a:lumMod val="50000"/>
                  </a:schemeClr>
                </a:solidFill>
                <a:latin typeface="Monotype Corsiva" panose="03010101010201010101" pitchFamily="66" charset="0"/>
                <a:cs typeface="Arial" charset="0"/>
              </a:rPr>
              <a:t>2017</a:t>
            </a:r>
            <a:endParaRPr lang="ru-RU" sz="2000" i="1" dirty="0">
              <a:solidFill>
                <a:schemeClr val="accent1">
                  <a:lumMod val="50000"/>
                </a:schemeClr>
              </a:solidFill>
              <a:latin typeface="Monotype Corsiva" panose="03010101010201010101" pitchFamily="66" charset="0"/>
              <a:cs typeface="Arial" charset="0"/>
            </a:endParaRPr>
          </a:p>
        </p:txBody>
      </p:sp>
      <p:sp>
        <p:nvSpPr>
          <p:cNvPr id="5" name="Заголовок 5"/>
          <p:cNvSpPr txBox="1">
            <a:spLocks/>
          </p:cNvSpPr>
          <p:nvPr/>
        </p:nvSpPr>
        <p:spPr>
          <a:xfrm>
            <a:off x="1331640" y="1751075"/>
            <a:ext cx="5904656" cy="3046988"/>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r>
              <a:rPr lang="ru-RU" sz="3200" b="1" i="1" dirty="0" smtClean="0">
                <a:ln w="19050">
                  <a:solidFill>
                    <a:prstClr val="white"/>
                  </a:solidFill>
                  <a:prstDash val="solid"/>
                </a:ln>
                <a:solidFill>
                  <a:srgbClr val="00B050"/>
                </a:solidFill>
                <a:effectLst>
                  <a:outerShdw blurRad="50000" dist="50800" dir="7500000" algn="tl">
                    <a:srgbClr val="000000">
                      <a:shade val="5000"/>
                      <a:alpha val="35000"/>
                    </a:srgbClr>
                  </a:outerShdw>
                </a:effectLst>
                <a:latin typeface="+mn-lt"/>
                <a:cs typeface="Arial" charset="0"/>
              </a:rPr>
              <a:t>Поход-экскурсия</a:t>
            </a:r>
          </a:p>
          <a:p>
            <a:pPr fontAlgn="base">
              <a:spcAft>
                <a:spcPct val="0"/>
              </a:spcAft>
              <a:defRPr/>
            </a:pPr>
            <a:r>
              <a:rPr lang="ru-RU" sz="3200" b="1" i="1" dirty="0">
                <a:ln w="19050">
                  <a:solidFill>
                    <a:prstClr val="white"/>
                  </a:solidFill>
                  <a:prstDash val="solid"/>
                </a:ln>
                <a:solidFill>
                  <a:srgbClr val="00B050"/>
                </a:solidFill>
                <a:effectLst>
                  <a:outerShdw blurRad="50000" dist="50800" dir="7500000" algn="tl">
                    <a:srgbClr val="000000">
                      <a:shade val="5000"/>
                      <a:alpha val="35000"/>
                    </a:srgbClr>
                  </a:outerShdw>
                </a:effectLst>
                <a:latin typeface="+mn-lt"/>
                <a:cs typeface="Arial" charset="0"/>
              </a:rPr>
              <a:t>в</a:t>
            </a:r>
            <a:r>
              <a:rPr lang="ru-RU" sz="3200" b="1" i="1" dirty="0" smtClean="0">
                <a:ln w="19050">
                  <a:solidFill>
                    <a:prstClr val="white"/>
                  </a:solidFill>
                  <a:prstDash val="solid"/>
                </a:ln>
                <a:solidFill>
                  <a:srgbClr val="00B050"/>
                </a:solidFill>
                <a:effectLst>
                  <a:outerShdw blurRad="50000" dist="50800" dir="7500000" algn="tl">
                    <a:srgbClr val="000000">
                      <a:shade val="5000"/>
                      <a:alpha val="35000"/>
                    </a:srgbClr>
                  </a:outerShdw>
                </a:effectLst>
                <a:latin typeface="+mn-lt"/>
                <a:cs typeface="Arial" charset="0"/>
              </a:rPr>
              <a:t> природу с кружковым объединением</a:t>
            </a:r>
          </a:p>
          <a:p>
            <a:pPr fontAlgn="base">
              <a:spcAft>
                <a:spcPct val="0"/>
              </a:spcAft>
              <a:defRPr/>
            </a:pPr>
            <a:r>
              <a:rPr lang="ru-RU" sz="3200" b="1" i="1" dirty="0" smtClean="0">
                <a:ln w="19050">
                  <a:solidFill>
                    <a:prstClr val="white"/>
                  </a:solidFill>
                  <a:prstDash val="solid"/>
                </a:ln>
                <a:solidFill>
                  <a:srgbClr val="00B050"/>
                </a:solidFill>
                <a:effectLst>
                  <a:outerShdw blurRad="50000" dist="50800" dir="7500000" algn="tl">
                    <a:srgbClr val="000000">
                      <a:shade val="5000"/>
                      <a:alpha val="35000"/>
                    </a:srgbClr>
                  </a:outerShdw>
                </a:effectLst>
                <a:latin typeface="+mn-lt"/>
                <a:cs typeface="Arial" charset="0"/>
              </a:rPr>
              <a:t>«Юные туристы-краеведы»</a:t>
            </a:r>
          </a:p>
          <a:p>
            <a:pPr fontAlgn="base">
              <a:spcAft>
                <a:spcPct val="0"/>
              </a:spcAft>
              <a:defRPr/>
            </a:pPr>
            <a:r>
              <a:rPr lang="ru-RU" sz="3200" b="1" i="1" dirty="0" smtClean="0">
                <a:ln w="19050">
                  <a:solidFill>
                    <a:prstClr val="white"/>
                  </a:solidFill>
                  <a:prstDash val="solid"/>
                </a:ln>
                <a:solidFill>
                  <a:srgbClr val="00B050"/>
                </a:solidFill>
                <a:effectLst>
                  <a:outerShdw blurRad="50000" dist="50800" dir="7500000" algn="tl">
                    <a:srgbClr val="000000">
                      <a:shade val="5000"/>
                      <a:alpha val="35000"/>
                    </a:srgbClr>
                  </a:outerShdw>
                </a:effectLst>
                <a:latin typeface="+mn-lt"/>
                <a:cs typeface="Arial" charset="0"/>
              </a:rPr>
              <a:t>(коррекционный класс)</a:t>
            </a:r>
          </a:p>
          <a:p>
            <a:pPr fontAlgn="base">
              <a:spcAft>
                <a:spcPct val="0"/>
              </a:spcAft>
              <a:defRPr/>
            </a:pPr>
            <a:endParaRPr lang="ru-RU" sz="3200" b="1" i="1" dirty="0">
              <a:ln w="19050">
                <a:solidFill>
                  <a:prstClr val="white"/>
                </a:solidFill>
                <a:prstDash val="solid"/>
              </a:ln>
              <a:solidFill>
                <a:srgbClr val="00B050"/>
              </a:solidFill>
              <a:effectLst>
                <a:outerShdw blurRad="50000" dist="50800" dir="7500000" algn="tl">
                  <a:srgbClr val="000000">
                    <a:shade val="5000"/>
                    <a:alpha val="35000"/>
                  </a:srgbClr>
                </a:outerShdw>
              </a:effectLst>
              <a:latin typeface="+mn-lt"/>
              <a:cs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404664"/>
            <a:ext cx="662473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7251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57610"/>
          </a:xfrm>
          <a:noFill/>
        </p:spPr>
        <p:txBody>
          <a:bodyPr/>
          <a:lstStyle/>
          <a:p>
            <a:pPr>
              <a:lnSpc>
                <a:spcPct val="115000"/>
              </a:lnSpc>
            </a:pPr>
            <a:r>
              <a:rPr lang="ru-RU" sz="1600" dirty="0" smtClean="0">
                <a:solidFill>
                  <a:srgbClr val="254061"/>
                </a:solidFill>
                <a:latin typeface="Times New Roman"/>
                <a:ea typeface="Calibri"/>
                <a:cs typeface="Times New Roman"/>
              </a:rPr>
              <a:t>В прошлом здесь работала небольшая электростанция, вырабатывавшая благодаря энергии воды электричество для </a:t>
            </a:r>
            <a:r>
              <a:rPr lang="ru-RU" sz="1600" dirty="0" err="1" smtClean="0">
                <a:solidFill>
                  <a:srgbClr val="254061"/>
                </a:solidFill>
                <a:latin typeface="Times New Roman"/>
                <a:ea typeface="Calibri"/>
                <a:cs typeface="Times New Roman"/>
              </a:rPr>
              <a:t>Шарипово</a:t>
            </a:r>
            <a:r>
              <a:rPr lang="ru-RU" sz="1600" dirty="0" smtClean="0">
                <a:solidFill>
                  <a:srgbClr val="254061"/>
                </a:solidFill>
                <a:latin typeface="Times New Roman"/>
                <a:ea typeface="Calibri"/>
                <a:cs typeface="Times New Roman"/>
              </a:rPr>
              <a:t> и близлежащих деревень. Централизованное электричество пришло в деревню лишь в 1970-е годы.</a:t>
            </a:r>
            <a:r>
              <a:rPr lang="ru-RU" sz="1600" dirty="0">
                <a:ea typeface="Calibri"/>
                <a:cs typeface="Times New Roman"/>
              </a:rPr>
              <a:t/>
            </a:r>
            <a:br>
              <a:rPr lang="ru-RU" sz="1600" dirty="0">
                <a:ea typeface="Calibri"/>
                <a:cs typeface="Times New Roman"/>
              </a:rPr>
            </a:br>
            <a:r>
              <a:rPr lang="ru-RU" sz="1600" dirty="0">
                <a:solidFill>
                  <a:srgbClr val="254061"/>
                </a:solidFill>
                <a:latin typeface="Times New Roman"/>
                <a:ea typeface="Calibri"/>
                <a:cs typeface="Times New Roman"/>
              </a:rPr>
              <a:t>Живописность месту придает и гора </a:t>
            </a:r>
            <a:r>
              <a:rPr lang="ru-RU" sz="1600" dirty="0" err="1">
                <a:solidFill>
                  <a:srgbClr val="254061"/>
                </a:solidFill>
                <a:latin typeface="Times New Roman"/>
                <a:ea typeface="Calibri"/>
                <a:cs typeface="Times New Roman"/>
              </a:rPr>
              <a:t>Уйташ</a:t>
            </a:r>
            <a:r>
              <a:rPr lang="ru-RU" sz="1600" dirty="0">
                <a:solidFill>
                  <a:srgbClr val="254061"/>
                </a:solidFill>
                <a:latin typeface="Times New Roman"/>
                <a:ea typeface="Calibri"/>
                <a:cs typeface="Times New Roman"/>
              </a:rPr>
              <a:t>, поднимающаяся за прудом. За ней тянется хребет </a:t>
            </a:r>
            <a:r>
              <a:rPr lang="ru-RU" sz="1600" dirty="0" err="1">
                <a:solidFill>
                  <a:srgbClr val="254061"/>
                </a:solidFill>
                <a:latin typeface="Times New Roman"/>
                <a:ea typeface="Calibri"/>
                <a:cs typeface="Times New Roman"/>
              </a:rPr>
              <a:t>Алабия</a:t>
            </a:r>
            <a:r>
              <a:rPr lang="ru-RU" sz="1600" dirty="0">
                <a:solidFill>
                  <a:srgbClr val="254061"/>
                </a:solidFill>
                <a:latin typeface="Times New Roman"/>
                <a:ea typeface="Calibri"/>
                <a:cs typeface="Times New Roman"/>
              </a:rPr>
              <a:t>. </a:t>
            </a:r>
            <a:r>
              <a:rPr lang="ru-RU" sz="1600" dirty="0">
                <a:ea typeface="Calibri"/>
                <a:cs typeface="Times New Roman"/>
              </a:rPr>
              <a:t/>
            </a:r>
            <a:br>
              <a:rPr lang="ru-RU" sz="1600" dirty="0">
                <a:ea typeface="Calibri"/>
                <a:cs typeface="Times New Roman"/>
              </a:rPr>
            </a:br>
            <a:r>
              <a:rPr lang="ru-RU" sz="1600" dirty="0">
                <a:solidFill>
                  <a:srgbClr val="254061"/>
                </a:solidFill>
                <a:latin typeface="Times New Roman"/>
                <a:ea typeface="Calibri"/>
                <a:cs typeface="Times New Roman"/>
              </a:rPr>
              <a:t>Деревня </a:t>
            </a:r>
            <a:r>
              <a:rPr lang="ru-RU" sz="1600" dirty="0" err="1">
                <a:solidFill>
                  <a:srgbClr val="254061"/>
                </a:solidFill>
                <a:latin typeface="Times New Roman"/>
                <a:ea typeface="Calibri"/>
                <a:cs typeface="Times New Roman"/>
              </a:rPr>
              <a:t>Шарипово</a:t>
            </a:r>
            <a:r>
              <a:rPr lang="ru-RU" sz="1600" dirty="0">
                <a:solidFill>
                  <a:srgbClr val="254061"/>
                </a:solidFill>
                <a:latin typeface="Times New Roman"/>
                <a:ea typeface="Calibri"/>
                <a:cs typeface="Times New Roman"/>
              </a:rPr>
              <a:t> известна также как родина известного башкирского религиозного деятеля Зайнулла </a:t>
            </a:r>
            <a:r>
              <a:rPr lang="ru-RU" sz="1600" dirty="0" err="1">
                <a:solidFill>
                  <a:srgbClr val="254061"/>
                </a:solidFill>
                <a:latin typeface="Times New Roman"/>
                <a:ea typeface="Calibri"/>
                <a:cs typeface="Times New Roman"/>
              </a:rPr>
              <a:t>Расулева</a:t>
            </a:r>
            <a:r>
              <a:rPr lang="ru-RU" sz="1600" dirty="0">
                <a:solidFill>
                  <a:srgbClr val="254061"/>
                </a:solidFill>
                <a:latin typeface="Times New Roman"/>
                <a:ea typeface="Calibri"/>
                <a:cs typeface="Times New Roman"/>
              </a:rPr>
              <a:t> (1833-1917). </a:t>
            </a:r>
            <a:r>
              <a:rPr lang="ru-RU" sz="1400" dirty="0">
                <a:ea typeface="Calibri"/>
                <a:cs typeface="Times New Roman"/>
              </a:rPr>
              <a:t/>
            </a:r>
            <a:br>
              <a:rPr lang="ru-RU" sz="1400" dirty="0">
                <a:ea typeface="Calibri"/>
                <a:cs typeface="Times New Roman"/>
              </a:rPr>
            </a:br>
            <a:endParaRPr lang="ru-RU" sz="1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700808"/>
            <a:ext cx="8229600" cy="4425355"/>
          </a:xfrm>
        </p:spPr>
        <p:txBody>
          <a:bodyPr/>
          <a:lstStyle/>
          <a:p>
            <a:pPr marL="0" indent="0">
              <a:buNone/>
            </a:pPr>
            <a:r>
              <a:rPr lang="ru-RU" sz="1400" dirty="0" smtClean="0">
                <a:latin typeface="Times New Roman" panose="02020603050405020304" pitchFamily="18" charset="0"/>
                <a:cs typeface="Times New Roman" panose="02020603050405020304" pitchFamily="18" charset="0"/>
              </a:rPr>
              <a:t>                                                                                   </a:t>
            </a:r>
            <a:endParaRPr lang="ru-RU" sz="1400" dirty="0">
              <a:latin typeface="Times New Roman" panose="02020603050405020304" pitchFamily="18" charset="0"/>
              <a:cs typeface="Times New Roman" panose="02020603050405020304" pitchFamily="18" charset="0"/>
            </a:endParaRPr>
          </a:p>
        </p:txBody>
      </p:sp>
      <p:pic>
        <p:nvPicPr>
          <p:cNvPr id="7170" name="Picture 2" descr="C:\Users\Турист\Downloads\2017-09-03 13-40-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390502"/>
            <a:ext cx="3960440" cy="39604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420888"/>
            <a:ext cx="3960440" cy="396044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994060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368152"/>
          </a:xfrm>
        </p:spPr>
        <p:txBody>
          <a:bodyPr/>
          <a:lstStyle/>
          <a:p>
            <a:pPr>
              <a:lnSpc>
                <a:spcPct val="115000"/>
              </a:lnSpc>
              <a:spcAft>
                <a:spcPts val="1000"/>
              </a:spcAft>
            </a:pPr>
            <a:r>
              <a:rPr lang="ru-RU" sz="1200" dirty="0">
                <a:ea typeface="Calibri"/>
                <a:cs typeface="Times New Roman"/>
              </a:rPr>
              <a:t/>
            </a:r>
            <a:br>
              <a:rPr lang="ru-RU" sz="1200" dirty="0">
                <a:ea typeface="Calibri"/>
                <a:cs typeface="Times New Roman"/>
              </a:rPr>
            </a:br>
            <a:endParaRPr lang="ru-RU" sz="1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28800"/>
            <a:ext cx="8229600" cy="4497363"/>
          </a:xfrm>
        </p:spPr>
        <p:txBody>
          <a:bodyPr/>
          <a:lstStyle/>
          <a:p>
            <a:r>
              <a:rPr lang="ru-RU" dirty="0" smtClean="0"/>
              <a:t>                                                   </a:t>
            </a:r>
            <a:r>
              <a:rPr lang="ru-RU" sz="1800" dirty="0" smtClean="0">
                <a:solidFill>
                  <a:schemeClr val="tx2">
                    <a:lumMod val="50000"/>
                  </a:schemeClr>
                </a:solidFill>
                <a:latin typeface="Times New Roman" panose="02020603050405020304" pitchFamily="18" charset="0"/>
                <a:cs typeface="Times New Roman" panose="02020603050405020304" pitchFamily="18" charset="0"/>
              </a:rPr>
              <a:t>Бивак возле </a:t>
            </a:r>
            <a:r>
              <a:rPr lang="ru-RU" sz="1800" dirty="0" err="1" smtClean="0">
                <a:solidFill>
                  <a:schemeClr val="tx2">
                    <a:lumMod val="50000"/>
                  </a:schemeClr>
                </a:solidFill>
                <a:latin typeface="Times New Roman" panose="02020603050405020304" pitchFamily="18" charset="0"/>
                <a:cs typeface="Times New Roman" panose="02020603050405020304" pitchFamily="18" charset="0"/>
              </a:rPr>
              <a:t>оз.Ворожеич</a:t>
            </a:r>
            <a:endParaRPr lang="ru-RU" sz="1800" dirty="0">
              <a:solidFill>
                <a:schemeClr val="tx2">
                  <a:lumMod val="50000"/>
                </a:schemeClr>
              </a:solidFill>
            </a:endParaRPr>
          </a:p>
        </p:txBody>
      </p:sp>
      <p:pic>
        <p:nvPicPr>
          <p:cNvPr id="8194" name="Picture 2" descr="C:\Users\Турист\Downloads\2017-09-03 14-24-4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692696"/>
            <a:ext cx="4577572" cy="32403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26" name="Picture 2" descr="C:\Users\Турист\Downloads\2017-09-03 15-17-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3243026"/>
            <a:ext cx="4499992" cy="29814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0555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476672"/>
            <a:ext cx="6912768" cy="5262979"/>
          </a:xfrm>
          <a:prstGeom prst="rect">
            <a:avLst/>
          </a:prstGeom>
        </p:spPr>
        <p:txBody>
          <a:bodyPr wrap="square">
            <a:spAutoFit/>
          </a:bodyPr>
          <a:lstStyle/>
          <a:p>
            <a:r>
              <a:rPr lang="ru-RU" sz="1600" dirty="0">
                <a:solidFill>
                  <a:schemeClr val="tx2">
                    <a:lumMod val="50000"/>
                  </a:schemeClr>
                </a:solidFill>
                <a:latin typeface="Times New Roman" panose="02020603050405020304" pitchFamily="18" charset="0"/>
                <a:cs typeface="Times New Roman" panose="02020603050405020304" pitchFamily="18" charset="0"/>
              </a:rPr>
              <a:t>Название у озера – </a:t>
            </a:r>
            <a:r>
              <a:rPr lang="ru-RU" sz="1600" dirty="0" err="1">
                <a:solidFill>
                  <a:schemeClr val="tx2">
                    <a:lumMod val="50000"/>
                  </a:schemeClr>
                </a:solidFill>
                <a:latin typeface="Times New Roman" panose="02020603050405020304" pitchFamily="18" charset="0"/>
                <a:cs typeface="Times New Roman" panose="02020603050405020304" pitchFamily="18" charset="0"/>
              </a:rPr>
              <a:t>Ворожеич</a:t>
            </a:r>
            <a:r>
              <a:rPr lang="ru-RU" sz="1600" dirty="0">
                <a:solidFill>
                  <a:schemeClr val="tx2">
                    <a:lumMod val="50000"/>
                  </a:schemeClr>
                </a:solidFill>
                <a:latin typeface="Times New Roman" panose="02020603050405020304" pitchFamily="18" charset="0"/>
                <a:cs typeface="Times New Roman" panose="02020603050405020304" pitchFamily="18" charset="0"/>
              </a:rPr>
              <a:t>. Местное население озеро называют </a:t>
            </a:r>
            <a:r>
              <a:rPr lang="ru-RU" sz="1600" dirty="0" err="1">
                <a:solidFill>
                  <a:schemeClr val="tx2">
                    <a:lumMod val="50000"/>
                  </a:schemeClr>
                </a:solidFill>
                <a:latin typeface="Times New Roman" panose="02020603050405020304" pitchFamily="18" charset="0"/>
                <a:cs typeface="Times New Roman" panose="02020603050405020304" pitchFamily="18" charset="0"/>
              </a:rPr>
              <a:t>Карагайкуль</a:t>
            </a:r>
            <a:r>
              <a:rPr lang="ru-RU" sz="1600" dirty="0">
                <a:solidFill>
                  <a:schemeClr val="tx2">
                    <a:lumMod val="50000"/>
                  </a:schemeClr>
                </a:solidFill>
                <a:latin typeface="Times New Roman" panose="02020603050405020304" pitchFamily="18" charset="0"/>
                <a:cs typeface="Times New Roman" panose="02020603050405020304" pitchFamily="18" charset="0"/>
              </a:rPr>
              <a:t> (перевод с башкирского: "</a:t>
            </a:r>
            <a:r>
              <a:rPr lang="ru-RU" sz="1600" dirty="0" err="1">
                <a:solidFill>
                  <a:schemeClr val="tx2">
                    <a:lumMod val="50000"/>
                  </a:schemeClr>
                </a:solidFill>
                <a:latin typeface="Times New Roman" panose="02020603050405020304" pitchFamily="18" charset="0"/>
                <a:cs typeface="Times New Roman" panose="02020603050405020304" pitchFamily="18" charset="0"/>
              </a:rPr>
              <a:t>карагай</a:t>
            </a:r>
            <a:r>
              <a:rPr lang="ru-RU" sz="1600" dirty="0">
                <a:solidFill>
                  <a:schemeClr val="tx2">
                    <a:lumMod val="50000"/>
                  </a:schemeClr>
                </a:solidFill>
                <a:latin typeface="Times New Roman" panose="02020603050405020304" pitchFamily="18" charset="0"/>
                <a:cs typeface="Times New Roman" panose="02020603050405020304" pitchFamily="18" charset="0"/>
              </a:rPr>
              <a:t>" – сосна, "куль" – озеро).</a:t>
            </a:r>
          </a:p>
          <a:p>
            <a:r>
              <a:rPr lang="ru-RU" sz="1600" dirty="0">
                <a:solidFill>
                  <a:schemeClr val="tx2">
                    <a:lumMod val="50000"/>
                  </a:schemeClr>
                </a:solidFill>
                <a:latin typeface="Times New Roman" panose="02020603050405020304" pitchFamily="18" charset="0"/>
                <a:cs typeface="Times New Roman" panose="02020603050405020304" pitchFamily="18" charset="0"/>
              </a:rPr>
              <a:t>В древние времена, на небольших холмах вблизи озера проводились языческие обряды: ворожили, гадали, широко и весело отмечали праздник Иваны Купалы. Своей энергетикой озеро и по сей день притягивает эзотериков всего края.</a:t>
            </a:r>
          </a:p>
          <a:p>
            <a:r>
              <a:rPr lang="ru-RU" sz="1600" dirty="0">
                <a:solidFill>
                  <a:schemeClr val="tx2">
                    <a:lumMod val="50000"/>
                  </a:schemeClr>
                </a:solidFill>
                <a:latin typeface="Times New Roman" panose="02020603050405020304" pitchFamily="18" charset="0"/>
                <a:cs typeface="Times New Roman" panose="02020603050405020304" pitchFamily="18" charset="0"/>
              </a:rPr>
              <a:t>Об образовании колдовского озера ходят несколько легенд, но учёные утверждают, что водоём появился много миллионов лет назад в кратере древнего </a:t>
            </a:r>
            <a:r>
              <a:rPr lang="ru-RU" sz="1600" dirty="0" err="1">
                <a:solidFill>
                  <a:schemeClr val="tx2">
                    <a:lumMod val="50000"/>
                  </a:schemeClr>
                </a:solidFill>
                <a:latin typeface="Times New Roman" panose="02020603050405020304" pitchFamily="18" charset="0"/>
                <a:cs typeface="Times New Roman" panose="02020603050405020304" pitchFamily="18" charset="0"/>
              </a:rPr>
              <a:t>палеовулкана</a:t>
            </a:r>
            <a:r>
              <a:rPr lang="ru-RU" sz="1600" dirty="0">
                <a:solidFill>
                  <a:schemeClr val="tx2">
                    <a:lumMod val="50000"/>
                  </a:schemeClr>
                </a:solidFill>
                <a:latin typeface="Times New Roman" panose="02020603050405020304" pitchFamily="18" charset="0"/>
                <a:cs typeface="Times New Roman" panose="02020603050405020304" pitchFamily="18" charset="0"/>
              </a:rPr>
              <a:t>.</a:t>
            </a:r>
          </a:p>
          <a:p>
            <a:r>
              <a:rPr lang="ru-RU" sz="1600" dirty="0" err="1">
                <a:solidFill>
                  <a:schemeClr val="tx2">
                    <a:lumMod val="50000"/>
                  </a:schemeClr>
                </a:solidFill>
                <a:latin typeface="Times New Roman" panose="02020603050405020304" pitchFamily="18" charset="0"/>
                <a:cs typeface="Times New Roman" panose="02020603050405020304" pitchFamily="18" charset="0"/>
              </a:rPr>
              <a:t>Карагайкуль</a:t>
            </a:r>
            <a:r>
              <a:rPr lang="ru-RU" sz="1600" dirty="0">
                <a:solidFill>
                  <a:schemeClr val="tx2">
                    <a:lumMod val="50000"/>
                  </a:schemeClr>
                </a:solidFill>
                <a:latin typeface="Times New Roman" panose="02020603050405020304" pitchFamily="18" charset="0"/>
                <a:cs typeface="Times New Roman" panose="02020603050405020304" pitchFamily="18" charset="0"/>
              </a:rPr>
              <a:t> имеет правильную круглую форму с глубиной более пяти метров и площадью более двух квадратных километров. В окружённом тростником и камышами озере водятся окуни, щуки, караси, а на поверхности плавают кувшинки, роголистник, кубышки. На берегу частенько можно найти яшму (ценный поделочный камень), интересующую геологов и коллекционеров. Ещё одним чудом озера можно назвать отсутствие населённых пунктов в километрах от водоёма, хотя дорога и подъезд к чудному местечку удобный.</a:t>
            </a:r>
          </a:p>
          <a:p>
            <a:r>
              <a:rPr lang="ru-RU" sz="1600" dirty="0">
                <a:solidFill>
                  <a:schemeClr val="tx2">
                    <a:lumMod val="50000"/>
                  </a:schemeClr>
                </a:solidFill>
                <a:latin typeface="Times New Roman" panose="02020603050405020304" pitchFamily="18" charset="0"/>
                <a:cs typeface="Times New Roman" panose="02020603050405020304" pitchFamily="18" charset="0"/>
              </a:rPr>
              <a:t>Озеро </a:t>
            </a:r>
            <a:r>
              <a:rPr lang="ru-RU" sz="1600" dirty="0" err="1">
                <a:solidFill>
                  <a:schemeClr val="tx2">
                    <a:lumMod val="50000"/>
                  </a:schemeClr>
                </a:solidFill>
                <a:latin typeface="Times New Roman" panose="02020603050405020304" pitchFamily="18" charset="0"/>
                <a:cs typeface="Times New Roman" panose="02020603050405020304" pitchFamily="18" charset="0"/>
              </a:rPr>
              <a:t>Ворожеич</a:t>
            </a:r>
            <a:r>
              <a:rPr lang="ru-RU" sz="1600" dirty="0">
                <a:solidFill>
                  <a:schemeClr val="tx2">
                    <a:lumMod val="50000"/>
                  </a:schemeClr>
                </a:solidFill>
                <a:latin typeface="Times New Roman" panose="02020603050405020304" pitchFamily="18" charset="0"/>
                <a:cs typeface="Times New Roman" panose="02020603050405020304" pitchFamily="18" charset="0"/>
              </a:rPr>
              <a:t> является памятником природы, а территория вокруг водоёма может похвастаться редкими растениями, занесёнными в Красную книгу. В относительной близости с озером находится хребет </a:t>
            </a:r>
            <a:r>
              <a:rPr lang="ru-RU" sz="1600" dirty="0" err="1">
                <a:solidFill>
                  <a:schemeClr val="tx2">
                    <a:lumMod val="50000"/>
                  </a:schemeClr>
                </a:solidFill>
                <a:latin typeface="Times New Roman" panose="02020603050405020304" pitchFamily="18" charset="0"/>
                <a:cs typeface="Times New Roman" panose="02020603050405020304" pitchFamily="18" charset="0"/>
              </a:rPr>
              <a:t>Алабия</a:t>
            </a:r>
            <a:r>
              <a:rPr lang="ru-RU" sz="1600" dirty="0">
                <a:solidFill>
                  <a:schemeClr val="tx2">
                    <a:lumMod val="50000"/>
                  </a:schemeClr>
                </a:solidFill>
                <a:latin typeface="Times New Roman" panose="02020603050405020304" pitchFamily="18" charset="0"/>
                <a:cs typeface="Times New Roman" panose="02020603050405020304" pitchFamily="18" charset="0"/>
              </a:rPr>
              <a:t> и озеро </a:t>
            </a:r>
            <a:r>
              <a:rPr lang="ru-RU" sz="1600" dirty="0" err="1">
                <a:solidFill>
                  <a:schemeClr val="tx2">
                    <a:lumMod val="50000"/>
                  </a:schemeClr>
                </a:solidFill>
                <a:latin typeface="Times New Roman" panose="02020603050405020304" pitchFamily="18" charset="0"/>
                <a:cs typeface="Times New Roman" panose="02020603050405020304" pitchFamily="18" charset="0"/>
              </a:rPr>
              <a:t>Аушкуль</a:t>
            </a:r>
            <a:r>
              <a:rPr lang="ru-RU" sz="1600" dirty="0">
                <a:solidFill>
                  <a:schemeClr val="tx2">
                    <a:lumMod val="50000"/>
                  </a:schemeClr>
                </a:solidFill>
                <a:latin typeface="Times New Roman" panose="02020603050405020304" pitchFamily="18" charset="0"/>
                <a:cs typeface="Times New Roman" panose="02020603050405020304" pitchFamily="18" charset="0"/>
              </a:rPr>
              <a:t> со святыми местами.</a:t>
            </a:r>
          </a:p>
        </p:txBody>
      </p:sp>
    </p:spTree>
    <p:extLst>
      <p:ext uri="{BB962C8B-B14F-4D97-AF65-F5344CB8AC3E}">
        <p14:creationId xmlns:p14="http://schemas.microsoft.com/office/powerpoint/2010/main" val="2295532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Турист\Downloads\2017-09-03 16-06-4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48680"/>
            <a:ext cx="4968552" cy="3600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3356992"/>
            <a:ext cx="4381940" cy="303636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47536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Турист\Downloads\Scan0003 (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48680"/>
            <a:ext cx="3402260" cy="4464496"/>
          </a:xfrm>
          <a:prstGeom prst="rect">
            <a:avLst/>
          </a:prstGeom>
          <a:noFill/>
          <a:ln>
            <a:noFill/>
          </a:ln>
        </p:spPr>
      </p:pic>
      <p:pic>
        <p:nvPicPr>
          <p:cNvPr id="3" name="Рисунок 2" descr="C:\Users\Турист\Downloads\Scan0004.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869773" y="1403035"/>
            <a:ext cx="3482960" cy="4366539"/>
          </a:xfrm>
          <a:prstGeom prst="rect">
            <a:avLst/>
          </a:prstGeom>
          <a:noFill/>
          <a:ln>
            <a:noFill/>
          </a:ln>
        </p:spPr>
      </p:pic>
    </p:spTree>
    <p:extLst>
      <p:ext uri="{BB962C8B-B14F-4D97-AF65-F5344CB8AC3E}">
        <p14:creationId xmlns:p14="http://schemas.microsoft.com/office/powerpoint/2010/main" val="630349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620688"/>
            <a:ext cx="8229600" cy="2016224"/>
          </a:xfrm>
          <a:noFill/>
        </p:spPr>
        <p:txBody>
          <a:bodyPr/>
          <a:lstStyle/>
          <a:p>
            <a:r>
              <a:rPr lang="ru-RU" sz="2400" b="1" dirty="0" smtClean="0">
                <a:solidFill>
                  <a:schemeClr val="accent2">
                    <a:lumMod val="50000"/>
                  </a:schemeClr>
                </a:solidFill>
                <a:latin typeface="Monotype Corsiva" panose="03010101010201010101" pitchFamily="66" charset="0"/>
              </a:rPr>
              <a:t>Маршрут: </a:t>
            </a:r>
            <a:r>
              <a:rPr lang="ru-RU" sz="2400" b="1" dirty="0" err="1" smtClean="0">
                <a:solidFill>
                  <a:schemeClr val="accent2">
                    <a:lumMod val="50000"/>
                  </a:schemeClr>
                </a:solidFill>
                <a:latin typeface="Monotype Corsiva" panose="03010101010201010101" pitchFamily="66" charset="0"/>
              </a:rPr>
              <a:t>г.Учалы</a:t>
            </a:r>
            <a:r>
              <a:rPr lang="ru-RU" sz="2400" b="1" dirty="0" smtClean="0">
                <a:solidFill>
                  <a:schemeClr val="accent2">
                    <a:lumMod val="50000"/>
                  </a:schemeClr>
                </a:solidFill>
                <a:latin typeface="Monotype Corsiva" panose="03010101010201010101" pitchFamily="66" charset="0"/>
              </a:rPr>
              <a:t> – гора </a:t>
            </a:r>
            <a:r>
              <a:rPr lang="ru-RU" sz="2400" b="1" dirty="0" err="1" smtClean="0">
                <a:solidFill>
                  <a:schemeClr val="accent2">
                    <a:lumMod val="50000"/>
                  </a:schemeClr>
                </a:solidFill>
                <a:latin typeface="Monotype Corsiva" panose="03010101010201010101" pitchFamily="66" charset="0"/>
              </a:rPr>
              <a:t>Ауштау</a:t>
            </a:r>
            <a:r>
              <a:rPr lang="ru-RU" sz="2400" b="1" dirty="0" smtClean="0">
                <a:solidFill>
                  <a:schemeClr val="accent2">
                    <a:lumMod val="50000"/>
                  </a:schemeClr>
                </a:solidFill>
                <a:latin typeface="Monotype Corsiva" panose="03010101010201010101" pitchFamily="66" charset="0"/>
              </a:rPr>
              <a:t> – </a:t>
            </a:r>
            <a:r>
              <a:rPr lang="ru-RU" sz="2400" b="1" dirty="0" err="1" smtClean="0">
                <a:solidFill>
                  <a:schemeClr val="accent2">
                    <a:lumMod val="50000"/>
                  </a:schemeClr>
                </a:solidFill>
                <a:latin typeface="Monotype Corsiva" panose="03010101010201010101" pitchFamily="66" charset="0"/>
              </a:rPr>
              <a:t>Шариповский</a:t>
            </a:r>
            <a:r>
              <a:rPr lang="ru-RU" sz="2400" b="1" dirty="0" smtClean="0">
                <a:solidFill>
                  <a:schemeClr val="accent2">
                    <a:lumMod val="50000"/>
                  </a:schemeClr>
                </a:solidFill>
                <a:latin typeface="Monotype Corsiva" panose="03010101010201010101" pitchFamily="66" charset="0"/>
              </a:rPr>
              <a:t> водопад – озеро </a:t>
            </a:r>
            <a:r>
              <a:rPr lang="ru-RU" sz="2400" b="1" dirty="0" err="1" smtClean="0">
                <a:solidFill>
                  <a:schemeClr val="accent2">
                    <a:lumMod val="50000"/>
                  </a:schemeClr>
                </a:solidFill>
                <a:latin typeface="Monotype Corsiva" panose="03010101010201010101" pitchFamily="66" charset="0"/>
              </a:rPr>
              <a:t>Ворожеич</a:t>
            </a:r>
            <a:r>
              <a:rPr lang="ru-RU" sz="2400" b="1" dirty="0" smtClean="0">
                <a:solidFill>
                  <a:schemeClr val="accent2">
                    <a:lumMod val="50000"/>
                  </a:schemeClr>
                </a:solidFill>
                <a:latin typeface="Monotype Corsiva" panose="03010101010201010101" pitchFamily="66" charset="0"/>
              </a:rPr>
              <a:t> – </a:t>
            </a:r>
            <a:r>
              <a:rPr lang="ru-RU" sz="2400" b="1" dirty="0" err="1" smtClean="0">
                <a:solidFill>
                  <a:schemeClr val="accent2">
                    <a:lumMod val="50000"/>
                  </a:schemeClr>
                </a:solidFill>
                <a:latin typeface="Monotype Corsiva" panose="03010101010201010101" pitchFamily="66" charset="0"/>
              </a:rPr>
              <a:t>г.Учалы</a:t>
            </a:r>
            <a:endParaRPr lang="ru-RU" sz="2400" b="1" dirty="0">
              <a:solidFill>
                <a:schemeClr val="accent2">
                  <a:lumMod val="50000"/>
                </a:schemeClr>
              </a:solidFill>
              <a:latin typeface="Monotype Corsiva" panose="03010101010201010101" pitchFamily="66" charset="0"/>
            </a:endParaRPr>
          </a:p>
        </p:txBody>
      </p:sp>
      <p:pic>
        <p:nvPicPr>
          <p:cNvPr id="2052" name="Picture 4"/>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457200" y="1722396"/>
            <a:ext cx="4038600" cy="4281571"/>
          </a:xfrm>
        </p:spPr>
      </p:pic>
      <p:pic>
        <p:nvPicPr>
          <p:cNvPr id="14" name="Объект 13"/>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47260" y="2423001"/>
            <a:ext cx="3840480" cy="28803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49968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bg1"/>
          </a:solidFill>
        </p:spPr>
        <p:txBody>
          <a:bodyPr/>
          <a:lstStyle/>
          <a:p>
            <a:r>
              <a:rPr lang="ru-RU" dirty="0" smtClean="0"/>
              <a:t/>
            </a:r>
            <a:br>
              <a:rPr lang="ru-RU" dirty="0" smtClean="0"/>
            </a:br>
            <a:r>
              <a:rPr lang="ru-RU" dirty="0"/>
              <a:t/>
            </a:r>
            <a:br>
              <a:rPr lang="ru-RU" dirty="0"/>
            </a:br>
            <a:r>
              <a:rPr lang="ru-RU" dirty="0" smtClean="0"/>
              <a:t/>
            </a:r>
            <a:br>
              <a:rPr lang="ru-RU" dirty="0" smtClean="0"/>
            </a:br>
            <a:endParaRPr lang="ru-RU" dirty="0"/>
          </a:p>
        </p:txBody>
      </p:sp>
      <p:sp>
        <p:nvSpPr>
          <p:cNvPr id="4" name="Текст 3"/>
          <p:cNvSpPr>
            <a:spLocks noGrp="1"/>
          </p:cNvSpPr>
          <p:nvPr>
            <p:ph type="body" sz="half" idx="2"/>
          </p:nvPr>
        </p:nvSpPr>
        <p:spPr>
          <a:xfrm>
            <a:off x="457200" y="1700807"/>
            <a:ext cx="3008313" cy="2160241"/>
          </a:xfrm>
          <a:solidFill>
            <a:schemeClr val="bg1"/>
          </a:solidFill>
        </p:spPr>
        <p:txBody>
          <a:bodyPr/>
          <a:lstStyle/>
          <a:p>
            <a:endParaRPr lang="ru-RU" dirty="0">
              <a:solidFill>
                <a:schemeClr val="bg1"/>
              </a:solidFill>
            </a:endParaRPr>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76672"/>
            <a:ext cx="5940425" cy="61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C:\Users\Турист\Downloads\2017-09-03 12-28-5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628800"/>
            <a:ext cx="3114228" cy="259228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4" name="Picture 2"/>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1340768"/>
            <a:ext cx="5111750" cy="4608512"/>
          </a:xfrm>
          <a:prstGeom prst="rect">
            <a:avLst/>
          </a:prstGeom>
          <a:noFill/>
          <a:ln>
            <a:noFill/>
          </a:ln>
          <a:effectLst/>
          <a:extLst/>
        </p:spPr>
      </p:pic>
    </p:spTree>
    <p:extLst>
      <p:ext uri="{BB962C8B-B14F-4D97-AF65-F5344CB8AC3E}">
        <p14:creationId xmlns:p14="http://schemas.microsoft.com/office/powerpoint/2010/main" val="2454134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Турист\Downloads\2017-09-03 11-55-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202" y="564311"/>
            <a:ext cx="4337830" cy="329673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
        <p:nvSpPr>
          <p:cNvPr id="4" name="Прямоугольник 3"/>
          <p:cNvSpPr/>
          <p:nvPr/>
        </p:nvSpPr>
        <p:spPr>
          <a:xfrm>
            <a:off x="4932040" y="1916832"/>
            <a:ext cx="3744416" cy="2031325"/>
          </a:xfrm>
          <a:prstGeom prst="rect">
            <a:avLst/>
          </a:prstGeom>
        </p:spPr>
        <p:txBody>
          <a:bodyPr wrap="square">
            <a:spAutoFit/>
          </a:bodyPr>
          <a:lstStyle/>
          <a:p>
            <a:r>
              <a:rPr lang="ru-RU" i="1" dirty="0">
                <a:solidFill>
                  <a:schemeClr val="tx2">
                    <a:lumMod val="50000"/>
                  </a:schemeClr>
                </a:solidFill>
                <a:latin typeface="Times New Roman" panose="02020603050405020304" pitchFamily="18" charset="0"/>
                <a:cs typeface="Times New Roman" panose="02020603050405020304" pitchFamily="18" charset="0"/>
              </a:rPr>
              <a:t>Легенда целебного родника</a:t>
            </a:r>
          </a:p>
          <a:p>
            <a:r>
              <a:rPr lang="ru-RU" i="1" dirty="0">
                <a:solidFill>
                  <a:schemeClr val="tx2">
                    <a:lumMod val="50000"/>
                  </a:schemeClr>
                </a:solidFill>
                <a:latin typeface="Times New Roman" panose="02020603050405020304" pitchFamily="18" charset="0"/>
                <a:cs typeface="Times New Roman" panose="02020603050405020304" pitchFamily="18" charset="0"/>
              </a:rPr>
              <a:t>Предание гласит, что в 1258 году по торговому пути в те места пришел из Аравии странник-праведник </a:t>
            </a:r>
            <a:r>
              <a:rPr lang="ru-RU" i="1" dirty="0" err="1">
                <a:solidFill>
                  <a:schemeClr val="tx2">
                    <a:lumMod val="50000"/>
                  </a:schemeClr>
                </a:solidFill>
                <a:latin typeface="Times New Roman" panose="02020603050405020304" pitchFamily="18" charset="0"/>
                <a:cs typeface="Times New Roman" panose="02020603050405020304" pitchFamily="18" charset="0"/>
              </a:rPr>
              <a:t>Аулия</a:t>
            </a:r>
            <a:r>
              <a:rPr lang="ru-RU" i="1" dirty="0">
                <a:solidFill>
                  <a:schemeClr val="tx2">
                    <a:lumMod val="50000"/>
                  </a:schemeClr>
                </a:solidFill>
                <a:latin typeface="Times New Roman" panose="02020603050405020304" pitchFamily="18" charset="0"/>
                <a:cs typeface="Times New Roman" panose="02020603050405020304" pitchFamily="18" charset="0"/>
              </a:rPr>
              <a:t>. Он принес на Урал мусульманскую веру, но за это… принял мученическую смерть.</a:t>
            </a:r>
          </a:p>
        </p:txBody>
      </p:sp>
      <p:sp>
        <p:nvSpPr>
          <p:cNvPr id="5" name="Прямоугольник 4"/>
          <p:cNvSpPr/>
          <p:nvPr/>
        </p:nvSpPr>
        <p:spPr>
          <a:xfrm>
            <a:off x="755576" y="1916831"/>
            <a:ext cx="7920880" cy="4524315"/>
          </a:xfrm>
          <a:prstGeom prst="rect">
            <a:avLst/>
          </a:prstGeom>
        </p:spPr>
        <p:txBody>
          <a:bodyPr wrap="square">
            <a:spAutoFit/>
          </a:bodyPr>
          <a:lstStyle/>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a:p>
            <a:endParaRPr lang="ru-RU" dirty="0" smtClean="0">
              <a:latin typeface="Times New Roman" panose="02020603050405020304" pitchFamily="18" charset="0"/>
              <a:cs typeface="Times New Roman" panose="02020603050405020304" pitchFamily="18" charset="0"/>
            </a:endParaRPr>
          </a:p>
          <a:p>
            <a:r>
              <a:rPr lang="ru-RU" i="1" dirty="0" smtClean="0">
                <a:solidFill>
                  <a:schemeClr val="accent1">
                    <a:lumMod val="50000"/>
                  </a:schemeClr>
                </a:solidFill>
                <a:latin typeface="Times New Roman" panose="02020603050405020304" pitchFamily="18" charset="0"/>
                <a:cs typeface="Times New Roman" panose="02020603050405020304" pitchFamily="18" charset="0"/>
              </a:rPr>
              <a:t>Узнав </a:t>
            </a:r>
            <a:r>
              <a:rPr lang="ru-RU" i="1" dirty="0">
                <a:solidFill>
                  <a:schemeClr val="accent1">
                    <a:lumMod val="50000"/>
                  </a:schemeClr>
                </a:solidFill>
                <a:latin typeface="Times New Roman" panose="02020603050405020304" pitchFamily="18" charset="0"/>
                <a:cs typeface="Times New Roman" panose="02020603050405020304" pitchFamily="18" charset="0"/>
              </a:rPr>
              <a:t>о приближении каравана, местные </a:t>
            </a:r>
            <a:r>
              <a:rPr lang="ru-RU" i="1" dirty="0" smtClean="0">
                <a:solidFill>
                  <a:schemeClr val="accent1">
                    <a:lumMod val="50000"/>
                  </a:schemeClr>
                </a:solidFill>
                <a:latin typeface="Times New Roman" panose="02020603050405020304" pitchFamily="18" charset="0"/>
                <a:cs typeface="Times New Roman" panose="02020603050405020304" pitchFamily="18" charset="0"/>
              </a:rPr>
              <a:t>башкиры</a:t>
            </a:r>
            <a:r>
              <a:rPr lang="ru-RU" i="1" dirty="0">
                <a:solidFill>
                  <a:schemeClr val="accent1">
                    <a:lumMod val="50000"/>
                  </a:schemeClr>
                </a:solidFill>
                <a:latin typeface="Times New Roman" panose="02020603050405020304" pitchFamily="18" charset="0"/>
                <a:cs typeface="Times New Roman" panose="02020603050405020304" pitchFamily="18" charset="0"/>
              </a:rPr>
              <a:t>, народ в то время дикий и агрессивный, напали на него, перебили всех путников, а праведнику отрубили голову. Но каков же был ужас </a:t>
            </a:r>
            <a:r>
              <a:rPr lang="ru-RU" i="1" dirty="0" err="1">
                <a:solidFill>
                  <a:schemeClr val="accent1">
                    <a:lumMod val="50000"/>
                  </a:schemeClr>
                </a:solidFill>
                <a:latin typeface="Times New Roman" panose="02020603050405020304" pitchFamily="18" charset="0"/>
                <a:cs typeface="Times New Roman" panose="02020603050405020304" pitchFamily="18" charset="0"/>
              </a:rPr>
              <a:t>башкирцев</a:t>
            </a:r>
            <a:r>
              <a:rPr lang="ru-RU" i="1" dirty="0">
                <a:solidFill>
                  <a:schemeClr val="accent1">
                    <a:lumMod val="50000"/>
                  </a:schemeClr>
                </a:solidFill>
                <a:latin typeface="Times New Roman" panose="02020603050405020304" pitchFamily="18" charset="0"/>
                <a:cs typeface="Times New Roman" panose="02020603050405020304" pitchFamily="18" charset="0"/>
              </a:rPr>
              <a:t>, когда на следующее утро они увидели праведника, поднимающего в лучах восходящего солнца на гору и держащего свою голову в руках. Местные с почестями похоронили на вершине горы тело странника. А вскоре неподалеку от могилы </a:t>
            </a:r>
            <a:r>
              <a:rPr lang="ru-RU" i="1" dirty="0" smtClean="0">
                <a:solidFill>
                  <a:schemeClr val="accent1">
                    <a:lumMod val="50000"/>
                  </a:schemeClr>
                </a:solidFill>
                <a:latin typeface="Times New Roman" panose="02020603050405020304" pitchFamily="18" charset="0"/>
                <a:cs typeface="Times New Roman" panose="02020603050405020304" pitchFamily="18" charset="0"/>
              </a:rPr>
              <a:t>из-под </a:t>
            </a:r>
            <a:r>
              <a:rPr lang="ru-RU" i="1" dirty="0">
                <a:solidFill>
                  <a:schemeClr val="accent1">
                    <a:lumMod val="50000"/>
                  </a:schemeClr>
                </a:solidFill>
                <a:latin typeface="Times New Roman" panose="02020603050405020304" pitchFamily="18" charset="0"/>
                <a:cs typeface="Times New Roman" panose="02020603050405020304" pitchFamily="18" charset="0"/>
              </a:rPr>
              <a:t>земли забил родник. В честь праведника его назвали </a:t>
            </a:r>
            <a:r>
              <a:rPr lang="ru-RU" i="1" dirty="0" err="1">
                <a:solidFill>
                  <a:schemeClr val="accent1">
                    <a:lumMod val="50000"/>
                  </a:schemeClr>
                </a:solidFill>
                <a:latin typeface="Times New Roman" panose="02020603050405020304" pitchFamily="18" charset="0"/>
                <a:cs typeface="Times New Roman" panose="02020603050405020304" pitchFamily="18" charset="0"/>
              </a:rPr>
              <a:t>Аулия</a:t>
            </a:r>
            <a:r>
              <a:rPr lang="ru-RU" i="1" dirty="0">
                <a:solidFill>
                  <a:schemeClr val="accent1">
                    <a:lumMod val="50000"/>
                  </a:schemeClr>
                </a:solidFill>
                <a:latin typeface="Times New Roman" panose="02020603050405020304" pitchFamily="18" charset="0"/>
                <a:cs typeface="Times New Roman" panose="02020603050405020304" pitchFamily="18" charset="0"/>
              </a:rPr>
              <a:t>.</a:t>
            </a:r>
          </a:p>
          <a:p>
            <a:r>
              <a:rPr lang="ru-RU" i="1" dirty="0">
                <a:solidFill>
                  <a:schemeClr val="accent1">
                    <a:lumMod val="50000"/>
                  </a:schemeClr>
                </a:solidFill>
                <a:latin typeface="Times New Roman" panose="02020603050405020304" pitchFamily="18" charset="0"/>
                <a:cs typeface="Times New Roman" panose="02020603050405020304" pitchFamily="18" charset="0"/>
              </a:rPr>
              <a:t>Родник бьет весной с момента таяния снегов всего около 20 дней. Лечебные свойства вода приобретает только после 15 мая.</a:t>
            </a:r>
          </a:p>
        </p:txBody>
      </p:sp>
    </p:spTree>
    <p:extLst>
      <p:ext uri="{BB962C8B-B14F-4D97-AF65-F5344CB8AC3E}">
        <p14:creationId xmlns:p14="http://schemas.microsoft.com/office/powerpoint/2010/main" val="924604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5" y="476672"/>
            <a:ext cx="6303286" cy="1503040"/>
          </a:xfrm>
          <a:noFill/>
        </p:spPr>
        <p:txBody>
          <a:bodyPr/>
          <a:lstStyle/>
          <a:p>
            <a:r>
              <a:rPr lang="ru-RU" sz="1600" b="1" dirty="0">
                <a:solidFill>
                  <a:schemeClr val="accent1">
                    <a:lumMod val="50000"/>
                  </a:schemeClr>
                </a:solidFill>
                <a:latin typeface="Times New Roman" panose="02020603050405020304" pitchFamily="18" charset="0"/>
                <a:cs typeface="Times New Roman" panose="02020603050405020304" pitchFamily="18" charset="0"/>
              </a:rPr>
              <a:t>Для справки</a:t>
            </a:r>
            <a:r>
              <a:rPr lang="ru-RU" sz="1600" dirty="0">
                <a:solidFill>
                  <a:schemeClr val="accent1">
                    <a:lumMod val="50000"/>
                  </a:schemeClr>
                </a:solidFill>
                <a:latin typeface="Times New Roman" panose="02020603050405020304" pitchFamily="18" charset="0"/>
                <a:cs typeface="Times New Roman" panose="02020603050405020304" pitchFamily="18" charset="0"/>
              </a:rPr>
              <a:t/>
            </a:r>
            <a:br>
              <a:rPr lang="ru-RU" sz="1600" dirty="0">
                <a:solidFill>
                  <a:schemeClr val="accent1">
                    <a:lumMod val="50000"/>
                  </a:schemeClr>
                </a:solidFill>
                <a:latin typeface="Times New Roman" panose="02020603050405020304" pitchFamily="18" charset="0"/>
                <a:cs typeface="Times New Roman" panose="02020603050405020304" pitchFamily="18" charset="0"/>
              </a:rPr>
            </a:br>
            <a:r>
              <a:rPr lang="ru-RU" sz="1600" dirty="0">
                <a:solidFill>
                  <a:schemeClr val="accent1">
                    <a:lumMod val="50000"/>
                  </a:schemeClr>
                </a:solidFill>
                <a:latin typeface="Times New Roman" panose="02020603050405020304" pitchFamily="18" charset="0"/>
                <a:cs typeface="Times New Roman" panose="02020603050405020304" pitchFamily="18" charset="0"/>
              </a:rPr>
              <a:t>Лечебные воды источника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Аулия</a:t>
            </a:r>
            <a:r>
              <a:rPr lang="ru-RU" sz="1600" dirty="0">
                <a:solidFill>
                  <a:schemeClr val="accent1">
                    <a:lumMod val="50000"/>
                  </a:schemeClr>
                </a:solidFill>
                <a:latin typeface="Times New Roman" panose="02020603050405020304" pitchFamily="18" charset="0"/>
                <a:cs typeface="Times New Roman" panose="02020603050405020304" pitchFamily="18" charset="0"/>
              </a:rPr>
              <a:t> является талыми снеговыми. Эффективность лекарств, применяемых с талой водой, резко возрастает. У прооперированных быстрее идет заживление ран и процесс выздоровления. Произведенный анализ состава воды в роднике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Аулия</a:t>
            </a:r>
            <a:r>
              <a:rPr lang="ru-RU" sz="1600" dirty="0">
                <a:solidFill>
                  <a:schemeClr val="accent1">
                    <a:lumMod val="50000"/>
                  </a:schemeClr>
                </a:solidFill>
                <a:latin typeface="Times New Roman" panose="02020603050405020304" pitchFamily="18" charset="0"/>
                <a:cs typeface="Times New Roman" panose="02020603050405020304" pitchFamily="18" charset="0"/>
              </a:rPr>
              <a:t> показал, она мягкая, отсутствует бытовое загрязнение, содержание кремнезема повышенное. Кремнезем в воде присутствует в виде коллоидов. Биологическое воздействие коллоидов кремнезема характеризуется как общеукрепляющее средство, нормализующее обмен веществ, повышающее физическую и умственную работоспособность, иммуностимулирующее, замедляющее процесс старения.</a:t>
            </a:r>
            <a:r>
              <a:rPr lang="ru-RU" sz="1400" dirty="0"/>
              <a:t/>
            </a:r>
            <a:br>
              <a:rPr lang="ru-RU" sz="1400" dirty="0"/>
            </a:br>
            <a:endParaRPr lang="ru-RU" sz="1400" dirty="0"/>
          </a:p>
        </p:txBody>
      </p:sp>
      <p:pic>
        <p:nvPicPr>
          <p:cNvPr id="2051" name="Picture 3" descr="C:\Users\Турист\Downloads\2017-09-03 12-26-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5822" y="3257518"/>
            <a:ext cx="4536504" cy="30891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8209" y="3244334"/>
            <a:ext cx="3451704" cy="1415772"/>
          </a:xfrm>
          <a:prstGeom prst="rect">
            <a:avLst/>
          </a:prstGeom>
        </p:spPr>
        <p:txBody>
          <a:bodyPr wrap="square">
            <a:spAutoFit/>
          </a:bodyPr>
          <a:lstStyle/>
          <a:p>
            <a:pPr algn="ct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algn="ctr"/>
            <a:endParaRPr lang="ru-RU" dirty="0">
              <a:solidFill>
                <a:schemeClr val="tx2">
                  <a:lumMod val="50000"/>
                </a:schemeClr>
              </a:solidFill>
              <a:latin typeface="Times New Roman" panose="02020603050405020304" pitchFamily="18" charset="0"/>
              <a:cs typeface="Times New Roman" panose="02020603050405020304" pitchFamily="18" charset="0"/>
            </a:endParaRPr>
          </a:p>
          <a:p>
            <a:pPr algn="ctr"/>
            <a:endParaRPr lang="ru-RU" dirty="0" smtClean="0">
              <a:solidFill>
                <a:schemeClr val="tx2">
                  <a:lumMod val="50000"/>
                </a:schemeClr>
              </a:solidFill>
              <a:latin typeface="Times New Roman" panose="02020603050405020304" pitchFamily="18" charset="0"/>
              <a:cs typeface="Times New Roman" panose="02020603050405020304" pitchFamily="18" charset="0"/>
            </a:endParaRPr>
          </a:p>
          <a:p>
            <a:pPr algn="ctr"/>
            <a:r>
              <a:rPr lang="ru-RU" sz="1600" b="1" dirty="0" smtClean="0">
                <a:solidFill>
                  <a:schemeClr val="tx2">
                    <a:lumMod val="50000"/>
                  </a:schemeClr>
                </a:solidFill>
                <a:latin typeface="Times New Roman" panose="02020603050405020304" pitchFamily="18" charset="0"/>
                <a:cs typeface="Times New Roman" panose="02020603050405020304" pitchFamily="18" charset="0"/>
              </a:rPr>
              <a:t>Могила </a:t>
            </a:r>
            <a:r>
              <a:rPr lang="ru-RU" sz="1600" b="1" dirty="0" err="1">
                <a:solidFill>
                  <a:schemeClr val="tx2">
                    <a:lumMod val="50000"/>
                  </a:schemeClr>
                </a:solidFill>
                <a:latin typeface="Times New Roman" panose="02020603050405020304" pitchFamily="18" charset="0"/>
                <a:cs typeface="Times New Roman" panose="02020603050405020304" pitchFamily="18" charset="0"/>
              </a:rPr>
              <a:t>Муххаммад</a:t>
            </a:r>
            <a:r>
              <a:rPr lang="ru-RU" sz="1600" b="1" dirty="0">
                <a:solidFill>
                  <a:schemeClr val="tx2">
                    <a:lumMod val="50000"/>
                  </a:schemeClr>
                </a:solidFill>
                <a:latin typeface="Times New Roman" panose="02020603050405020304" pitchFamily="18" charset="0"/>
                <a:cs typeface="Times New Roman" panose="02020603050405020304" pitchFamily="18" charset="0"/>
              </a:rPr>
              <a:t> Рамазан аль-</a:t>
            </a:r>
            <a:r>
              <a:rPr lang="ru-RU" sz="1600" b="1" dirty="0" err="1">
                <a:solidFill>
                  <a:schemeClr val="tx2">
                    <a:lumMod val="50000"/>
                  </a:schemeClr>
                </a:solidFill>
                <a:latin typeface="Times New Roman" panose="02020603050405020304" pitchFamily="18" charset="0"/>
                <a:cs typeface="Times New Roman" panose="02020603050405020304" pitchFamily="18" charset="0"/>
              </a:rPr>
              <a:t>Ауш</a:t>
            </a:r>
            <a:endParaRPr lang="ru-RU" sz="1600" b="1"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8457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half" idx="2"/>
          </p:nvPr>
        </p:nvSpPr>
        <p:spPr/>
        <p:txBody>
          <a:bodyPr/>
          <a:lstStyle/>
          <a:p>
            <a:pPr marL="0" indent="0">
              <a:buNone/>
            </a:pPr>
            <a:endParaRPr lang="ru-RU" dirty="0"/>
          </a:p>
        </p:txBody>
      </p:sp>
      <p:sp>
        <p:nvSpPr>
          <p:cNvPr id="4" name="Объект 3"/>
          <p:cNvSpPr>
            <a:spLocks noGrp="1"/>
          </p:cNvSpPr>
          <p:nvPr>
            <p:ph sz="half" idx="1"/>
          </p:nvPr>
        </p:nvSpPr>
        <p:spPr/>
        <p:txBody>
          <a:bodyPr/>
          <a:lstStyle/>
          <a:p>
            <a:endParaRPr lang="ru-RU" dirty="0"/>
          </a:p>
        </p:txBody>
      </p:sp>
      <p:sp>
        <p:nvSpPr>
          <p:cNvPr id="3" name="Заголовок 2"/>
          <p:cNvSpPr>
            <a:spLocks noGrp="1"/>
          </p:cNvSpPr>
          <p:nvPr>
            <p:ph type="title"/>
          </p:nvPr>
        </p:nvSpPr>
        <p:spPr>
          <a:xfrm>
            <a:off x="457200" y="346646"/>
            <a:ext cx="8229600" cy="2794322"/>
          </a:xfrm>
          <a:solidFill>
            <a:schemeClr val="bg1"/>
          </a:solidFill>
        </p:spPr>
        <p:txBody>
          <a:bodyPr/>
          <a:lstStyle/>
          <a:p>
            <a:r>
              <a:rPr lang="ru-RU" sz="1400" b="1" dirty="0"/>
              <a:t> </a:t>
            </a:r>
            <a:r>
              <a:rPr lang="ru-RU" sz="1400" dirty="0"/>
              <a:t/>
            </a:r>
            <a:br>
              <a:rPr lang="ru-RU" sz="1400" dirty="0"/>
            </a:br>
            <a:r>
              <a:rPr lang="ru-RU" sz="1600" b="1" dirty="0">
                <a:solidFill>
                  <a:schemeClr val="tx2">
                    <a:lumMod val="50000"/>
                  </a:schemeClr>
                </a:solidFill>
                <a:latin typeface="Times New Roman" panose="02020603050405020304" pitchFamily="18" charset="0"/>
                <a:cs typeface="Times New Roman" panose="02020603050405020304" pitchFamily="18" charset="0"/>
              </a:rPr>
              <a:t>Для справки</a:t>
            </a:r>
            <a:r>
              <a:rPr lang="ru-RU" sz="1600" dirty="0">
                <a:solidFill>
                  <a:schemeClr val="tx2">
                    <a:lumMod val="50000"/>
                  </a:schemeClr>
                </a:solidFill>
                <a:latin typeface="Times New Roman" panose="02020603050405020304" pitchFamily="18" charset="0"/>
                <a:cs typeface="Times New Roman" panose="02020603050405020304" pitchFamily="18" charset="0"/>
              </a:rPr>
              <a:t/>
            </a:r>
            <a:br>
              <a:rPr lang="ru-RU" sz="1600" dirty="0">
                <a:solidFill>
                  <a:schemeClr val="tx2">
                    <a:lumMod val="50000"/>
                  </a:schemeClr>
                </a:solidFill>
                <a:latin typeface="Times New Roman" panose="02020603050405020304" pitchFamily="18" charset="0"/>
                <a:cs typeface="Times New Roman" panose="02020603050405020304" pitchFamily="18" charset="0"/>
              </a:rPr>
            </a:br>
            <a:r>
              <a:rPr lang="ru-RU" sz="1600" dirty="0" err="1">
                <a:solidFill>
                  <a:schemeClr val="tx2">
                    <a:lumMod val="50000"/>
                  </a:schemeClr>
                </a:solidFill>
                <a:latin typeface="Times New Roman" panose="02020603050405020304" pitchFamily="18" charset="0"/>
                <a:cs typeface="Times New Roman" panose="02020603050405020304" pitchFamily="18" charset="0"/>
              </a:rPr>
              <a:t>Берке</a:t>
            </a:r>
            <a:r>
              <a:rPr lang="ru-RU" sz="1600" dirty="0">
                <a:solidFill>
                  <a:schemeClr val="tx2">
                    <a:lumMod val="50000"/>
                  </a:schemeClr>
                </a:solidFill>
                <a:latin typeface="Times New Roman" panose="02020603050405020304" pitchFamily="18" charset="0"/>
                <a:cs typeface="Times New Roman" panose="02020603050405020304" pitchFamily="18" charset="0"/>
              </a:rPr>
              <a:t>-хан приходился сыном </a:t>
            </a:r>
            <a:r>
              <a:rPr lang="ru-RU" sz="1600" dirty="0" err="1">
                <a:solidFill>
                  <a:schemeClr val="tx2">
                    <a:lumMod val="50000"/>
                  </a:schemeClr>
                </a:solidFill>
                <a:latin typeface="Times New Roman" panose="02020603050405020304" pitchFamily="18" charset="0"/>
                <a:cs typeface="Times New Roman" panose="02020603050405020304" pitchFamily="18" charset="0"/>
              </a:rPr>
              <a:t>Джучи</a:t>
            </a:r>
            <a:r>
              <a:rPr lang="ru-RU" sz="1600" dirty="0">
                <a:solidFill>
                  <a:schemeClr val="tx2">
                    <a:lumMod val="50000"/>
                  </a:schemeClr>
                </a:solidFill>
                <a:latin typeface="Times New Roman" panose="02020603050405020304" pitchFamily="18" charset="0"/>
                <a:cs typeface="Times New Roman" panose="02020603050405020304" pitchFamily="18" charset="0"/>
              </a:rPr>
              <a:t>, внуком Чингисхана. Во времена Золотой орды, после распада  империи монголов, он создал свое ханство со столицей </a:t>
            </a:r>
            <a:r>
              <a:rPr lang="ru-RU" sz="1600" dirty="0" err="1">
                <a:solidFill>
                  <a:schemeClr val="tx2">
                    <a:lumMod val="50000"/>
                  </a:schemeClr>
                </a:solidFill>
                <a:latin typeface="Times New Roman" panose="02020603050405020304" pitchFamily="18" charset="0"/>
                <a:cs typeface="Times New Roman" panose="02020603050405020304" pitchFamily="18" charset="0"/>
              </a:rPr>
              <a:t>Беркесараем</a:t>
            </a:r>
            <a:r>
              <a:rPr lang="ru-RU" sz="1600" dirty="0">
                <a:solidFill>
                  <a:schemeClr val="tx2">
                    <a:lumMod val="50000"/>
                  </a:schemeClr>
                </a:solidFill>
                <a:latin typeface="Times New Roman" panose="02020603050405020304" pitchFamily="18" charset="0"/>
                <a:cs typeface="Times New Roman" panose="02020603050405020304" pitchFamily="18" charset="0"/>
              </a:rPr>
              <a:t> около нынешнего Волгограда. Сразу после восшествия  на престол он всенародно со всем своим семейством и родней принял ислам, после чего поменял имя с Бурке на </a:t>
            </a:r>
            <a:r>
              <a:rPr lang="ru-RU" sz="1600" dirty="0" err="1">
                <a:solidFill>
                  <a:schemeClr val="tx2">
                    <a:lumMod val="50000"/>
                  </a:schemeClr>
                </a:solidFill>
                <a:latin typeface="Times New Roman" panose="02020603050405020304" pitchFamily="18" charset="0"/>
                <a:cs typeface="Times New Roman" panose="02020603050405020304" pitchFamily="18" charset="0"/>
              </a:rPr>
              <a:t>Берке</a:t>
            </a:r>
            <a:r>
              <a:rPr lang="ru-RU" sz="1600" dirty="0">
                <a:solidFill>
                  <a:schemeClr val="tx2">
                    <a:lumMod val="50000"/>
                  </a:schemeClr>
                </a:solidFill>
                <a:latin typeface="Times New Roman" panose="02020603050405020304" pitchFamily="18" charset="0"/>
                <a:cs typeface="Times New Roman" panose="02020603050405020304" pitchFamily="18" charset="0"/>
              </a:rPr>
              <a:t>.</a:t>
            </a:r>
            <a:r>
              <a:rPr lang="ru-RU" sz="1400" dirty="0"/>
              <a:t/>
            </a:r>
            <a:br>
              <a:rPr lang="ru-RU" sz="1400" dirty="0"/>
            </a:br>
            <a:endParaRPr lang="ru-RU" sz="1400" dirty="0"/>
          </a:p>
        </p:txBody>
      </p:sp>
      <p:pic>
        <p:nvPicPr>
          <p:cNvPr id="3076" name="Picture 4" descr="C:\Users\Турист\Downloads\2017-09-03 13-04-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990" y="2060848"/>
            <a:ext cx="4728074" cy="33123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7" name="Picture 5" descr="C:\Users\Турист\Downloads\2017-09-03 12-28-5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3384376"/>
            <a:ext cx="4464496" cy="29969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286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44490"/>
            <a:ext cx="7848872" cy="5016758"/>
          </a:xfrm>
          <a:prstGeom prst="rect">
            <a:avLst/>
          </a:prstGeom>
        </p:spPr>
        <p:txBody>
          <a:bodyPr wrap="square">
            <a:spAutoFit/>
          </a:bodyPr>
          <a:lstStyle/>
          <a:p>
            <a:pPr algn="ctr"/>
            <a:r>
              <a:rPr lang="ru-RU" sz="1600" b="1" dirty="0">
                <a:solidFill>
                  <a:schemeClr val="accent1">
                    <a:lumMod val="50000"/>
                  </a:schemeClr>
                </a:solidFill>
                <a:latin typeface="Times New Roman" panose="02020603050405020304" pitchFamily="18" charset="0"/>
                <a:cs typeface="Times New Roman" panose="02020603050405020304" pitchFamily="18" charset="0"/>
              </a:rPr>
              <a:t>Гора мусульманских пророков</a:t>
            </a:r>
          </a:p>
          <a:p>
            <a:pPr algn="ctr"/>
            <a:r>
              <a:rPr lang="ru-RU" sz="1600" dirty="0">
                <a:solidFill>
                  <a:schemeClr val="accent1">
                    <a:lumMod val="50000"/>
                  </a:schemeClr>
                </a:solidFill>
                <a:latin typeface="Times New Roman" panose="02020603050405020304" pitchFamily="18" charset="0"/>
                <a:cs typeface="Times New Roman" panose="02020603050405020304" pitchFamily="18" charset="0"/>
              </a:rPr>
              <a:t>На самом деле на вершине горы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Ауштау</a:t>
            </a:r>
            <a:r>
              <a:rPr lang="ru-RU" sz="1600" dirty="0">
                <a:solidFill>
                  <a:schemeClr val="accent1">
                    <a:lumMod val="50000"/>
                  </a:schemeClr>
                </a:solidFill>
                <a:latin typeface="Times New Roman" panose="02020603050405020304" pitchFamily="18" charset="0"/>
                <a:cs typeface="Times New Roman" panose="02020603050405020304" pitchFamily="18" charset="0"/>
              </a:rPr>
              <a:t> три старинные могилы. На надгробной плите одной из них по-арабски начертано:</a:t>
            </a:r>
          </a:p>
          <a:p>
            <a:pPr algn="ctr"/>
            <a:r>
              <a:rPr lang="ar-AE" sz="1600" dirty="0">
                <a:solidFill>
                  <a:schemeClr val="accent1">
                    <a:lumMod val="50000"/>
                  </a:schemeClr>
                </a:solidFill>
                <a:latin typeface="Times New Roman" panose="02020603050405020304" pitchFamily="18" charset="0"/>
                <a:cs typeface="Times New Roman" panose="02020603050405020304" pitchFamily="18" charset="0"/>
              </a:rPr>
              <a:t>هذا  مرقد  الشيخ  محمد  رمضان  الاوش  .........  في عصر  برك خان  باني  سراي ........</a:t>
            </a:r>
          </a:p>
          <a:p>
            <a:pPr algn="ctr"/>
            <a:r>
              <a:rPr lang="ru-RU" sz="1600" dirty="0">
                <a:solidFill>
                  <a:schemeClr val="accent1">
                    <a:lumMod val="50000"/>
                  </a:schemeClr>
                </a:solidFill>
                <a:latin typeface="Times New Roman" panose="02020603050405020304" pitchFamily="18" charset="0"/>
                <a:cs typeface="Times New Roman" panose="02020603050405020304" pitchFamily="18" charset="0"/>
              </a:rPr>
              <a:t>Что значит:</a:t>
            </a:r>
          </a:p>
          <a:p>
            <a:pPr algn="ctr"/>
            <a:r>
              <a:rPr lang="ru-RU" sz="1600" dirty="0">
                <a:solidFill>
                  <a:schemeClr val="accent1">
                    <a:lumMod val="50000"/>
                  </a:schemeClr>
                </a:solidFill>
                <a:latin typeface="Times New Roman" panose="02020603050405020304" pitchFamily="18" charset="0"/>
                <a:cs typeface="Times New Roman" panose="02020603050405020304" pitchFamily="18" charset="0"/>
              </a:rPr>
              <a:t>«Это усыпальница Шейха (по имени)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Муххаммад</a:t>
            </a:r>
            <a:r>
              <a:rPr lang="ru-RU" sz="1600" dirty="0">
                <a:solidFill>
                  <a:schemeClr val="accent1">
                    <a:lumMod val="50000"/>
                  </a:schemeClr>
                </a:solidFill>
                <a:latin typeface="Times New Roman" panose="02020603050405020304" pitchFamily="18" charset="0"/>
                <a:cs typeface="Times New Roman" panose="02020603050405020304" pitchFamily="18" charset="0"/>
              </a:rPr>
              <a:t> Рамазан аль-</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Ауш</a:t>
            </a:r>
            <a:r>
              <a:rPr lang="ru-RU" sz="1600" dirty="0">
                <a:solidFill>
                  <a:schemeClr val="accent1">
                    <a:lumMod val="50000"/>
                  </a:schemeClr>
                </a:solidFill>
                <a:latin typeface="Times New Roman" panose="02020603050405020304" pitchFamily="18" charset="0"/>
                <a:cs typeface="Times New Roman" panose="02020603050405020304" pitchFamily="18" charset="0"/>
              </a:rPr>
              <a:t> … 651 года хиджры. В век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Берке</a:t>
            </a:r>
            <a:r>
              <a:rPr lang="ru-RU" sz="1600" dirty="0">
                <a:solidFill>
                  <a:schemeClr val="accent1">
                    <a:lumMod val="50000"/>
                  </a:schemeClr>
                </a:solidFill>
                <a:latin typeface="Times New Roman" panose="02020603050405020304" pitchFamily="18" charset="0"/>
                <a:cs typeface="Times New Roman" panose="02020603050405020304" pitchFamily="18" charset="0"/>
              </a:rPr>
              <a:t>-хана, строителя (города) Сарай …» </a:t>
            </a:r>
          </a:p>
          <a:p>
            <a:pPr algn="ctr"/>
            <a:r>
              <a:rPr lang="ru-RU" sz="1600" dirty="0">
                <a:solidFill>
                  <a:schemeClr val="accent1">
                    <a:lumMod val="50000"/>
                  </a:schemeClr>
                </a:solidFill>
                <a:latin typeface="Times New Roman" panose="02020603050405020304" pitchFamily="18" charset="0"/>
                <a:cs typeface="Times New Roman" panose="02020603050405020304" pitchFamily="18" charset="0"/>
              </a:rPr>
              <a:t>Новую надгробную плиту на месте старой поставил Зайнулла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Расулев</a:t>
            </a:r>
            <a:r>
              <a:rPr lang="ru-RU" sz="1600" dirty="0">
                <a:solidFill>
                  <a:schemeClr val="accent1">
                    <a:lumMod val="50000"/>
                  </a:schemeClr>
                </a:solidFill>
                <a:latin typeface="Times New Roman" panose="02020603050405020304" pitchFamily="18" charset="0"/>
                <a:cs typeface="Times New Roman" panose="02020603050405020304" pitchFamily="18" charset="0"/>
              </a:rPr>
              <a:t> – религиозный деятель, знаменитый башкирский ишан, врачеватель с даром пророчества. Утверждают, что плита была привезена из Бишкека в 1905 году. Рядом с могилой шейха расположены усыпальницы святых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Аулии</a:t>
            </a:r>
            <a:r>
              <a:rPr lang="ru-RU" sz="1600" dirty="0">
                <a:solidFill>
                  <a:schemeClr val="accent1">
                    <a:lumMod val="50000"/>
                  </a:schemeClr>
                </a:solidFill>
                <a:latin typeface="Times New Roman" panose="02020603050405020304" pitchFamily="18" charset="0"/>
                <a:cs typeface="Times New Roman" panose="02020603050405020304" pitchFamily="18" charset="0"/>
              </a:rPr>
              <a:t> и Диваны. Так сложилась классическая исламская триада: шейх – учитель,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Аулия</a:t>
            </a:r>
            <a:r>
              <a:rPr lang="ru-RU" sz="1600" dirty="0">
                <a:solidFill>
                  <a:schemeClr val="accent1">
                    <a:lumMod val="50000"/>
                  </a:schemeClr>
                </a:solidFill>
                <a:latin typeface="Times New Roman" panose="02020603050405020304" pitchFamily="18" charset="0"/>
                <a:cs typeface="Times New Roman" panose="02020603050405020304" pitchFamily="18" charset="0"/>
              </a:rPr>
              <a:t> – святой мученик, Дивана – благословенный.</a:t>
            </a:r>
          </a:p>
          <a:p>
            <a:pPr algn="ctr"/>
            <a:r>
              <a:rPr lang="ru-RU" sz="1600" dirty="0">
                <a:solidFill>
                  <a:schemeClr val="accent1">
                    <a:lumMod val="50000"/>
                  </a:schemeClr>
                </a:solidFill>
                <a:latin typeface="Times New Roman" panose="02020603050405020304" pitchFamily="18" charset="0"/>
                <a:cs typeface="Times New Roman" panose="02020603050405020304" pitchFamily="18" charset="0"/>
              </a:rPr>
              <a:t>Говорят, то ли шейх, то ли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Аулии</a:t>
            </a:r>
            <a:r>
              <a:rPr lang="ru-RU" sz="1600" dirty="0">
                <a:solidFill>
                  <a:schemeClr val="accent1">
                    <a:lumMod val="50000"/>
                  </a:schemeClr>
                </a:solidFill>
                <a:latin typeface="Times New Roman" panose="02020603050405020304" pitchFamily="18" charset="0"/>
                <a:cs typeface="Times New Roman" panose="02020603050405020304" pitchFamily="18" charset="0"/>
              </a:rPr>
              <a:t> были родом из киргизского города Ош, поэтому гора и получила название Ош-тау, что со временем изменилось в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Ауш</a:t>
            </a:r>
            <a:r>
              <a:rPr lang="ru-RU" sz="1600" dirty="0">
                <a:solidFill>
                  <a:schemeClr val="accent1">
                    <a:lumMod val="50000"/>
                  </a:schemeClr>
                </a:solidFill>
                <a:latin typeface="Times New Roman" panose="02020603050405020304" pitchFamily="18" charset="0"/>
                <a:cs typeface="Times New Roman" panose="02020603050405020304" pitchFamily="18" charset="0"/>
              </a:rPr>
              <a:t>-тау. Еще рассказывают, что название горы происходит от слова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ауыш</a:t>
            </a:r>
            <a:r>
              <a:rPr lang="ru-RU" sz="1600" dirty="0">
                <a:solidFill>
                  <a:schemeClr val="accent1">
                    <a:lumMod val="50000"/>
                  </a:schemeClr>
                </a:solidFill>
                <a:latin typeface="Times New Roman" panose="02020603050405020304" pitchFamily="18" charset="0"/>
                <a:cs typeface="Times New Roman" panose="02020603050405020304" pitchFamily="18" charset="0"/>
              </a:rPr>
              <a:t>» («наклонная»).</a:t>
            </a:r>
          </a:p>
          <a:p>
            <a:pPr algn="ctr"/>
            <a:r>
              <a:rPr lang="ru-RU" sz="1600" dirty="0">
                <a:solidFill>
                  <a:schemeClr val="accent1">
                    <a:lumMod val="50000"/>
                  </a:schemeClr>
                </a:solidFill>
                <a:latin typeface="Times New Roman" panose="02020603050405020304" pitchFamily="18" charset="0"/>
                <a:cs typeface="Times New Roman" panose="02020603050405020304" pitchFamily="18" charset="0"/>
              </a:rPr>
              <a:t>На Кавказе у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тюркоязычных</a:t>
            </a:r>
            <a:r>
              <a:rPr lang="ru-RU" sz="1600" dirty="0">
                <a:solidFill>
                  <a:schemeClr val="accent1">
                    <a:lumMod val="50000"/>
                  </a:schemeClr>
                </a:solidFill>
                <a:latin typeface="Times New Roman" panose="02020603050405020304" pitchFamily="18" charset="0"/>
                <a:cs typeface="Times New Roman" panose="02020603050405020304" pitchFamily="18" charset="0"/>
              </a:rPr>
              <a:t> карачаевцев и балкарцев нередко встречаются топонимы со словом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Ауш</a:t>
            </a:r>
            <a:r>
              <a:rPr lang="ru-RU" sz="1600" dirty="0">
                <a:solidFill>
                  <a:schemeClr val="accent1">
                    <a:lumMod val="50000"/>
                  </a:schemeClr>
                </a:solidFill>
                <a:latin typeface="Times New Roman" panose="02020603050405020304" pitchFamily="18" charset="0"/>
                <a:cs typeface="Times New Roman" panose="02020603050405020304" pitchFamily="18" charset="0"/>
              </a:rPr>
              <a:t>». Чаще всего это название имеет значение перевала, ущелья… Если посмотреть на карту, с востока от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Ауштау</a:t>
            </a:r>
            <a:r>
              <a:rPr lang="ru-RU" sz="1600" dirty="0">
                <a:solidFill>
                  <a:schemeClr val="accent1">
                    <a:lumMod val="50000"/>
                  </a:schemeClr>
                </a:solidFill>
                <a:latin typeface="Times New Roman" panose="02020603050405020304" pitchFamily="18" charset="0"/>
                <a:cs typeface="Times New Roman" panose="02020603050405020304" pitchFamily="18" charset="0"/>
              </a:rPr>
              <a:t> проходит хребет Кумач, а с запада – хребет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Нурали</a:t>
            </a:r>
            <a:r>
              <a:rPr lang="ru-RU" sz="1600" dirty="0">
                <a:solidFill>
                  <a:schemeClr val="accent1">
                    <a:lumMod val="50000"/>
                  </a:schemeClr>
                </a:solidFill>
                <a:latin typeface="Times New Roman" panose="02020603050405020304" pitchFamily="18" charset="0"/>
                <a:cs typeface="Times New Roman" panose="02020603050405020304" pitchFamily="18" charset="0"/>
              </a:rPr>
              <a:t>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Нарэле</a:t>
            </a:r>
            <a:r>
              <a:rPr lang="ru-RU" sz="1600" dirty="0">
                <a:solidFill>
                  <a:schemeClr val="accent1">
                    <a:lumMod val="50000"/>
                  </a:schemeClr>
                </a:solidFill>
                <a:latin typeface="Times New Roman" panose="02020603050405020304" pitchFamily="18" charset="0"/>
                <a:cs typeface="Times New Roman" panose="02020603050405020304" pitchFamily="18" charset="0"/>
              </a:rPr>
              <a:t>), и между ними словно бы образуется «коридор», проход, перевал. Поэтому-то и гора, и озеро стали именоваться «перевалочными».</a:t>
            </a:r>
          </a:p>
        </p:txBody>
      </p:sp>
    </p:spTree>
    <p:extLst>
      <p:ext uri="{BB962C8B-B14F-4D97-AF65-F5344CB8AC3E}">
        <p14:creationId xmlns:p14="http://schemas.microsoft.com/office/powerpoint/2010/main" val="1687305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noFill/>
        </p:spPr>
        <p:txBody>
          <a:bodyPr/>
          <a:lstStyle/>
          <a:p>
            <a:r>
              <a:rPr lang="ru-RU" sz="1600" dirty="0">
                <a:solidFill>
                  <a:schemeClr val="accent1">
                    <a:lumMod val="50000"/>
                  </a:schemeClr>
                </a:solidFill>
                <a:latin typeface="Times New Roman" panose="02020603050405020304" pitchFamily="18" charset="0"/>
                <a:cs typeface="Times New Roman" panose="02020603050405020304" pitchFamily="18" charset="0"/>
              </a:rPr>
              <a:t>Местечко, где у подножия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Ауштау</a:t>
            </a:r>
            <a:r>
              <a:rPr lang="ru-RU" sz="1600" dirty="0">
                <a:solidFill>
                  <a:schemeClr val="accent1">
                    <a:lumMod val="50000"/>
                  </a:schemeClr>
                </a:solidFill>
                <a:latin typeface="Times New Roman" panose="02020603050405020304" pitchFamily="18" charset="0"/>
                <a:cs typeface="Times New Roman" panose="02020603050405020304" pitchFamily="18" charset="0"/>
              </a:rPr>
              <a:t> плещется озеро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Аушкуль</a:t>
            </a:r>
            <a:r>
              <a:rPr lang="ru-RU" sz="1600" dirty="0">
                <a:solidFill>
                  <a:schemeClr val="accent1">
                    <a:lumMod val="50000"/>
                  </a:schemeClr>
                </a:solidFill>
                <a:latin typeface="Times New Roman" panose="02020603050405020304" pitchFamily="18" charset="0"/>
                <a:cs typeface="Times New Roman" panose="02020603050405020304" pitchFamily="18" charset="0"/>
              </a:rPr>
              <a:t>, полюбили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парапланеристы</a:t>
            </a:r>
            <a:r>
              <a:rPr lang="ru-RU" sz="1600" dirty="0">
                <a:solidFill>
                  <a:schemeClr val="accent1">
                    <a:lumMod val="50000"/>
                  </a:schemeClr>
                </a:solidFill>
                <a:latin typeface="Times New Roman" panose="02020603050405020304" pitchFamily="18" charset="0"/>
                <a:cs typeface="Times New Roman" panose="02020603050405020304" pitchFamily="18" charset="0"/>
              </a:rPr>
              <a:t>. Теперь это чуть ли не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всеуральский</a:t>
            </a:r>
            <a:r>
              <a:rPr lang="ru-RU" sz="1600" dirty="0">
                <a:solidFill>
                  <a:schemeClr val="accent1">
                    <a:lumMod val="50000"/>
                  </a:schemeClr>
                </a:solidFill>
                <a:latin typeface="Times New Roman" panose="02020603050405020304" pitchFamily="18" charset="0"/>
                <a:cs typeface="Times New Roman" panose="02020603050405020304" pitchFamily="18" charset="0"/>
              </a:rPr>
              <a:t> центр этого вида спорта. Приедешь в погожий выходной день, и в небе зависнет с десяток птиц с шелковыми парусиновыми крыльями.</a:t>
            </a:r>
            <a:br>
              <a:rPr lang="ru-RU" sz="1600" dirty="0">
                <a:solidFill>
                  <a:schemeClr val="accent1">
                    <a:lumMod val="50000"/>
                  </a:schemeClr>
                </a:solidFill>
                <a:latin typeface="Times New Roman" panose="02020603050405020304" pitchFamily="18" charset="0"/>
                <a:cs typeface="Times New Roman" panose="02020603050405020304" pitchFamily="18" charset="0"/>
              </a:rPr>
            </a:br>
            <a:r>
              <a:rPr lang="ru-RU" sz="1600" dirty="0" err="1">
                <a:solidFill>
                  <a:schemeClr val="accent1">
                    <a:lumMod val="50000"/>
                  </a:schemeClr>
                </a:solidFill>
                <a:latin typeface="Times New Roman" panose="02020603050405020304" pitchFamily="18" charset="0"/>
                <a:cs typeface="Times New Roman" panose="02020603050405020304" pitchFamily="18" charset="0"/>
              </a:rPr>
              <a:t>Аушкуль</a:t>
            </a:r>
            <a:r>
              <a:rPr lang="ru-RU" sz="1600" dirty="0">
                <a:solidFill>
                  <a:schemeClr val="accent1">
                    <a:lumMod val="50000"/>
                  </a:schemeClr>
                </a:solidFill>
                <a:latin typeface="Times New Roman" panose="02020603050405020304" pitchFamily="18" charset="0"/>
                <a:cs typeface="Times New Roman" panose="02020603050405020304" pitchFamily="18" charset="0"/>
              </a:rPr>
              <a:t> овальной формы, его длина два километра, ширина – около полутора. Водоем этот неглубокий, в среднем 1,85 метра. Дно пологое, покрыто яшмовой галькой и илом.</a:t>
            </a:r>
            <a:br>
              <a:rPr lang="ru-RU" sz="1600" dirty="0">
                <a:solidFill>
                  <a:schemeClr val="accent1">
                    <a:lumMod val="50000"/>
                  </a:schemeClr>
                </a:solidFill>
                <a:latin typeface="Times New Roman" panose="02020603050405020304" pitchFamily="18" charset="0"/>
                <a:cs typeface="Times New Roman" panose="02020603050405020304" pitchFamily="18" charset="0"/>
              </a:rPr>
            </a:br>
            <a:r>
              <a:rPr lang="ru-RU" sz="1600" dirty="0">
                <a:solidFill>
                  <a:schemeClr val="accent1">
                    <a:lumMod val="50000"/>
                  </a:schemeClr>
                </a:solidFill>
                <a:latin typeface="Times New Roman" panose="02020603050405020304" pitchFamily="18" charset="0"/>
                <a:cs typeface="Times New Roman" panose="02020603050405020304" pitchFamily="18" charset="0"/>
              </a:rPr>
              <a:t>Гора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Ауштау</a:t>
            </a:r>
            <a:r>
              <a:rPr lang="ru-RU" sz="1600" dirty="0">
                <a:solidFill>
                  <a:schemeClr val="accent1">
                    <a:lumMod val="50000"/>
                  </a:schemeClr>
                </a:solidFill>
                <a:latin typeface="Times New Roman" panose="02020603050405020304" pitchFamily="18" charset="0"/>
                <a:cs typeface="Times New Roman" panose="02020603050405020304" pitchFamily="18" charset="0"/>
              </a:rPr>
              <a:t> вся состоит из яшмы – особой -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аушкульской</a:t>
            </a:r>
            <a:r>
              <a:rPr lang="ru-RU" sz="1600" dirty="0">
                <a:solidFill>
                  <a:schemeClr val="accent1">
                    <a:lumMod val="50000"/>
                  </a:schemeClr>
                </a:solidFill>
                <a:latin typeface="Times New Roman" panose="02020603050405020304" pitchFamily="18" charset="0"/>
                <a:cs typeface="Times New Roman" panose="02020603050405020304" pitchFamily="18" charset="0"/>
              </a:rPr>
              <a:t>. Она добывается в ограниченных количествах с XVIII века.</a:t>
            </a:r>
            <a:br>
              <a:rPr lang="ru-RU" sz="1600" dirty="0">
                <a:solidFill>
                  <a:schemeClr val="accent1">
                    <a:lumMod val="50000"/>
                  </a:schemeClr>
                </a:solidFill>
                <a:latin typeface="Times New Roman" panose="02020603050405020304" pitchFamily="18" charset="0"/>
                <a:cs typeface="Times New Roman" panose="02020603050405020304" pitchFamily="18" charset="0"/>
              </a:rPr>
            </a:br>
            <a:r>
              <a:rPr lang="ru-RU" sz="1600" dirty="0" err="1">
                <a:solidFill>
                  <a:schemeClr val="accent1">
                    <a:lumMod val="50000"/>
                  </a:schemeClr>
                </a:solidFill>
                <a:latin typeface="Times New Roman" panose="02020603050405020304" pitchFamily="18" charset="0"/>
                <a:cs typeface="Times New Roman" panose="02020603050405020304" pitchFamily="18" charset="0"/>
              </a:rPr>
              <a:t>Аушкульской</a:t>
            </a:r>
            <a:r>
              <a:rPr lang="ru-RU" sz="1600" dirty="0">
                <a:solidFill>
                  <a:schemeClr val="accent1">
                    <a:lumMod val="50000"/>
                  </a:schemeClr>
                </a:solidFill>
                <a:latin typeface="Times New Roman" panose="02020603050405020304" pitchFamily="18" charset="0"/>
                <a:cs typeface="Times New Roman" panose="02020603050405020304" pitchFamily="18" charset="0"/>
              </a:rPr>
              <a:t> яшме палевого и песочного цвета особую прелесть придают черные и бурые дендриты, ветвящиеся, как жилки, напоминающие веточки растений. Эту яшму использовали для изготовления превосходных каменных чаш и ваз. Вазы из </a:t>
            </a:r>
            <a:r>
              <a:rPr lang="ru-RU" sz="1600" dirty="0" err="1">
                <a:solidFill>
                  <a:schemeClr val="accent1">
                    <a:lumMod val="50000"/>
                  </a:schemeClr>
                </a:solidFill>
                <a:latin typeface="Times New Roman" panose="02020603050405020304" pitchFamily="18" charset="0"/>
                <a:cs typeface="Times New Roman" panose="02020603050405020304" pitchFamily="18" charset="0"/>
              </a:rPr>
              <a:t>аушкульской</a:t>
            </a:r>
            <a:r>
              <a:rPr lang="ru-RU" sz="1600" dirty="0">
                <a:solidFill>
                  <a:schemeClr val="accent1">
                    <a:lumMod val="50000"/>
                  </a:schemeClr>
                </a:solidFill>
                <a:latin typeface="Times New Roman" panose="02020603050405020304" pitchFamily="18" charset="0"/>
                <a:cs typeface="Times New Roman" panose="02020603050405020304" pitchFamily="18" charset="0"/>
              </a:rPr>
              <a:t> яшмы украшают парадную лестницу Эрмитажа.</a:t>
            </a:r>
            <a:br>
              <a:rPr lang="ru-RU" sz="1600" dirty="0">
                <a:solidFill>
                  <a:schemeClr val="accent1">
                    <a:lumMod val="50000"/>
                  </a:schemeClr>
                </a:solidFill>
                <a:latin typeface="Times New Roman" panose="02020603050405020304" pitchFamily="18" charset="0"/>
                <a:cs typeface="Times New Roman" panose="02020603050405020304" pitchFamily="18" charset="0"/>
              </a:rPr>
            </a:br>
            <a:endParaRPr lang="ru-RU" sz="16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2339752" y="4365104"/>
            <a:ext cx="4608512" cy="1761059"/>
          </a:xfrm>
        </p:spPr>
        <p:txBody>
          <a:bodyPr/>
          <a:lstStyle/>
          <a:p>
            <a:endParaRPr lang="ru-RU" sz="1600" dirty="0"/>
          </a:p>
        </p:txBody>
      </p:sp>
      <p:pic>
        <p:nvPicPr>
          <p:cNvPr id="5124" name="Picture 4" descr="C:\Users\Турист\Downloads\2017-09-03 12-27-48 (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094" y="3284985"/>
            <a:ext cx="4328930" cy="31410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pic>
        <p:nvPicPr>
          <p:cNvPr id="1026" name="Picture 2" descr="F:\аушкулево\DSC_08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3284985"/>
            <a:ext cx="3809135" cy="32046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924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3203848" y="1340768"/>
            <a:ext cx="2736304" cy="72008"/>
          </a:xfrm>
          <a:noFill/>
        </p:spPr>
        <p:txBody>
          <a:bodyPr>
            <a:noAutofit/>
          </a:bodyPr>
          <a:lstStyle/>
          <a:p>
            <a:endParaRPr lang="ru-RU" sz="800" dirty="0"/>
          </a:p>
        </p:txBody>
      </p:sp>
      <p:sp>
        <p:nvSpPr>
          <p:cNvPr id="3" name="Объект 2"/>
          <p:cNvSpPr>
            <a:spLocks noGrp="1"/>
          </p:cNvSpPr>
          <p:nvPr>
            <p:ph idx="1"/>
          </p:nvPr>
        </p:nvSpPr>
        <p:spPr>
          <a:xfrm rot="10800000" flipV="1">
            <a:off x="457200" y="404665"/>
            <a:ext cx="8147248" cy="4896544"/>
          </a:xfrm>
          <a:noFill/>
        </p:spPr>
        <p:txBody>
          <a:bodyPr/>
          <a:lstStyle/>
          <a:p>
            <a:pPr algn="ctr">
              <a:spcBef>
                <a:spcPts val="0"/>
              </a:spcBef>
            </a:pPr>
            <a:r>
              <a:rPr lang="ru-RU" sz="1600" dirty="0" smtClean="0">
                <a:solidFill>
                  <a:srgbClr val="254061"/>
                </a:solidFill>
                <a:latin typeface="Times New Roman" panose="02020603050405020304" pitchFamily="18" charset="0"/>
                <a:ea typeface="Calibri"/>
                <a:cs typeface="Times New Roman" panose="02020603050405020304" pitchFamily="18" charset="0"/>
              </a:rPr>
              <a:t>Небольшой искусственный водопад в башкирской деревушке </a:t>
            </a:r>
            <a:r>
              <a:rPr lang="ru-RU" sz="1600" dirty="0" err="1" smtClean="0">
                <a:solidFill>
                  <a:srgbClr val="254061"/>
                </a:solidFill>
                <a:latin typeface="Times New Roman" panose="02020603050405020304" pitchFamily="18" charset="0"/>
                <a:ea typeface="Calibri"/>
                <a:cs typeface="Times New Roman" panose="02020603050405020304" pitchFamily="18" charset="0"/>
              </a:rPr>
              <a:t>Шарипово</a:t>
            </a:r>
            <a:r>
              <a:rPr lang="ru-RU" sz="1600" dirty="0" smtClean="0">
                <a:solidFill>
                  <a:srgbClr val="254061"/>
                </a:solidFill>
                <a:latin typeface="Times New Roman" panose="02020603050405020304" pitchFamily="18" charset="0"/>
                <a:ea typeface="Calibri"/>
                <a:cs typeface="Times New Roman" panose="02020603050405020304" pitchFamily="18" charset="0"/>
              </a:rPr>
              <a:t>. Здесь, на реке </a:t>
            </a:r>
            <a:r>
              <a:rPr lang="ru-RU" sz="1600" dirty="0" err="1" smtClean="0">
                <a:solidFill>
                  <a:srgbClr val="254061"/>
                </a:solidFill>
                <a:latin typeface="Times New Roman" panose="02020603050405020304" pitchFamily="18" charset="0"/>
                <a:ea typeface="Calibri"/>
                <a:cs typeface="Times New Roman" panose="02020603050405020304" pitchFamily="18" charset="0"/>
              </a:rPr>
              <a:t>Уй</a:t>
            </a:r>
            <a:r>
              <a:rPr lang="ru-RU" sz="1600" dirty="0" smtClean="0">
                <a:solidFill>
                  <a:srgbClr val="254061"/>
                </a:solidFill>
                <a:latin typeface="Times New Roman" panose="02020603050405020304" pitchFamily="18" charset="0"/>
                <a:ea typeface="Calibri"/>
                <a:cs typeface="Times New Roman" panose="02020603050405020304" pitchFamily="18" charset="0"/>
              </a:rPr>
              <a:t>, создан пруд. Вытекая из пруда, речка образует невысокие, но живописные водопады.</a:t>
            </a:r>
            <a:endParaRPr lang="ru-RU" sz="1600" dirty="0" smtClean="0">
              <a:latin typeface="Times New Roman" panose="02020603050405020304" pitchFamily="18" charset="0"/>
              <a:ea typeface="Calibri"/>
              <a:cs typeface="Times New Roman" panose="02020603050405020304" pitchFamily="18" charset="0"/>
            </a:endParaRPr>
          </a:p>
          <a:p>
            <a:pPr algn="ctr">
              <a:spcBef>
                <a:spcPts val="0"/>
              </a:spcBef>
            </a:pPr>
            <a:r>
              <a:rPr lang="ru-RU" sz="1600" dirty="0" smtClean="0">
                <a:solidFill>
                  <a:srgbClr val="254061"/>
                </a:solidFill>
                <a:latin typeface="Times New Roman" panose="02020603050405020304" pitchFamily="18" charset="0"/>
                <a:ea typeface="Calibri"/>
                <a:cs typeface="Times New Roman" panose="02020603050405020304" pitchFamily="18" charset="0"/>
              </a:rPr>
              <a:t>Первый каскад – на выходе из пруда (представляет собой слив пруда), второй – чуть ниже, где вода падает с каменного выхода, делясь на два потока. Интересно, что здешняя порода представляет собой яшму – ценный поделочный камень. Над плотиной перекинут деревянный мостик</a:t>
            </a:r>
            <a:r>
              <a:rPr lang="ru-RU" sz="1600" dirty="0" smtClean="0">
                <a:solidFill>
                  <a:srgbClr val="254061"/>
                </a:solidFill>
                <a:latin typeface="Times New Roman" panose="02020603050405020304" pitchFamily="18" charset="0"/>
                <a:ea typeface="Calibri"/>
                <a:cs typeface="Times New Roman" panose="02020603050405020304" pitchFamily="18" charset="0"/>
              </a:rPr>
              <a:t>.</a:t>
            </a:r>
            <a:endParaRPr lang="ru-RU" sz="1600" dirty="0" smtClean="0">
              <a:latin typeface="Times New Roman" panose="02020603050405020304" pitchFamily="18" charset="0"/>
              <a:ea typeface="Calibri"/>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48880"/>
            <a:ext cx="4032448" cy="275465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6147" name="Picture 3" descr="C:\Users\Турист\Downloads\2017-09-03 13-37-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3212976"/>
            <a:ext cx="4752528" cy="32403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657297"/>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40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50"/>
      </a:hlink>
      <a:folHlink>
        <a:srgbClr val="00B05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TotalTime>
  <Words>784</Words>
  <Application>Microsoft Office PowerPoint</Application>
  <PresentationFormat>Экран (4:3)</PresentationFormat>
  <Paragraphs>47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Презентация PowerPoint</vt:lpstr>
      <vt:lpstr>Маршрут: г.Учалы – гора Ауштау – Шариповский водопад – озеро Ворожеич – г.Учалы</vt:lpstr>
      <vt:lpstr>   </vt:lpstr>
      <vt:lpstr>Презентация PowerPoint</vt:lpstr>
      <vt:lpstr>Для справки Лечебные воды источника Аулия является талыми снеговыми. Эффективность лекарств, применяемых с талой водой, резко возрастает. У прооперированных быстрее идет заживление ран и процесс выздоровления. Произведенный анализ состава воды в роднике Аулия показал, она мягкая, отсутствует бытовое загрязнение, содержание кремнезема повышенное. Кремнезем в воде присутствует в виде коллоидов. Биологическое воздействие коллоидов кремнезема характеризуется как общеукрепляющее средство, нормализующее обмен веществ, повышающее физическую и умственную работоспособность, иммуностимулирующее, замедляющее процесс старения. </vt:lpstr>
      <vt:lpstr>  Для справки Берке-хан приходился сыном Джучи, внуком Чингисхана. Во времена Золотой орды, после распада  империи монголов, он создал свое ханство со столицей Беркесараем около нынешнего Волгограда. Сразу после восшествия  на престол он всенародно со всем своим семейством и родней принял ислам, после чего поменял имя с Бурке на Берке. </vt:lpstr>
      <vt:lpstr>Презентация PowerPoint</vt:lpstr>
      <vt:lpstr>Местечко, где у подножия Ауштау плещется озеро Аушкуль, полюбили парапланеристы. Теперь это чуть ли не всеуральский центр этого вида спорта. Приедешь в погожий выходной день, и в небе зависнет с десяток птиц с шелковыми парусиновыми крыльями. Аушкуль овальной формы, его длина два километра, ширина – около полутора. Водоем этот неглубокий, в среднем 1,85 метра. Дно пологое, покрыто яшмовой галькой и илом. Гора Ауштау вся состоит из яшмы – особой - аушкульской. Она добывается в ограниченных количествах с XVIII века. Аушкульской яшме палевого и песочного цвета особую прелесть придают черные и бурые дендриты, ветвящиеся, как жилки, напоминающие веточки растений. Эту яшму использовали для изготовления превосходных каменных чаш и ваз. Вазы из аушкульской яшмы украшают парадную лестницу Эрмитажа. </vt:lpstr>
      <vt:lpstr>Презентация PowerPoint</vt:lpstr>
      <vt:lpstr>В прошлом здесь работала небольшая электростанция, вырабатывавшая благодаря энергии воды электричество для Шарипово и близлежащих деревень. Централизованное электричество пришло в деревню лишь в 1970-е годы. Живописность месту придает и гора Уйташ, поднимающаяся за прудом. За ней тянется хребет Алабия.  Деревня Шарипово известна также как родина известного башкирского религиозного деятеля Зайнулла Расулева (1833-1917).  </vt:lpstr>
      <vt:lpstr>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Экологический-1</dc:title>
  <dc:creator>Фокина Лидия Петровна</dc:creator>
  <cp:keywords>Шаблон презентации</cp:keywords>
  <cp:lastModifiedBy>Турист</cp:lastModifiedBy>
  <cp:revision>52</cp:revision>
  <dcterms:created xsi:type="dcterms:W3CDTF">2017-02-23T13:11:39Z</dcterms:created>
  <dcterms:modified xsi:type="dcterms:W3CDTF">2017-11-30T10:36:45Z</dcterms:modified>
</cp:coreProperties>
</file>