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7" r:id="rId2"/>
    <p:sldId id="298" r:id="rId3"/>
    <p:sldId id="294" r:id="rId4"/>
    <p:sldId id="278" r:id="rId5"/>
    <p:sldId id="279" r:id="rId6"/>
    <p:sldId id="26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91" r:id="rId16"/>
    <p:sldId id="289" r:id="rId17"/>
    <p:sldId id="299" r:id="rId18"/>
    <p:sldId id="280" r:id="rId19"/>
    <p:sldId id="296" r:id="rId20"/>
    <p:sldId id="295" r:id="rId21"/>
    <p:sldId id="293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35D18"/>
    <a:srgbClr val="FF0066"/>
    <a:srgbClr val="FEB4D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88621" autoAdjust="0"/>
  </p:normalViewPr>
  <p:slideViewPr>
    <p:cSldViewPr>
      <p:cViewPr>
        <p:scale>
          <a:sx n="62" d="100"/>
          <a:sy n="62" d="100"/>
        </p:scale>
        <p:origin x="-137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6A5AA-685D-417B-BD75-15B618E298DF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56394-BC84-4FB5-8409-CE804C18FF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2593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56394-BC84-4FB5-8409-CE804C18FF8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9968-D486-408C-9A6A-7EBC026FCB63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3656-E58B-48E0-A438-1D489DA1D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9968-D486-408C-9A6A-7EBC026FCB63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3656-E58B-48E0-A438-1D489DA1D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9968-D486-408C-9A6A-7EBC026FCB63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3656-E58B-48E0-A438-1D489DA1D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9968-D486-408C-9A6A-7EBC026FCB63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3656-E58B-48E0-A438-1D489DA1D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9968-D486-408C-9A6A-7EBC026FCB63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3656-E58B-48E0-A438-1D489DA1D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9968-D486-408C-9A6A-7EBC026FCB63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3656-E58B-48E0-A438-1D489DA1D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9968-D486-408C-9A6A-7EBC026FCB63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3656-E58B-48E0-A438-1D489DA1D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9968-D486-408C-9A6A-7EBC026FCB63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3656-E58B-48E0-A438-1D489DA1D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9968-D486-408C-9A6A-7EBC026FCB63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3656-E58B-48E0-A438-1D489DA1D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9968-D486-408C-9A6A-7EBC026FCB63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3656-E58B-48E0-A438-1D489DA1D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9968-D486-408C-9A6A-7EBC026FCB63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3656-E58B-48E0-A438-1D489DA1D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89968-D486-408C-9A6A-7EBC026FCB63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A3656-E58B-48E0-A438-1D489DA1D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gif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1_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422608" cy="2448272"/>
          </a:xfrm>
          <a:prstGeom prst="rect">
            <a:avLst/>
          </a:prstGeom>
          <a:noFill/>
        </p:spPr>
      </p:pic>
      <p:pic>
        <p:nvPicPr>
          <p:cNvPr id="1027" name="Picture 3" descr="E:\b0d8f3f125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2383880" cy="3178507"/>
          </a:xfrm>
          <a:prstGeom prst="rect">
            <a:avLst/>
          </a:prstGeom>
          <a:noFill/>
        </p:spPr>
      </p:pic>
      <p:pic>
        <p:nvPicPr>
          <p:cNvPr id="1028" name="Picture 4" descr="E:\matryoshkas-dol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60648"/>
            <a:ext cx="2545085" cy="2536740"/>
          </a:xfrm>
          <a:prstGeom prst="rect">
            <a:avLst/>
          </a:prstGeom>
          <a:noFill/>
        </p:spPr>
      </p:pic>
      <p:pic>
        <p:nvPicPr>
          <p:cNvPr id="1029" name="Picture 5" descr="E:\t_2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149080"/>
            <a:ext cx="2964334" cy="240583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699792" y="764704"/>
            <a:ext cx="3529812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Souvenirs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From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Different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countries</a:t>
            </a:r>
          </a:p>
          <a:p>
            <a:pPr algn="ctr"/>
            <a:endParaRPr lang="ru-RU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47346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tartan [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ta:ʳtᵊn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nhmr8sy-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0077" y="1600200"/>
            <a:ext cx="6395261" cy="49006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stuffed toy [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l-G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ᴧ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ft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tɔi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]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chadorado.ru/d/90820/d/27_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1571612"/>
            <a:ext cx="5049063" cy="4972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8"/>
          </a:xfrm>
        </p:spPr>
        <p:txBody>
          <a:bodyPr>
            <a:normAutofit fontScale="90000"/>
          </a:bodyPr>
          <a:lstStyle/>
          <a:p>
            <a:pPr marL="457200" indent="-457200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sz="5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decker</a:t>
            </a:r>
            <a:r>
              <a:rPr lang="en-US" sz="5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[d</a:t>
            </a:r>
            <a:r>
              <a:rPr lang="el-GR" sz="5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ᴧ</a:t>
            </a:r>
            <a:r>
              <a:rPr lang="en-US" sz="5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bᵊl</a:t>
            </a:r>
            <a:r>
              <a:rPr lang="en-US" sz="5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dekə</a:t>
            </a:r>
            <a:r>
              <a:rPr lang="en-US" sz="5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ru-RU" sz="5300" dirty="0" smtClean="0"/>
              <a:t/>
            </a:r>
            <a:br>
              <a:rPr lang="ru-RU" sz="5300" dirty="0" smtClean="0"/>
            </a:br>
            <a:endParaRPr lang="ru-RU" sz="5300" dirty="0"/>
          </a:p>
        </p:txBody>
      </p:sp>
      <p:pic>
        <p:nvPicPr>
          <p:cNvPr id="4" name="Содержимое 3" descr="http://vaccodadesign.com/wp-content/uploads/2013/11/london-seo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21" y="1600200"/>
            <a:ext cx="8036757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pin [pin]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www.vlageredu.ru/ozv_2011/Kaleydoskop_Zima/Znachki_Medali_Zima_Big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571612"/>
            <a:ext cx="6401549" cy="4829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Union Jack [ˈ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juːnjən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ʤæk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]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C:\Users\Shadow\Desktop\union.jack.fla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928802"/>
            <a:ext cx="6786610" cy="4245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hadow\Desktop\provinces-of-britai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0"/>
            <a:ext cx="4062142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1071546"/>
            <a:ext cx="2214578" cy="15716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C00000"/>
                </a:solidFill>
                <a:latin typeface="Cooper Black" pitchFamily="18" charset="0"/>
              </a:rPr>
              <a:t>HAT</a:t>
            </a:r>
          </a:p>
          <a:p>
            <a:pPr algn="ctr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This is a hat. It has got shamrock on it. The shamrock is the national symbol of Ireland.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Стрелка углом 8"/>
          <p:cNvSpPr/>
          <p:nvPr/>
        </p:nvSpPr>
        <p:spPr>
          <a:xfrm rot="16200000" flipH="1" flipV="1">
            <a:off x="2272304" y="2284282"/>
            <a:ext cx="1143008" cy="432048"/>
          </a:xfrm>
          <a:prstGeom prst="bentArrow">
            <a:avLst>
              <a:gd name="adj1" fmla="val 16938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9" name="Picture 5" descr="C:\Users\Shadow\Desktop\shamrock h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290"/>
            <a:ext cx="1240172" cy="122396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00034" y="4143380"/>
            <a:ext cx="2214578" cy="15001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rgbClr val="C00000"/>
              </a:solidFill>
              <a:latin typeface="Cooper Black" pitchFamily="18" charset="0"/>
            </a:endParaRPr>
          </a:p>
          <a:p>
            <a:pPr algn="ctr"/>
            <a:r>
              <a:rPr lang="en-US" sz="1400" dirty="0" smtClean="0">
                <a:solidFill>
                  <a:srgbClr val="C00000"/>
                </a:solidFill>
                <a:latin typeface="Cooper Black" pitchFamily="18" charset="0"/>
              </a:rPr>
              <a:t>MUG</a:t>
            </a:r>
          </a:p>
          <a:p>
            <a:pPr algn="ctr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This is a mug. It has got a Welsh dragon on it. The Welsh dragon is on the flag of Wales.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2714612" y="5157192"/>
            <a:ext cx="1285884" cy="1291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 descr="C:\Users\Shadow\Desktop\welsh_dragon_mug-p1680492192445699762otmb_4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00372"/>
            <a:ext cx="1728226" cy="1476374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572264" y="285728"/>
            <a:ext cx="1928826" cy="13573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C00000"/>
                </a:solidFill>
                <a:latin typeface="Cooper Black" pitchFamily="18" charset="0"/>
              </a:rPr>
              <a:t>SCARF</a:t>
            </a:r>
          </a:p>
          <a:p>
            <a:pPr algn="ctr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This is a tartan scarf from Scotland. Tartan cloth is very popular in Scotland.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32" name="Picture 8" descr="C:\Users\Shadow\Desktop\washed-wool-tartan-scarf_1123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47666" y="115409"/>
            <a:ext cx="1724598" cy="1217608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6715140" y="2000240"/>
            <a:ext cx="2214578" cy="15716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C00000"/>
                </a:solidFill>
                <a:latin typeface="Cooper Black" pitchFamily="18" charset="0"/>
              </a:rPr>
              <a:t>           STUFFED TOY</a:t>
            </a:r>
          </a:p>
          <a:p>
            <a:pPr algn="ctr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          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This is a stuffed toy. It looks like a cow. There are many cows in Scotland.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215206" y="3714752"/>
            <a:ext cx="1785950" cy="14287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C00000"/>
                </a:solidFill>
                <a:latin typeface="Cooper Black" pitchFamily="18" charset="0"/>
              </a:rPr>
              <a:t>TOY BUSES</a:t>
            </a:r>
          </a:p>
          <a:p>
            <a:pPr algn="ctr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These are toy buses. They are double-decker buses. You can see these in London.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215206" y="5429264"/>
            <a:ext cx="1785950" cy="12858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C00000"/>
                </a:solidFill>
                <a:latin typeface="Cooper Black" pitchFamily="18" charset="0"/>
              </a:rPr>
              <a:t>PIN</a:t>
            </a:r>
          </a:p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This is a pin. It has            got a Union Jack on it. The Union Jack is the flag of the UK.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10187293">
            <a:off x="4649173" y="1492929"/>
            <a:ext cx="1928826" cy="149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3" name="Picture 9" descr="C:\Users\Shadow\Desktop\cow-9in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1714488"/>
            <a:ext cx="1083244" cy="1026106"/>
          </a:xfrm>
          <a:prstGeom prst="rect">
            <a:avLst/>
          </a:prstGeom>
          <a:noFill/>
        </p:spPr>
      </p:pic>
      <p:sp>
        <p:nvSpPr>
          <p:cNvPr id="25" name="Стрелка вниз 24"/>
          <p:cNvSpPr/>
          <p:nvPr/>
        </p:nvSpPr>
        <p:spPr>
          <a:xfrm rot="6114545">
            <a:off x="5395675" y="1563492"/>
            <a:ext cx="131607" cy="25497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C:\Users\Shadow\Desktop\gramophones.pic.hmvbu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46" y="3643314"/>
            <a:ext cx="1700202" cy="842916"/>
          </a:xfrm>
          <a:prstGeom prst="rect">
            <a:avLst/>
          </a:prstGeom>
          <a:noFill/>
        </p:spPr>
      </p:pic>
      <p:sp>
        <p:nvSpPr>
          <p:cNvPr id="27" name="Стрелка вниз 26"/>
          <p:cNvSpPr/>
          <p:nvPr/>
        </p:nvSpPr>
        <p:spPr>
          <a:xfrm rot="3990343">
            <a:off x="6263664" y="4167761"/>
            <a:ext cx="133285" cy="2022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5" name="Picture 11" descr="C:\Users\Shadow\Desktop\UnionJackFla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0826" y="5214950"/>
            <a:ext cx="933448" cy="776658"/>
          </a:xfrm>
          <a:prstGeom prst="rect">
            <a:avLst/>
          </a:prstGeom>
          <a:noFill/>
        </p:spPr>
      </p:pic>
      <p:sp>
        <p:nvSpPr>
          <p:cNvPr id="29" name="Стрелка вправо 28"/>
          <p:cNvSpPr/>
          <p:nvPr/>
        </p:nvSpPr>
        <p:spPr>
          <a:xfrm rot="11220506">
            <a:off x="4939066" y="6122374"/>
            <a:ext cx="2280500" cy="1644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264712" y="3071810"/>
            <a:ext cx="121379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UK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0"/>
          <a:ext cx="8715436" cy="5827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3563"/>
                <a:gridCol w="2791681"/>
                <a:gridCol w="3200192"/>
              </a:tblGrid>
              <a:tr h="506801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Country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Nationality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Souvenir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41531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England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English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Double-decker  bus</a:t>
                      </a:r>
                    </a:p>
                    <a:p>
                      <a:pPr algn="ctr"/>
                      <a:endParaRPr lang="ru-RU" sz="2800" b="1" kern="1200" dirty="0" smtClean="0">
                        <a:solidFill>
                          <a:srgbClr val="00B05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b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Pin </a:t>
                      </a:r>
                    </a:p>
                  </a:txBody>
                  <a:tcPr/>
                </a:tc>
              </a:tr>
              <a:tr h="1341531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Scotland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Scottish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Tartan scarf </a:t>
                      </a:r>
                    </a:p>
                    <a:p>
                      <a:pPr algn="ctr"/>
                      <a:endParaRPr lang="ru-RU" sz="2800" b="1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Staffed toy </a:t>
                      </a:r>
                    </a:p>
                  </a:txBody>
                  <a:tcPr/>
                </a:tc>
              </a:tr>
              <a:tr h="13415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Wales</a:t>
                      </a:r>
                      <a:endParaRPr lang="ru-RU" sz="28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endParaRPr lang="ru-RU" sz="2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Welsh 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Mug</a:t>
                      </a:r>
                    </a:p>
                  </a:txBody>
                  <a:tcPr/>
                </a:tc>
              </a:tr>
              <a:tr h="12249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solidFill>
                            <a:srgbClr val="035D18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Northen</a:t>
                      </a:r>
                      <a:r>
                        <a:rPr lang="en-US" sz="2800" b="1" dirty="0" smtClean="0">
                          <a:solidFill>
                            <a:srgbClr val="035D18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035D18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Ireland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kern="1200" dirty="0" smtClean="0">
                          <a:solidFill>
                            <a:srgbClr val="035D18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Northern </a:t>
                      </a:r>
                      <a:r>
                        <a:rPr lang="en-US" sz="2800" b="1" i="0" kern="1200" dirty="0" smtClean="0">
                          <a:solidFill>
                            <a:srgbClr val="035D18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Irish</a:t>
                      </a:r>
                      <a:endParaRPr lang="en-US" sz="2800" b="1" i="0" kern="1200" dirty="0" smtClean="0">
                        <a:solidFill>
                          <a:srgbClr val="035D18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35D1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Hat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00100" y="6000768"/>
            <a:ext cx="7286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scarf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scotish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8858280" cy="6143668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You can buy </a:t>
            </a:r>
            <a:r>
              <a:rPr lang="en-US" sz="4400" b="1" u="sng" dirty="0" smtClean="0">
                <a:solidFill>
                  <a:srgbClr val="C00000"/>
                </a:solidFill>
              </a:rPr>
              <a:t>what </a:t>
            </a:r>
            <a:r>
              <a:rPr lang="ru-RU" sz="4400" b="1" u="sng" dirty="0" smtClean="0">
                <a:solidFill>
                  <a:srgbClr val="C00000"/>
                </a:solidFill>
              </a:rPr>
              <a:t> </a:t>
            </a:r>
            <a:r>
              <a:rPr lang="en-US" sz="4400" b="1" u="sng" dirty="0" smtClean="0">
                <a:solidFill>
                  <a:srgbClr val="C00000"/>
                </a:solidFill>
              </a:rPr>
              <a:t>where.</a:t>
            </a:r>
            <a:endParaRPr lang="ru-RU" sz="4400" b="1" u="sng" dirty="0" smtClean="0">
              <a:solidFill>
                <a:srgbClr val="C00000"/>
              </a:solidFill>
            </a:endParaRPr>
          </a:p>
          <a:p>
            <a:r>
              <a:rPr lang="ru-RU" sz="4400" b="1" dirty="0" smtClean="0"/>
              <a:t>Вы можете купить </a:t>
            </a:r>
            <a:r>
              <a:rPr lang="ru-RU" sz="4400" b="1" u="sng" dirty="0" smtClean="0">
                <a:solidFill>
                  <a:srgbClr val="C00000"/>
                </a:solidFill>
              </a:rPr>
              <a:t>что</a:t>
            </a:r>
            <a:r>
              <a:rPr lang="en-US" sz="4400" b="1" u="sng" dirty="0" smtClean="0">
                <a:solidFill>
                  <a:srgbClr val="C00000"/>
                </a:solidFill>
              </a:rPr>
              <a:t> </a:t>
            </a:r>
            <a:r>
              <a:rPr lang="ru-RU" sz="4400" b="1" u="sng" dirty="0" smtClean="0">
                <a:solidFill>
                  <a:srgbClr val="C00000"/>
                </a:solidFill>
              </a:rPr>
              <a:t>где</a:t>
            </a:r>
            <a:r>
              <a:rPr lang="en-US" sz="4400" b="1" u="sng" dirty="0" smtClean="0">
                <a:solidFill>
                  <a:srgbClr val="C00000"/>
                </a:solidFill>
              </a:rPr>
              <a:t>.</a:t>
            </a:r>
            <a:endParaRPr lang="ru-RU" sz="4400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4400" b="1" dirty="0" smtClean="0"/>
              <a:t>    </a:t>
            </a:r>
            <a:r>
              <a:rPr lang="en-US" sz="4400" b="1" dirty="0" smtClean="0"/>
              <a:t> </a:t>
            </a:r>
            <a:r>
              <a:rPr lang="en-US" sz="4400" b="1" dirty="0" smtClean="0"/>
              <a:t>Ex</a:t>
            </a:r>
            <a:r>
              <a:rPr lang="ru-RU" sz="4400" b="1" dirty="0" smtClean="0"/>
              <a:t>:</a:t>
            </a:r>
            <a:r>
              <a:rPr lang="en-US" sz="4400" b="1" dirty="0" smtClean="0"/>
              <a:t>  You can buy</a:t>
            </a:r>
            <a:r>
              <a:rPr lang="ru-RU" sz="4400" b="1" dirty="0" smtClean="0"/>
              <a:t> а </a:t>
            </a:r>
            <a:r>
              <a:rPr lang="en-US" sz="4400" b="1" dirty="0" smtClean="0">
                <a:solidFill>
                  <a:srgbClr val="FF0000"/>
                </a:solidFill>
              </a:rPr>
              <a:t>mug</a:t>
            </a:r>
            <a:r>
              <a:rPr lang="en-US" sz="4400" b="1" dirty="0" smtClean="0"/>
              <a:t> in </a:t>
            </a:r>
            <a:r>
              <a:rPr lang="en-US" sz="4400" b="1" dirty="0" smtClean="0">
                <a:solidFill>
                  <a:srgbClr val="FF0000"/>
                </a:solidFill>
              </a:rPr>
              <a:t>Wales</a:t>
            </a:r>
            <a:r>
              <a:rPr lang="en-US" sz="4400" b="1" dirty="0" smtClean="0"/>
              <a:t>.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3071811"/>
            <a:ext cx="750099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400" dirty="0" smtClean="0">
                <a:solidFill>
                  <a:srgbClr val="FF0000"/>
                </a:solidFill>
              </a:rPr>
              <a:t>A doll – </a:t>
            </a:r>
            <a:r>
              <a:rPr lang="ru-RU" sz="4400" dirty="0" smtClean="0">
                <a:solidFill>
                  <a:srgbClr val="FF0000"/>
                </a:solidFill>
              </a:rPr>
              <a:t>кукла</a:t>
            </a:r>
          </a:p>
          <a:p>
            <a:pPr>
              <a:buFont typeface="Arial" charset="0"/>
              <a:buChar char="•"/>
            </a:pPr>
            <a:r>
              <a:rPr lang="en-US" sz="4400" dirty="0" smtClean="0">
                <a:solidFill>
                  <a:srgbClr val="00B050"/>
                </a:solidFill>
              </a:rPr>
              <a:t>A handbag – c</a:t>
            </a:r>
            <a:r>
              <a:rPr lang="ru-RU" sz="4400" dirty="0" smtClean="0">
                <a:solidFill>
                  <a:srgbClr val="00B050"/>
                </a:solidFill>
              </a:rPr>
              <a:t>умка</a:t>
            </a:r>
          </a:p>
          <a:p>
            <a:pPr>
              <a:buFont typeface="Arial" charset="0"/>
              <a:buChar char="•"/>
            </a:pPr>
            <a:r>
              <a:rPr lang="ru-RU" sz="4400" dirty="0" smtClean="0">
                <a:solidFill>
                  <a:srgbClr val="FFFF00"/>
                </a:solidFill>
              </a:rPr>
              <a:t>А </a:t>
            </a:r>
            <a:r>
              <a:rPr lang="en-US" sz="4400" dirty="0" smtClean="0">
                <a:solidFill>
                  <a:srgbClr val="FFFF00"/>
                </a:solidFill>
              </a:rPr>
              <a:t>box - </a:t>
            </a:r>
            <a:r>
              <a:rPr lang="ru-RU" sz="4400" dirty="0" smtClean="0">
                <a:solidFill>
                  <a:srgbClr val="FFFF00"/>
                </a:solidFill>
              </a:rPr>
              <a:t>коробка, шкатулка</a:t>
            </a:r>
          </a:p>
          <a:p>
            <a:pPr>
              <a:buFont typeface="Arial" charset="0"/>
              <a:buChar char="•"/>
            </a:pP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А к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</a:rPr>
              <a:t>ey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</a:rPr>
              <a:t> ring –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 брелок для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ключей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lgerian" pitchFamily="82" charset="0"/>
              </a:rPr>
              <a:t>What is it?!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990" y="17019"/>
            <a:ext cx="1518010" cy="151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85205"/>
            <a:ext cx="130492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28424" y="1628800"/>
            <a:ext cx="23007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shamrock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74" y="2924944"/>
            <a:ext cx="1256071" cy="117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08820" y="2966526"/>
            <a:ext cx="27027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artan scarf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9" y="4653136"/>
            <a:ext cx="1785937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62145" y="4724240"/>
            <a:ext cx="36365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ouble-decker</a:t>
            </a:r>
          </a:p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bus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189" y="1437314"/>
            <a:ext cx="1267987" cy="105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00192" y="1528071"/>
            <a:ext cx="1117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pin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036" y="2799638"/>
            <a:ext cx="1731963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092280" y="3049922"/>
            <a:ext cx="1467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mug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251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00042"/>
            <a:ext cx="878684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u="sng" dirty="0" smtClean="0">
                <a:solidFill>
                  <a:srgbClr val="002060"/>
                </a:solidFill>
              </a:rPr>
              <a:t>Цели урока: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*</a:t>
            </a:r>
            <a:r>
              <a:rPr lang="ru-RU" sz="3600" b="1" dirty="0" smtClean="0">
                <a:solidFill>
                  <a:srgbClr val="002060"/>
                </a:solidFill>
              </a:rPr>
              <a:t>Познакомиться  с сувенирами, которые отражают культуру Великобритании;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*Узнать   новую лексику;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*Чтение текста и перевод,  в результате работы научиться строить предложения и высказывания по данной теме;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*Приобщиться к культуре Великобритании</a:t>
            </a:r>
          </a:p>
          <a:p>
            <a:endParaRPr lang="ru-RU" sz="3600" dirty="0" smtClean="0"/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88640"/>
            <a:ext cx="76740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 UK Souvenirs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1540924"/>
            <a:ext cx="7358114" cy="4266476"/>
          </a:xfrm>
        </p:spPr>
      </p:pic>
    </p:spTree>
    <p:extLst>
      <p:ext uri="{BB962C8B-B14F-4D97-AF65-F5344CB8AC3E}">
        <p14:creationId xmlns="" xmlns:p14="http://schemas.microsoft.com/office/powerpoint/2010/main" val="25526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462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Homework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сделать проект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«Сувениры России» или «Сувениры Удмуртии» 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530225"/>
            <a:ext cx="7632848" cy="54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Thanks for your work!</a:t>
            </a:r>
            <a:endParaRPr lang="ru-RU" dirty="0">
              <a:solidFill>
                <a:srgbClr val="FF0000"/>
              </a:solidFill>
              <a:cs typeface="Aharoni" pitchFamily="2" charset="-79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687" y="1306204"/>
            <a:ext cx="561160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See you !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52936"/>
            <a:ext cx="381000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3720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00042"/>
            <a:ext cx="857256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dirty="0" smtClean="0">
                <a:solidFill>
                  <a:srgbClr val="002060"/>
                </a:solidFill>
              </a:rPr>
              <a:t>Цели урока: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*</a:t>
            </a:r>
            <a:r>
              <a:rPr lang="ru-RU" sz="3600" b="1" dirty="0" smtClean="0">
                <a:solidFill>
                  <a:srgbClr val="002060"/>
                </a:solidFill>
              </a:rPr>
              <a:t>Познакомиться  с сувенирами, которые отражают культуру Великобритании;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*Узнать   новую лексику;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*Чтение текста и перевод,  в результате работы научиться строить предложения и высказывания по данной теме;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*Приобщиться к культуре Великобритании</a:t>
            </a:r>
          </a:p>
          <a:p>
            <a:endParaRPr lang="ru-RU" sz="3600" dirty="0" smtClean="0"/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4290"/>
            <a:ext cx="9036496" cy="58782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smtClean="0">
                <a:cs typeface="BrowalliaUPC" pitchFamily="34" charset="-34"/>
              </a:rPr>
              <a:t/>
            </a:r>
            <a:br>
              <a:rPr lang="en-US" sz="3200" dirty="0" smtClean="0">
                <a:cs typeface="BrowalliaUPC" pitchFamily="34" charset="-34"/>
              </a:rPr>
            </a:br>
            <a:r>
              <a:rPr lang="en-US" sz="4900" b="1" dirty="0" smtClean="0">
                <a:solidFill>
                  <a:srgbClr val="FFFF00"/>
                </a:solidFill>
                <a:latin typeface="Comic Sans MS" pitchFamily="66" charset="0"/>
                <a:cs typeface="BrowalliaUPC" pitchFamily="34" charset="-34"/>
              </a:rPr>
              <a:t>Clap, clap,</a:t>
            </a:r>
            <a:br>
              <a:rPr lang="en-US" sz="4900" b="1" dirty="0" smtClean="0">
                <a:solidFill>
                  <a:srgbClr val="FFFF00"/>
                </a:solidFill>
                <a:latin typeface="Comic Sans MS" pitchFamily="66" charset="0"/>
                <a:cs typeface="BrowalliaUPC" pitchFamily="34" charset="-34"/>
              </a:rPr>
            </a:br>
            <a:r>
              <a:rPr lang="en-US" sz="4900" b="1" dirty="0" smtClean="0">
                <a:solidFill>
                  <a:srgbClr val="FFFF00"/>
                </a:solidFill>
                <a:latin typeface="Comic Sans MS" pitchFamily="66" charset="0"/>
                <a:cs typeface="BrowalliaUPC" pitchFamily="34" charset="-34"/>
              </a:rPr>
              <a:t>Clap your hands!</a:t>
            </a:r>
            <a:br>
              <a:rPr lang="en-US" sz="4900" b="1" dirty="0" smtClean="0">
                <a:solidFill>
                  <a:srgbClr val="FFFF00"/>
                </a:solidFill>
                <a:latin typeface="Comic Sans MS" pitchFamily="66" charset="0"/>
                <a:cs typeface="BrowalliaUPC" pitchFamily="34" charset="-34"/>
              </a:rPr>
            </a:br>
            <a:r>
              <a:rPr lang="en-US" sz="4900" b="1" dirty="0" smtClean="0">
                <a:solidFill>
                  <a:srgbClr val="FFFF00"/>
                </a:solidFill>
                <a:latin typeface="Comic Sans MS" pitchFamily="66" charset="0"/>
                <a:cs typeface="BrowalliaUPC" pitchFamily="34" charset="-34"/>
              </a:rPr>
              <a:t>Stamp, stamp,</a:t>
            </a:r>
            <a:br>
              <a:rPr lang="en-US" sz="4900" b="1" dirty="0" smtClean="0">
                <a:solidFill>
                  <a:srgbClr val="FFFF00"/>
                </a:solidFill>
                <a:latin typeface="Comic Sans MS" pitchFamily="66" charset="0"/>
                <a:cs typeface="BrowalliaUPC" pitchFamily="34" charset="-34"/>
              </a:rPr>
            </a:br>
            <a:r>
              <a:rPr lang="en-US" sz="4900" b="1" dirty="0" smtClean="0">
                <a:solidFill>
                  <a:srgbClr val="FFFF00"/>
                </a:solidFill>
                <a:latin typeface="Comic Sans MS" pitchFamily="66" charset="0"/>
                <a:cs typeface="BrowalliaUPC" pitchFamily="34" charset="-34"/>
              </a:rPr>
              <a:t>Stamp your feet!</a:t>
            </a:r>
            <a:br>
              <a:rPr lang="en-US" sz="4900" b="1" dirty="0" smtClean="0">
                <a:solidFill>
                  <a:srgbClr val="FFFF00"/>
                </a:solidFill>
                <a:latin typeface="Comic Sans MS" pitchFamily="66" charset="0"/>
                <a:cs typeface="BrowalliaUPC" pitchFamily="34" charset="-34"/>
              </a:rPr>
            </a:br>
            <a:r>
              <a:rPr lang="en-US" sz="4900" b="1" dirty="0" smtClean="0">
                <a:solidFill>
                  <a:srgbClr val="FFFF00"/>
                </a:solidFill>
                <a:latin typeface="Comic Sans MS" pitchFamily="66" charset="0"/>
                <a:cs typeface="BrowalliaUPC" pitchFamily="34" charset="-34"/>
              </a:rPr>
              <a:t>Turn, turn,</a:t>
            </a:r>
            <a:br>
              <a:rPr lang="en-US" sz="4900" b="1" dirty="0" smtClean="0">
                <a:solidFill>
                  <a:srgbClr val="FFFF00"/>
                </a:solidFill>
                <a:latin typeface="Comic Sans MS" pitchFamily="66" charset="0"/>
                <a:cs typeface="BrowalliaUPC" pitchFamily="34" charset="-34"/>
              </a:rPr>
            </a:br>
            <a:r>
              <a:rPr lang="en-US" sz="4900" b="1" dirty="0" smtClean="0">
                <a:solidFill>
                  <a:srgbClr val="FFFF00"/>
                </a:solidFill>
                <a:latin typeface="Comic Sans MS" pitchFamily="66" charset="0"/>
                <a:cs typeface="BrowalliaUPC" pitchFamily="34" charset="-34"/>
              </a:rPr>
              <a:t>Around yourselves!</a:t>
            </a:r>
            <a:br>
              <a:rPr lang="en-US" sz="4900" b="1" dirty="0" smtClean="0">
                <a:solidFill>
                  <a:srgbClr val="FFFF00"/>
                </a:solidFill>
                <a:latin typeface="Comic Sans MS" pitchFamily="66" charset="0"/>
                <a:cs typeface="BrowalliaUPC" pitchFamily="34" charset="-34"/>
              </a:rPr>
            </a:br>
            <a:r>
              <a:rPr lang="en-US" sz="4900" b="1" dirty="0">
                <a:solidFill>
                  <a:srgbClr val="FFFF00"/>
                </a:solidFill>
                <a:latin typeface="Comic Sans MS" pitchFamily="66" charset="0"/>
                <a:cs typeface="BrowalliaUPC" pitchFamily="34" charset="-34"/>
              </a:rPr>
              <a:t>A</a:t>
            </a:r>
            <a:r>
              <a:rPr lang="en-US" sz="4900" b="1" dirty="0" smtClean="0">
                <a:solidFill>
                  <a:srgbClr val="FFFF00"/>
                </a:solidFill>
                <a:latin typeface="Comic Sans MS" pitchFamily="66" charset="0"/>
                <a:cs typeface="BrowalliaUPC" pitchFamily="34" charset="-34"/>
              </a:rPr>
              <a:t>nd find yourself </a:t>
            </a:r>
            <a:br>
              <a:rPr lang="en-US" sz="4900" b="1" dirty="0" smtClean="0">
                <a:solidFill>
                  <a:srgbClr val="FFFF00"/>
                </a:solidFill>
                <a:latin typeface="Comic Sans MS" pitchFamily="66" charset="0"/>
                <a:cs typeface="BrowalliaUPC" pitchFamily="34" charset="-34"/>
              </a:rPr>
            </a:br>
            <a:r>
              <a:rPr lang="en-US" sz="4900" b="1" dirty="0" smtClean="0">
                <a:solidFill>
                  <a:srgbClr val="FFFF00"/>
                </a:solidFill>
                <a:latin typeface="Comic Sans MS" pitchFamily="66" charset="0"/>
                <a:cs typeface="BrowalliaUPC" pitchFamily="34" charset="-34"/>
              </a:rPr>
              <a:t>In the…</a:t>
            </a:r>
            <a:endParaRPr lang="ru-RU" sz="4900" b="1" dirty="0" smtClean="0">
              <a:solidFill>
                <a:srgbClr val="FFFF00"/>
              </a:solidFill>
              <a:latin typeface="Comic Sans MS" pitchFamily="66" charset="0"/>
              <a:cs typeface="Browall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571504"/>
          </a:xfrm>
        </p:spPr>
        <p:txBody>
          <a:bodyPr>
            <a:noAutofit/>
          </a:bodyPr>
          <a:lstStyle/>
          <a:p>
            <a:r>
              <a:rPr lang="en-US" sz="2500" b="1" dirty="0" smtClean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The United kingdom of Great Britain and Northern Ireland </a:t>
            </a:r>
            <a:r>
              <a:rPr lang="en-US" sz="2500" b="1" dirty="0" smtClean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/>
            </a:r>
            <a:br>
              <a:rPr lang="en-US" sz="2500" b="1" dirty="0" smtClean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</a:br>
            <a:r>
              <a:rPr lang="en-US" sz="2500" b="1" dirty="0" smtClean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(The </a:t>
            </a:r>
            <a:r>
              <a:rPr lang="en-US" sz="2500" b="1" dirty="0" smtClean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UK</a:t>
            </a:r>
            <a:r>
              <a:rPr lang="en-US" sz="2500" b="1" dirty="0" smtClean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)</a:t>
            </a:r>
            <a:endParaRPr lang="ru-RU" sz="2500" b="1" dirty="0">
              <a:solidFill>
                <a:srgbClr val="FFFF00"/>
              </a:solidFill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</p:txBody>
      </p:sp>
      <p:pic>
        <p:nvPicPr>
          <p:cNvPr id="4" name="Содержимое 6" descr="карт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5152" b="2770"/>
          <a:stretch>
            <a:fillRect/>
          </a:stretch>
        </p:blipFill>
        <p:spPr>
          <a:xfrm>
            <a:off x="1785918" y="1000084"/>
            <a:ext cx="5715040" cy="58579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Match the countries to the nationalities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400" u="sng" dirty="0" smtClean="0">
                <a:solidFill>
                  <a:srgbClr val="FFFF00"/>
                </a:solidFill>
              </a:rPr>
              <a:t>Country</a:t>
            </a:r>
            <a:endParaRPr lang="ru-RU" sz="4400" u="sng" dirty="0">
              <a:solidFill>
                <a:srgbClr val="FFFF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The UK</a:t>
            </a:r>
          </a:p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England</a:t>
            </a:r>
          </a:p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Scotland</a:t>
            </a:r>
          </a:p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Wales </a:t>
            </a:r>
          </a:p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Northern Ireland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4400" u="sng" dirty="0" smtClean="0">
                <a:solidFill>
                  <a:srgbClr val="FFFF00"/>
                </a:solidFill>
              </a:rPr>
              <a:t>Nationality </a:t>
            </a:r>
            <a:endParaRPr lang="ru-RU" sz="4400" u="sng" dirty="0">
              <a:solidFill>
                <a:srgbClr val="FFFF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82723" y="4147339"/>
            <a:ext cx="2414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English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46225" y="4941168"/>
            <a:ext cx="22397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British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76675" y="2651096"/>
            <a:ext cx="24978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Scottish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60032" y="2060848"/>
            <a:ext cx="18293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Welsh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48071" y="3501008"/>
            <a:ext cx="37866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Northern Irish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324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24 0.02359 L -0.27049 -0.41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-22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0.25631 L -0.04358 -0.04164 C -0.05764 0.0067 -0.07865 0.03284 -0.10052 0.03284 C -0.12552 0.03284 -0.14549 0.0067 -0.15955 -0.04164 L -0.22639 -0.25631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14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8281 L -0.05763 0.06107 C -0.06961 0.05644 -0.08767 0.0539 -0.10625 0.0539 C -0.12777 0.0539 -0.14496 0.05644 -0.15694 0.06107 L -0.21406 0.08281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12" y="-1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26324 L -0.06909 0.10779 C -0.0835 0.07263 -0.1052 0.0539 -0.12777 0.0539 C -0.15347 0.0539 -0.17413 0.07263 -0.18854 0.10779 L -0.25746 0.26324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82" y="-104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43 0.21976 L 0.01423 0.1152 C -0.00417 0.0916 -0.03178 0.07911 -0.06059 0.07911 C -0.09341 0.07911 -0.1198 0.0916 -0.1382 0.1152 L -0.22622 0.21976 " pathEditMode="relative" rAng="0" ptsTypes="FffFF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41" y="-7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shamrock [ᶘ</a:t>
            </a:r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æmrɔk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]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4" name="Объект 3" descr="http://www.3lo.lublin.pl/strona,pl,filesimage,3595,0,large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785926"/>
            <a:ext cx="6840760" cy="42148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142976" y="5286388"/>
            <a:ext cx="7572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2623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MUG [m</a:t>
            </a:r>
            <a:r>
              <a:rPr lang="el-GR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ᴧ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g]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shop.babybabies.ru/products_pictures/chashka-kurnosiki-detskaya-575-B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1571612"/>
            <a:ext cx="5477691" cy="4686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dragon [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drægən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]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www.vanishingtattoo.com/tds/images/welsh_dragon/welsh_dragon_large/welsh_dragon_00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64" y="1600200"/>
            <a:ext cx="7543272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680345" y="3244334"/>
            <a:ext cx="1783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dragon [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drægən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]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390</Words>
  <Application>Microsoft Office PowerPoint</Application>
  <PresentationFormat>Экран (4:3)</PresentationFormat>
  <Paragraphs>91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 Clap, clap, Clap your hands! Stamp, stamp, Stamp your feet! Turn, turn, Around yourselves! And find yourself  In the…</vt:lpstr>
      <vt:lpstr>The United kingdom of Great Britain and Northern Ireland  (The UK)</vt:lpstr>
      <vt:lpstr>Match the countries to the nationalities </vt:lpstr>
      <vt:lpstr>shamrock [ᶘæmrɔk]</vt:lpstr>
      <vt:lpstr>MUG [mᴧg]</vt:lpstr>
      <vt:lpstr>dragon [drægən]</vt:lpstr>
      <vt:lpstr>tartan [ta:ʳtᵊn]</vt:lpstr>
      <vt:lpstr>stuffed toy [stᴧft tɔi]</vt:lpstr>
      <vt:lpstr>  double decker[dᴧbᵊl dekə]  </vt:lpstr>
      <vt:lpstr>pin [pin]</vt:lpstr>
      <vt:lpstr>Union Jack [ˈjuːnjən ʤæk] </vt:lpstr>
      <vt:lpstr>Слайд 15</vt:lpstr>
      <vt:lpstr>Слайд 16</vt:lpstr>
      <vt:lpstr>Слайд 17</vt:lpstr>
      <vt:lpstr>What is it?!</vt:lpstr>
      <vt:lpstr>Слайд 19</vt:lpstr>
      <vt:lpstr>Homework: сделать проект  «Сувениры России» или «Сувениры Удмуртии»  </vt:lpstr>
      <vt:lpstr>Слайд 21</vt:lpstr>
      <vt:lpstr>Thanks for your work!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Shadow</dc:creator>
  <cp:lastModifiedBy>Елена</cp:lastModifiedBy>
  <cp:revision>53</cp:revision>
  <dcterms:created xsi:type="dcterms:W3CDTF">2010-10-20T13:02:29Z</dcterms:created>
  <dcterms:modified xsi:type="dcterms:W3CDTF">2018-10-21T16:10:04Z</dcterms:modified>
</cp:coreProperties>
</file>