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1" r:id="rId5"/>
    <p:sldId id="262" r:id="rId6"/>
    <p:sldId id="264" r:id="rId7"/>
    <p:sldId id="263" r:id="rId8"/>
    <p:sldId id="258"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CC7F"/>
    <a:srgbClr val="F68B3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5" d="100"/>
          <a:sy n="75" d="100"/>
        </p:scale>
        <p:origin x="-1236" y="15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03.01.2019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03.01.2019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03.01.2019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03.01.2019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03.01.2019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03.01.2019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03.01.2019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03.01.2019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03.01.2019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03.01.2019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03.01.2019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03.01.2019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png"/><Relationship Id="rId26" Type="http://schemas.openxmlformats.org/officeDocument/2006/relationships/image" Target="../media/image13.png"/><Relationship Id="rId3" Type="http://schemas.openxmlformats.org/officeDocument/2006/relationships/image" Target="../media/image3.jpeg"/><Relationship Id="rId21" Type="http://schemas.openxmlformats.org/officeDocument/2006/relationships/image" Target="../media/image39.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png"/><Relationship Id="rId25" Type="http://schemas.microsoft.com/office/2007/relationships/media" Target="../media/media2.mp3"/><Relationship Id="rId2" Type="http://schemas.openxmlformats.org/officeDocument/2006/relationships/slideLayout" Target="../slideLayouts/slideLayout2.xml"/><Relationship Id="rId16" Type="http://schemas.openxmlformats.org/officeDocument/2006/relationships/image" Target="../media/image34.png"/><Relationship Id="rId20" Type="http://schemas.openxmlformats.org/officeDocument/2006/relationships/image" Target="../media/image38.jpeg"/><Relationship Id="rId1" Type="http://schemas.openxmlformats.org/officeDocument/2006/relationships/video" Target="NULL" TargetMode="External"/><Relationship Id="rId6" Type="http://schemas.openxmlformats.org/officeDocument/2006/relationships/image" Target="../media/image24.jpeg"/><Relationship Id="rId11" Type="http://schemas.openxmlformats.org/officeDocument/2006/relationships/image" Target="../media/image29.jpeg"/><Relationship Id="rId24" Type="http://schemas.openxmlformats.org/officeDocument/2006/relationships/image" Target="../media/image42.jpeg"/><Relationship Id="rId5" Type="http://schemas.openxmlformats.org/officeDocument/2006/relationships/image" Target="../media/image23.jpeg"/><Relationship Id="rId15" Type="http://schemas.openxmlformats.org/officeDocument/2006/relationships/image" Target="../media/image33.jpeg"/><Relationship Id="rId23" Type="http://schemas.openxmlformats.org/officeDocument/2006/relationships/image" Target="../media/image41.png"/><Relationship Id="rId10" Type="http://schemas.openxmlformats.org/officeDocument/2006/relationships/image" Target="../media/image28.jpeg"/><Relationship Id="rId19" Type="http://schemas.openxmlformats.org/officeDocument/2006/relationships/image" Target="../media/image37.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 Id="rId22"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a:stretch>
        </a:blipFill>
        <a:effectLst/>
      </p:bgPr>
    </p:bg>
    <p:spTree>
      <p:nvGrpSpPr>
        <p:cNvPr id="1" name=""/>
        <p:cNvGrpSpPr/>
        <p:nvPr/>
      </p:nvGrpSpPr>
      <p:grpSpPr>
        <a:xfrm>
          <a:off x="0" y="0"/>
          <a:ext cx="0" cy="0"/>
          <a:chOff x="0" y="0"/>
          <a:chExt cx="0" cy="0"/>
        </a:xfrm>
      </p:grpSpPr>
      <p:sp>
        <p:nvSpPr>
          <p:cNvPr id="8" name="Скругленный прямоугольник 7"/>
          <p:cNvSpPr/>
          <p:nvPr/>
        </p:nvSpPr>
        <p:spPr>
          <a:xfrm>
            <a:off x="1979712" y="476672"/>
            <a:ext cx="5544616" cy="801380"/>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231740" y="539388"/>
            <a:ext cx="4968552" cy="769441"/>
          </a:xfrm>
          <a:prstGeom prst="rect">
            <a:avLst/>
          </a:prstGeom>
          <a:noFill/>
        </p:spPr>
        <p:txBody>
          <a:bodyPr wrap="square" rtlCol="0">
            <a:spAutoFit/>
          </a:bodyPr>
          <a:lstStyle/>
          <a:p>
            <a:pPr algn="ctr"/>
            <a:r>
              <a:rPr lang="ru-RU" sz="11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Федеральное государственное бюджетное профессиональное образовательное учреждение «Абаканское специальное учебно-воспитательное учреждение открытого типа»</a:t>
            </a:r>
          </a:p>
        </p:txBody>
      </p:sp>
      <p:sp>
        <p:nvSpPr>
          <p:cNvPr id="10" name="Скругленный прямоугольник 9"/>
          <p:cNvSpPr/>
          <p:nvPr/>
        </p:nvSpPr>
        <p:spPr>
          <a:xfrm>
            <a:off x="945049" y="1756494"/>
            <a:ext cx="7200800" cy="2592288"/>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Box 10"/>
          <p:cNvSpPr txBox="1"/>
          <p:nvPr/>
        </p:nvSpPr>
        <p:spPr>
          <a:xfrm>
            <a:off x="1017057" y="1883087"/>
            <a:ext cx="7056784" cy="1600438"/>
          </a:xfrm>
          <a:prstGeom prst="rect">
            <a:avLst/>
          </a:prstGeom>
          <a:noFill/>
        </p:spPr>
        <p:txBody>
          <a:bodyPr wrap="square" rtlCol="0">
            <a:spAutoFit/>
          </a:bodyPr>
          <a:lstStyle/>
          <a:p>
            <a:pPr algn="ctr"/>
            <a:r>
              <a:rPr lang="ru-RU" dirty="0"/>
              <a:t> </a:t>
            </a:r>
            <a:r>
              <a:rPr lang="ru-RU" sz="2400" b="1" dirty="0" smtClean="0">
                <a:solidFill>
                  <a:srgbClr val="C00000"/>
                </a:solidFill>
                <a:latin typeface="Georgia" panose="02040502050405020303" pitchFamily="18" charset="0"/>
              </a:rPr>
              <a:t> </a:t>
            </a:r>
            <a:r>
              <a:rPr lang="ru-RU" sz="4000" b="1" dirty="0" smtClean="0">
                <a:solidFill>
                  <a:srgbClr val="C00000"/>
                </a:solidFill>
                <a:latin typeface="Georgia" panose="02040502050405020303" pitchFamily="18" charset="0"/>
              </a:rPr>
              <a:t>«</a:t>
            </a:r>
            <a:r>
              <a:rPr lang="ru-RU" sz="4000" b="1" dirty="0" smtClean="0">
                <a:solidFill>
                  <a:srgbClr val="C00000"/>
                </a:solidFill>
                <a:latin typeface="Georgia" panose="02040502050405020303" pitchFamily="18" charset="0"/>
              </a:rPr>
              <a:t>Есть </a:t>
            </a:r>
            <a:r>
              <a:rPr lang="ru-RU" sz="4000" b="1" dirty="0">
                <a:solidFill>
                  <a:srgbClr val="C00000"/>
                </a:solidFill>
                <a:latin typeface="Georgia" panose="02040502050405020303" pitchFamily="18" charset="0"/>
              </a:rPr>
              <a:t>такая профессия -Родину </a:t>
            </a:r>
            <a:r>
              <a:rPr lang="ru-RU" sz="4000" b="1" dirty="0" smtClean="0">
                <a:solidFill>
                  <a:srgbClr val="C00000"/>
                </a:solidFill>
                <a:latin typeface="Georgia" panose="02040502050405020303" pitchFamily="18" charset="0"/>
              </a:rPr>
              <a:t>защищать»</a:t>
            </a:r>
            <a:endParaRPr lang="ru-RU" sz="4000" b="1" dirty="0">
              <a:solidFill>
                <a:srgbClr val="C00000"/>
              </a:solidFill>
              <a:latin typeface="Georgia" panose="02040502050405020303" pitchFamily="18" charset="0"/>
            </a:endParaRPr>
          </a:p>
          <a:p>
            <a:endParaRPr lang="ru-RU" dirty="0"/>
          </a:p>
        </p:txBody>
      </p:sp>
      <p:sp>
        <p:nvSpPr>
          <p:cNvPr id="12" name="Скругленный прямоугольник 11"/>
          <p:cNvSpPr/>
          <p:nvPr/>
        </p:nvSpPr>
        <p:spPr>
          <a:xfrm>
            <a:off x="1979712" y="4828510"/>
            <a:ext cx="5544616" cy="738664"/>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2209769" y="4828510"/>
            <a:ext cx="4968552" cy="984885"/>
          </a:xfrm>
          <a:prstGeom prst="rect">
            <a:avLst/>
          </a:prstGeom>
          <a:noFill/>
        </p:spPr>
        <p:txBody>
          <a:bodyPr wrap="square" rtlCol="0">
            <a:spAutoFit/>
          </a:bodyPr>
          <a:lstStyle/>
          <a:p>
            <a:pPr algn="ctr"/>
            <a:r>
              <a:rPr lang="ru-RU" sz="14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воспитатель:</a:t>
            </a:r>
          </a:p>
          <a:p>
            <a:pPr algn="ctr"/>
            <a:r>
              <a:rPr lang="ru-RU"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Филатова Т.В.</a:t>
            </a:r>
            <a:endParaRPr lang="ru-RU" sz="16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pPr algn="ctr"/>
            <a:endParaRPr lang="ru-RU" sz="1400" b="1"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endParaRPr lang="ru-RU" sz="1400" b="1"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945783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4207" t="29762" r="44112" b="34821"/>
          <a:stretch/>
        </p:blipFill>
        <p:spPr bwMode="auto">
          <a:xfrm>
            <a:off x="672486" y="256634"/>
            <a:ext cx="7583004" cy="47660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Скругленный прямоугольник 3"/>
          <p:cNvSpPr/>
          <p:nvPr/>
        </p:nvSpPr>
        <p:spPr>
          <a:xfrm>
            <a:off x="179512" y="4365104"/>
            <a:ext cx="8640960" cy="2274756"/>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374848" y="4509120"/>
            <a:ext cx="4629200" cy="3184338"/>
          </a:xfrm>
        </p:spPr>
        <p:txBody>
          <a:bodyPr>
            <a:normAutofit/>
          </a:bodyPr>
          <a:lstStyle/>
          <a:p>
            <a:pPr marL="0" indent="0" algn="ctr">
              <a:buNone/>
            </a:pPr>
            <a:r>
              <a:rPr lang="ru-RU" sz="1800" b="1" dirty="0">
                <a:solidFill>
                  <a:srgbClr val="C00000"/>
                </a:solidFill>
                <a:latin typeface="Verdana" panose="020B0604030504040204" pitchFamily="34" charset="0"/>
                <a:ea typeface="Verdana" panose="020B0604030504040204" pitchFamily="34" charset="0"/>
                <a:cs typeface="Verdana" panose="020B0604030504040204" pitchFamily="34" charset="0"/>
              </a:rPr>
              <a:t>Земля может накормить человека своим хлебом, напоить водой из своих родников, но защитить сама себя не может. Это святое дело для тех, кто ест хлеб, пьет воду, любуется красотой родной земли.</a:t>
            </a:r>
          </a:p>
          <a:p>
            <a:pPr algn="ctr"/>
            <a:endParaRPr lang="ru-RU" sz="2800" b="1" dirty="0">
              <a:effectLst>
                <a:outerShdw blurRad="38100" dist="38100" dir="2700000" algn="tl">
                  <a:srgbClr val="000000">
                    <a:alpha val="43137"/>
                  </a:srgbClr>
                </a:outerShdw>
              </a:effectLst>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23927" y="4555401"/>
            <a:ext cx="2831563" cy="189416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AutoShape 7" descr="http://img-b.photosight.ru/5fb/6635057_xlar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92960" y="4521253"/>
            <a:ext cx="2893496" cy="192830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4" descr="http://xn--90acsvapbctg.xn--p1acf/images/Sofosbucir-Abakab.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27369" y="4404854"/>
            <a:ext cx="3824678" cy="204470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98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500"/>
                                  </p:stCondLst>
                                  <p:childTnLst>
                                    <p:set>
                                      <p:cBhvr>
                                        <p:cTn id="6" dur="1" fill="hold">
                                          <p:stCondLst>
                                            <p:cond delay="3749"/>
                                          </p:stCondLst>
                                        </p:cTn>
                                        <p:tgtEl>
                                          <p:spTgt spid="1032"/>
                                        </p:tgtEl>
                                        <p:attrNameLst>
                                          <p:attrName>style.visibility</p:attrName>
                                        </p:attrNameLst>
                                      </p:cBhvr>
                                      <p:to>
                                        <p:strVal val="visible"/>
                                      </p:to>
                                    </p:set>
                                  </p:childTnLst>
                                </p:cTn>
                              </p:par>
                            </p:childTnLst>
                          </p:cTn>
                        </p:par>
                        <p:par>
                          <p:cTn id="7" fill="hold">
                            <p:stCondLst>
                              <p:cond delay="8250"/>
                            </p:stCondLst>
                            <p:childTnLst>
                              <p:par>
                                <p:cTn id="8" presetID="10" presetClass="entr" presetSubtype="0" fill="hold" nodeType="afterEffect">
                                  <p:stCondLst>
                                    <p:cond delay="3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251520" y="1196753"/>
            <a:ext cx="5256584" cy="3168351"/>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кругленный прямоугольник 2"/>
          <p:cNvSpPr/>
          <p:nvPr/>
        </p:nvSpPr>
        <p:spPr>
          <a:xfrm>
            <a:off x="539552" y="260648"/>
            <a:ext cx="7704856" cy="369332"/>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C00000"/>
                </a:solidFill>
                <a:latin typeface="Georgia" panose="02040502050405020303" pitchFamily="18" charset="0"/>
              </a:rPr>
              <a:t>АНКЕТИРОВАНИЕ «Моё отношение к армейской службе»</a:t>
            </a:r>
            <a:endParaRPr lang="ru-RU" b="1" dirty="0">
              <a:solidFill>
                <a:srgbClr val="C00000"/>
              </a:solidFill>
              <a:latin typeface="Georgia" panose="02040502050405020303" pitchFamily="18" charset="0"/>
            </a:endParaRPr>
          </a:p>
        </p:txBody>
      </p:sp>
      <p:sp>
        <p:nvSpPr>
          <p:cNvPr id="4" name="Содержимое 4"/>
          <p:cNvSpPr txBox="1">
            <a:spLocks/>
          </p:cNvSpPr>
          <p:nvPr/>
        </p:nvSpPr>
        <p:spPr>
          <a:xfrm>
            <a:off x="285234" y="1625321"/>
            <a:ext cx="5040561" cy="452543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charset="0"/>
              <a:buNone/>
            </a:pPr>
            <a:r>
              <a:rPr lang="ru-RU" altLang="ru-RU" sz="20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Мы чтим сынов Отечества в мундирах, </a:t>
            </a:r>
          </a:p>
          <a:p>
            <a:pPr algn="ctr">
              <a:buFont typeface="Arial" charset="0"/>
              <a:buNone/>
            </a:pPr>
            <a:r>
              <a:rPr lang="ru-RU" altLang="ru-RU" sz="20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Что славу флага умножают </a:t>
            </a:r>
          </a:p>
          <a:p>
            <a:pPr algn="ctr">
              <a:buFont typeface="Arial" charset="0"/>
              <a:buNone/>
            </a:pPr>
            <a:r>
              <a:rPr lang="ru-RU" altLang="ru-RU" sz="20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И в сложный и опасный век</a:t>
            </a:r>
          </a:p>
          <a:p>
            <a:pPr algn="ctr">
              <a:buFont typeface="Arial" charset="0"/>
              <a:buNone/>
            </a:pPr>
            <a:r>
              <a:rPr lang="ru-RU" altLang="ru-RU" sz="20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Наш мирный сон надёжно охраняют!</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3696" y="4340177"/>
            <a:ext cx="4392488" cy="2517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C:\Users\gpuser\Desktop\4.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96136" y="625966"/>
            <a:ext cx="3227811" cy="3865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8"/>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80823" y="4491832"/>
            <a:ext cx="4543124" cy="215292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72641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05" name="Picture 9" descr="https://i.ytimg.com/vi/vvocQFicAxg/maxresdefault.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75857" y="2565397"/>
            <a:ext cx="5484346" cy="374392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84695" y="877442"/>
            <a:ext cx="4082386" cy="350591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Скругленный прямоугольник 6"/>
          <p:cNvSpPr/>
          <p:nvPr/>
        </p:nvSpPr>
        <p:spPr>
          <a:xfrm>
            <a:off x="4968043" y="221052"/>
            <a:ext cx="2808313" cy="471643"/>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400" b="1" dirty="0">
                <a:solidFill>
                  <a:srgbClr val="C00000"/>
                </a:solidFill>
                <a:latin typeface="Georgia" panose="02040502050405020303" pitchFamily="18" charset="0"/>
              </a:rPr>
              <a:t>Родина!</a:t>
            </a:r>
            <a:endParaRPr lang="ru-RU" sz="2400" b="1" dirty="0">
              <a:solidFill>
                <a:srgbClr val="C00000"/>
              </a:solidFill>
              <a:latin typeface="Georgia" panose="02040502050405020303" pitchFamily="18" charset="0"/>
            </a:endParaRPr>
          </a:p>
        </p:txBody>
      </p:sp>
      <p:sp>
        <p:nvSpPr>
          <p:cNvPr id="9" name="Скругленный прямоугольник 8"/>
          <p:cNvSpPr/>
          <p:nvPr/>
        </p:nvSpPr>
        <p:spPr>
          <a:xfrm>
            <a:off x="4210310" y="980727"/>
            <a:ext cx="4682169" cy="1461817"/>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99" name="Содержимое 2"/>
          <p:cNvSpPr>
            <a:spLocks noGrp="1"/>
          </p:cNvSpPr>
          <p:nvPr>
            <p:ph sz="half" idx="1"/>
          </p:nvPr>
        </p:nvSpPr>
        <p:spPr>
          <a:xfrm>
            <a:off x="4083415" y="1159774"/>
            <a:ext cx="4577570" cy="1248833"/>
          </a:xfrm>
        </p:spPr>
        <p:txBody>
          <a:bodyPr>
            <a:normAutofit fontScale="77500" lnSpcReduction="20000"/>
          </a:bodyPr>
          <a:lstStyle/>
          <a:p>
            <a:pPr algn="ctr">
              <a:buFont typeface="Arial" charset="0"/>
              <a:buNone/>
            </a:pPr>
            <a:r>
              <a:rPr lang="ru-RU" altLang="ru-RU" dirty="0" smtClean="0"/>
              <a:t>    </a:t>
            </a:r>
            <a:r>
              <a:rPr lang="ru-RU" altLang="ru-RU"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Сколько прекрасных слов, дел и подвигов совершает человек ради нее!</a:t>
            </a:r>
          </a:p>
        </p:txBody>
      </p:sp>
      <p:sp>
        <p:nvSpPr>
          <p:cNvPr id="11" name="Скругленный прямоугольник 10"/>
          <p:cNvSpPr/>
          <p:nvPr/>
        </p:nvSpPr>
        <p:spPr>
          <a:xfrm>
            <a:off x="3479439" y="6165304"/>
            <a:ext cx="5748604" cy="593186"/>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местность где ты родился</a:t>
            </a:r>
          </a:p>
        </p:txBody>
      </p:sp>
      <p:sp>
        <p:nvSpPr>
          <p:cNvPr id="13" name="Скругленный прямоугольник 12"/>
          <p:cNvSpPr/>
          <p:nvPr/>
        </p:nvSpPr>
        <p:spPr>
          <a:xfrm>
            <a:off x="307188" y="4386205"/>
            <a:ext cx="2808313" cy="471643"/>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latin typeface="Georgia" panose="02040502050405020303" pitchFamily="18" charset="0"/>
              </a:rPr>
              <a:t>Патриот</a:t>
            </a:r>
            <a:endParaRPr lang="ru-RU" sz="2400" b="1" dirty="0">
              <a:solidFill>
                <a:srgbClr val="C00000"/>
              </a:solidFill>
              <a:latin typeface="Georgia" panose="02040502050405020303" pitchFamily="18" charset="0"/>
            </a:endParaRPr>
          </a:p>
        </p:txBody>
      </p:sp>
      <p:sp>
        <p:nvSpPr>
          <p:cNvPr id="14" name="Скругленный прямоугольник 13"/>
          <p:cNvSpPr/>
          <p:nvPr/>
        </p:nvSpPr>
        <p:spPr>
          <a:xfrm>
            <a:off x="4716016" y="5450194"/>
            <a:ext cx="2808313" cy="471643"/>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latin typeface="Georgia" panose="02040502050405020303" pitchFamily="18" charset="0"/>
              </a:rPr>
              <a:t>Малая родина</a:t>
            </a:r>
            <a:endParaRPr lang="ru-RU" sz="2400" b="1" dirty="0">
              <a:solidFill>
                <a:srgbClr val="C00000"/>
              </a:solidFill>
              <a:latin typeface="Georgia" panose="02040502050405020303" pitchFamily="18" charset="0"/>
            </a:endParaRPr>
          </a:p>
        </p:txBody>
      </p:sp>
      <p:sp>
        <p:nvSpPr>
          <p:cNvPr id="15" name="Скругленный прямоугольник 14"/>
          <p:cNvSpPr/>
          <p:nvPr/>
        </p:nvSpPr>
        <p:spPr>
          <a:xfrm>
            <a:off x="323527" y="5085184"/>
            <a:ext cx="2808313" cy="1673306"/>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rgbClr val="C00000"/>
              </a:solidFill>
              <a:latin typeface="Georgia" panose="02040502050405020303" pitchFamily="18" charset="0"/>
            </a:endParaRPr>
          </a:p>
        </p:txBody>
      </p:sp>
      <p:sp>
        <p:nvSpPr>
          <p:cNvPr id="18" name="Скругленный прямоугольник 17"/>
          <p:cNvSpPr/>
          <p:nvPr/>
        </p:nvSpPr>
        <p:spPr>
          <a:xfrm>
            <a:off x="184696" y="144074"/>
            <a:ext cx="4675336" cy="733368"/>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rgbClr val="C00000"/>
              </a:solidFill>
              <a:latin typeface="Georgia" panose="02040502050405020303" pitchFamily="18" charset="0"/>
            </a:endParaRPr>
          </a:p>
        </p:txBody>
      </p:sp>
      <p:sp>
        <p:nvSpPr>
          <p:cNvPr id="6" name="TextBox 5"/>
          <p:cNvSpPr txBox="1"/>
          <p:nvPr/>
        </p:nvSpPr>
        <p:spPr>
          <a:xfrm>
            <a:off x="184696" y="249148"/>
            <a:ext cx="4675337" cy="523220"/>
          </a:xfrm>
          <a:prstGeom prst="rect">
            <a:avLst/>
          </a:prstGeom>
          <a:noFill/>
        </p:spPr>
        <p:txBody>
          <a:bodyPr wrap="square" rtlCol="0">
            <a:spAutoFit/>
          </a:bodyPr>
          <a:lstStyle/>
          <a:p>
            <a:pPr algn="ctr"/>
            <a:r>
              <a:rPr lang="ru-RU" sz="1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страна, где родился данный человек и к гражданам </a:t>
            </a:r>
            <a:r>
              <a:rPr lang="ru-RU" sz="14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которой </a:t>
            </a:r>
            <a:r>
              <a:rPr lang="ru-RU" sz="1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он </a:t>
            </a:r>
            <a:r>
              <a:rPr lang="ru-RU" sz="14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принадлежит</a:t>
            </a:r>
            <a:r>
              <a:rPr lang="ru-RU" sz="1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 name="Прямоугольник 2"/>
          <p:cNvSpPr/>
          <p:nvPr/>
        </p:nvSpPr>
        <p:spPr>
          <a:xfrm>
            <a:off x="370710" y="5229200"/>
            <a:ext cx="2713946" cy="1446550"/>
          </a:xfrm>
          <a:prstGeom prst="rect">
            <a:avLst/>
          </a:prstGeom>
        </p:spPr>
        <p:txBody>
          <a:bodyPr wrap="square">
            <a:spAutoFit/>
          </a:bodyPr>
          <a:lstStyle/>
          <a:p>
            <a:pPr algn="ctr"/>
            <a:r>
              <a:rPr lang="ru-RU" dirty="0"/>
              <a:t> </a:t>
            </a:r>
            <a:r>
              <a:rPr lang="ru-RU" sz="14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человек</a:t>
            </a:r>
            <a:r>
              <a:rPr lang="ru-RU" sz="1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преданный своему народу, </a:t>
            </a:r>
            <a:r>
              <a:rPr lang="ru-RU" sz="14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готовый </a:t>
            </a:r>
            <a:r>
              <a:rPr lang="ru-RU" sz="1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на жертвы и совершающий подвиги во имя интересов своей родины</a:t>
            </a:r>
          </a:p>
        </p:txBody>
      </p:sp>
      <p:pic>
        <p:nvPicPr>
          <p:cNvPr id="2" name="Валерия С чего начинается Родина.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125186717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55820" fill="hold"/>
                                        <p:tgtEl>
                                          <p:spTgt spid="2"/>
                                        </p:tgtEl>
                                      </p:cBhvr>
                                    </p:cmd>
                                  </p:childTnLst>
                                </p:cTn>
                              </p:par>
                            </p:childTnLst>
                          </p:cTn>
                        </p:par>
                      </p:childTnLst>
                    </p:cTn>
                  </p:par>
                </p:childTnLst>
              </p:cTn>
              <p:nextCondLst>
                <p:cond evt="onClick" delay="0">
                  <p:tgtEl>
                    <p:spTgt spid="2"/>
                  </p:tgtEl>
                </p:cond>
              </p:nextCondLst>
            </p:seq>
            <p:video>
              <p:cMediaNode vol="80000" showWhenStopped="0">
                <p:cTn id="37" fill="hold" display="0">
                  <p:stCondLst>
                    <p:cond delay="indefinite"/>
                  </p:stCondLst>
                  <p:endCondLst>
                    <p:cond evt="onStopAudio" delay="0">
                      <p:tgtEl>
                        <p:sldTgt/>
                      </p:tgtEl>
                    </p:cond>
                  </p:endCondLst>
                </p:cTn>
                <p:tgtEl>
                  <p:spTgt spid="2"/>
                </p:tgtEl>
              </p:cMediaNode>
            </p:video>
          </p:childTnLst>
        </p:cTn>
      </p:par>
    </p:tnLst>
    <p:bldLst>
      <p:bldP spid="11" grpId="0" animBg="1"/>
      <p:bldP spid="13" grpId="0" animBg="1"/>
      <p:bldP spid="14" grpId="0" animBg="1"/>
      <p:bldP spid="15" grpId="0" animBg="1"/>
      <p:bldP spid="18" grpId="0" animBg="1"/>
      <p:bldP spid="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Скругленный прямоугольник 6"/>
          <p:cNvSpPr/>
          <p:nvPr/>
        </p:nvSpPr>
        <p:spPr>
          <a:xfrm>
            <a:off x="460942" y="188640"/>
            <a:ext cx="8208912" cy="720080"/>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latin typeface="Georgia" panose="02040502050405020303" pitchFamily="18" charset="0"/>
              </a:rPr>
              <a:t>Групповая работа</a:t>
            </a:r>
            <a:endParaRPr lang="ru-RU" sz="2400" b="1" dirty="0">
              <a:solidFill>
                <a:srgbClr val="C00000"/>
              </a:solidFill>
              <a:latin typeface="Georgia" panose="02040502050405020303"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xmlns="" val="3807263491"/>
              </p:ext>
            </p:extLst>
          </p:nvPr>
        </p:nvGraphicFramePr>
        <p:xfrm>
          <a:off x="500247" y="1026691"/>
          <a:ext cx="8130302" cy="3652902"/>
        </p:xfrm>
        <a:graphic>
          <a:graphicData uri="http://schemas.openxmlformats.org/drawingml/2006/table">
            <a:tbl>
              <a:tblPr firstRow="1" firstCol="1" bandRow="1"/>
              <a:tblGrid>
                <a:gridCol w="3107160"/>
                <a:gridCol w="5023142"/>
              </a:tblGrid>
              <a:tr h="194422">
                <a:tc>
                  <a:txBody>
                    <a:bodyPr/>
                    <a:lstStyle/>
                    <a:p>
                      <a:pPr algn="ct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АКРОСТИХ</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СИНКВЕЙН</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388843">
                <a:tc>
                  <a:txBody>
                    <a:bodyPr/>
                    <a:lstStyle/>
                    <a:p>
                      <a:pPr algn="ct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подобрать слова ассоциации на каждую букву слова</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подобрать слова ассоциации по определённой структуре</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1360951">
                <a:tc>
                  <a:txBody>
                    <a:bodyPr/>
                    <a:lstStyle/>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Р</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О</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Д</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И</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Н</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А</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1 строка – </a:t>
                      </a:r>
                      <a:r>
                        <a:rPr lang="ru-RU" sz="1600" dirty="0">
                          <a:effectLst/>
                          <a:latin typeface="Verdana" panose="020B0604030504040204" pitchFamily="34" charset="0"/>
                          <a:ea typeface="Verdana" panose="020B0604030504040204" pitchFamily="34" charset="0"/>
                          <a:cs typeface="Verdana" panose="020B0604030504040204" pitchFamily="34" charset="0"/>
                        </a:rPr>
                        <a:t>одно существительное, выражающее главную тему </a:t>
                      </a:r>
                      <a:r>
                        <a:rPr lang="ru-RU" sz="1600" dirty="0" err="1">
                          <a:effectLst/>
                          <a:latin typeface="Verdana" panose="020B0604030504040204" pitchFamily="34" charset="0"/>
                          <a:ea typeface="Verdana" panose="020B0604030504040204" pitchFamily="34" charset="0"/>
                          <a:cs typeface="Verdana" panose="020B0604030504040204" pitchFamily="34" charset="0"/>
                        </a:rPr>
                        <a:t>cинквейна</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2 строка-</a:t>
                      </a:r>
                      <a:r>
                        <a:rPr lang="ru-RU" sz="1600" dirty="0">
                          <a:effectLst/>
                          <a:latin typeface="Verdana" panose="020B0604030504040204" pitchFamily="34" charset="0"/>
                          <a:ea typeface="Verdana" panose="020B0604030504040204" pitchFamily="34" charset="0"/>
                          <a:cs typeface="Verdana" panose="020B0604030504040204" pitchFamily="34" charset="0"/>
                        </a:rPr>
                        <a:t> два прилагательных, выражающих главную мысль</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3 строка</a:t>
                      </a:r>
                      <a:r>
                        <a:rPr lang="ru-RU" sz="1600" dirty="0">
                          <a:effectLst/>
                          <a:latin typeface="Verdana" panose="020B0604030504040204" pitchFamily="34" charset="0"/>
                          <a:ea typeface="Verdana" panose="020B0604030504040204" pitchFamily="34" charset="0"/>
                          <a:cs typeface="Verdana" panose="020B0604030504040204" pitchFamily="34" charset="0"/>
                        </a:rPr>
                        <a:t> -три глагола, описывающие действия в рамках темы</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4 строка</a:t>
                      </a:r>
                      <a:r>
                        <a:rPr lang="ru-RU" sz="1600" dirty="0">
                          <a:effectLst/>
                          <a:latin typeface="Verdana" panose="020B0604030504040204" pitchFamily="34" charset="0"/>
                          <a:ea typeface="Verdana" panose="020B0604030504040204" pitchFamily="34" charset="0"/>
                          <a:cs typeface="Verdana" panose="020B0604030504040204" pitchFamily="34" charset="0"/>
                        </a:rPr>
                        <a:t> -фраза, несущая определенный смысл.</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5 строка- </a:t>
                      </a:r>
                      <a:r>
                        <a:rPr lang="ru-RU" sz="1600" dirty="0">
                          <a:effectLst/>
                          <a:latin typeface="Verdana" panose="020B0604030504040204" pitchFamily="34" charset="0"/>
                          <a:ea typeface="Verdana" panose="020B0604030504040204" pitchFamily="34" charset="0"/>
                          <a:cs typeface="Verdana" panose="020B0604030504040204" pitchFamily="34" charset="0"/>
                        </a:rPr>
                        <a:t>ассоциация с первым словом</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p>
                      <a:pPr fontAlgn="base">
                        <a:lnSpc>
                          <a:spcPct val="107000"/>
                        </a:lnSpc>
                        <a:spcAft>
                          <a:spcPts val="0"/>
                        </a:spcAft>
                      </a:pPr>
                      <a:r>
                        <a:rPr lang="ru-RU" sz="1600" b="1" dirty="0">
                          <a:effectLst/>
                          <a:latin typeface="Verdana" panose="020B0604030504040204" pitchFamily="34" charset="0"/>
                          <a:ea typeface="Verdana" panose="020B0604030504040204" pitchFamily="34" charset="0"/>
                          <a:cs typeface="Verdana" panose="020B0604030504040204" pitchFamily="34" charset="0"/>
                        </a:rPr>
                        <a:t> </a:t>
                      </a:r>
                      <a:endParaRPr lang="ru-RU" sz="14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bl>
          </a:graphicData>
        </a:graphic>
      </p:graphicFrame>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3163" t="16071" r="32288" b="21075"/>
          <a:stretch/>
        </p:blipFill>
        <p:spPr bwMode="auto">
          <a:xfrm>
            <a:off x="5652120" y="4673266"/>
            <a:ext cx="3302067" cy="213913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5" name="Picture 1"/>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6661" t="29166" r="45562" b="33929"/>
          <a:stretch/>
        </p:blipFill>
        <p:spPr bwMode="auto">
          <a:xfrm>
            <a:off x="2843808" y="4673266"/>
            <a:ext cx="3111678" cy="218473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20302" t="19841" r="39849" b="24206"/>
          <a:stretch/>
        </p:blipFill>
        <p:spPr bwMode="auto">
          <a:xfrm>
            <a:off x="251520" y="4673267"/>
            <a:ext cx="2919128" cy="213913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74679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098" name="Picture 27" descr="Картинки по запросу петр первый фотографии"/>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129270" y="1772816"/>
            <a:ext cx="2672820" cy="2717865"/>
          </a:xfrm>
          <a:prstGeom prst="rect">
            <a:avLst/>
          </a:prstGeom>
          <a:ln>
            <a:noFill/>
          </a:ln>
          <a:effectLst>
            <a:softEdge rad="112500"/>
          </a:effectLst>
        </p:spPr>
      </p:pic>
      <p:pic>
        <p:nvPicPr>
          <p:cNvPr id="4099" name="Picture 21" descr="Картинки по запросу русские полководцы"/>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57275" y="1916832"/>
            <a:ext cx="3332887" cy="259228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2" name="Picture 8" descr="https://img.labirint.ru/images/comments_pic/1533/2_fddefd8798ed22e07715f121963ef874_1439394146.jpg"/>
          <p:cNvPicPr>
            <a:picLocks noChangeAspect="1" noChangeArrowheads="1"/>
          </p:cNvPicPr>
          <p:nvPr/>
        </p:nvPicPr>
        <p:blipFill>
          <a:blip r:embed="rId5">
            <a:extLst>
              <a:ext uri="{28A0092B-C50C-407E-A947-70E740481C1C}">
                <a14:useLocalDpi xmlns:a14="http://schemas.microsoft.com/office/drawing/2010/main" xmlns="" val="0"/>
              </a:ext>
            </a:extLst>
          </a:blip>
          <a:srcRect l="10518" t="10001" r="9354" b="6999"/>
          <a:stretch>
            <a:fillRect/>
          </a:stretch>
        </p:blipFill>
        <p:spPr bwMode="auto">
          <a:xfrm>
            <a:off x="6517648" y="1948377"/>
            <a:ext cx="2346197" cy="418783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25769" t="30555" r="44893" b="39616"/>
          <a:stretch/>
        </p:blipFill>
        <p:spPr bwMode="auto">
          <a:xfrm>
            <a:off x="48186" y="152243"/>
            <a:ext cx="2834989" cy="162057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Скругленный прямоугольник 7"/>
          <p:cNvSpPr/>
          <p:nvPr/>
        </p:nvSpPr>
        <p:spPr>
          <a:xfrm>
            <a:off x="3059832" y="174128"/>
            <a:ext cx="5777551" cy="1598688"/>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solidFill>
                <a:srgbClr val="C00000"/>
              </a:solidFill>
              <a:latin typeface="Georgia" panose="02040502050405020303" pitchFamily="18" charset="0"/>
            </a:endParaRPr>
          </a:p>
        </p:txBody>
      </p:sp>
      <p:sp>
        <p:nvSpPr>
          <p:cNvPr id="2" name="Прямоугольник 1"/>
          <p:cNvSpPr/>
          <p:nvPr/>
        </p:nvSpPr>
        <p:spPr>
          <a:xfrm>
            <a:off x="3158010" y="341949"/>
            <a:ext cx="5679373" cy="1323439"/>
          </a:xfrm>
          <a:prstGeom prst="rect">
            <a:avLst/>
          </a:prstGeom>
        </p:spPr>
        <p:txBody>
          <a:bodyPr wrap="square">
            <a:spAutoFit/>
          </a:bodyPr>
          <a:lstStyle/>
          <a:p>
            <a:pPr algn="ctr"/>
            <a:r>
              <a:rPr lang="ru-RU" sz="1600" b="1" dirty="0">
                <a:solidFill>
                  <a:srgbClr val="C00000"/>
                </a:solidFill>
                <a:latin typeface="Georgia" panose="02040502050405020303" pitchFamily="18" charset="0"/>
              </a:rPr>
              <a:t>Всегда в России офицеры были элитой армии, гордостью государства. Офицером быть престижно и не всякому под силу. Ведь офицеры − это лицо </a:t>
            </a:r>
            <a:r>
              <a:rPr lang="ru-RU" sz="1600" b="1" dirty="0" smtClean="0">
                <a:solidFill>
                  <a:srgbClr val="C00000"/>
                </a:solidFill>
                <a:latin typeface="Georgia" panose="02040502050405020303" pitchFamily="18" charset="0"/>
              </a:rPr>
              <a:t>государства,  основа её Вооруженных сил</a:t>
            </a:r>
            <a:endParaRPr lang="ru-RU" sz="1600" b="1" dirty="0">
              <a:solidFill>
                <a:srgbClr val="C00000"/>
              </a:solidFill>
              <a:latin typeface="Georgia" panose="02040502050405020303" pitchFamily="18" charset="0"/>
            </a:endParaRPr>
          </a:p>
        </p:txBody>
      </p:sp>
      <p:sp>
        <p:nvSpPr>
          <p:cNvPr id="10" name="Скругленный прямоугольник 9"/>
          <p:cNvSpPr/>
          <p:nvPr/>
        </p:nvSpPr>
        <p:spPr>
          <a:xfrm>
            <a:off x="133674" y="4509120"/>
            <a:ext cx="3024336" cy="1584176"/>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кругленный прямоугольник 10"/>
          <p:cNvSpPr/>
          <p:nvPr/>
        </p:nvSpPr>
        <p:spPr>
          <a:xfrm>
            <a:off x="3365826" y="4509120"/>
            <a:ext cx="3024336" cy="1584176"/>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01" name="Прямоугольник 7"/>
          <p:cNvSpPr>
            <a:spLocks noChangeArrowheads="1"/>
          </p:cNvSpPr>
          <p:nvPr/>
        </p:nvSpPr>
        <p:spPr bwMode="auto">
          <a:xfrm>
            <a:off x="3477904" y="4623518"/>
            <a:ext cx="2736306"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ru-RU" altLang="ru-RU" sz="1400" b="1" dirty="0">
                <a:solidFill>
                  <a:srgbClr val="C00000"/>
                </a:solidFill>
                <a:latin typeface="Verdana" panose="020B0604030504040204" pitchFamily="34" charset="0"/>
                <a:ea typeface="Verdana" panose="020B0604030504040204" pitchFamily="34" charset="0"/>
                <a:cs typeface="Verdana" panose="020B0604030504040204" pitchFamily="34" charset="0"/>
              </a:rPr>
              <a:t>Александр Васильевич </a:t>
            </a:r>
            <a:r>
              <a:rPr lang="ru-RU" altLang="ru-RU" sz="14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Суворов </a:t>
            </a:r>
            <a:r>
              <a:rPr lang="ru-RU" altLang="ru-RU" sz="14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r>
              <a:rPr lang="ru-RU" sz="14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один </a:t>
            </a:r>
            <a:r>
              <a:rPr lang="ru-RU" sz="1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из основоположников русского военного искусства</a:t>
            </a:r>
            <a:endParaRPr lang="ru-RU" altLang="ru-RU" sz="1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100" name="Прямоугольник 6"/>
          <p:cNvSpPr>
            <a:spLocks noChangeArrowheads="1"/>
          </p:cNvSpPr>
          <p:nvPr/>
        </p:nvSpPr>
        <p:spPr bwMode="auto">
          <a:xfrm>
            <a:off x="285427" y="4623518"/>
            <a:ext cx="2774405"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ru-RU" altLang="ru-RU" sz="1400" b="1" dirty="0">
                <a:solidFill>
                  <a:srgbClr val="C00000"/>
                </a:solidFill>
                <a:latin typeface="Verdana" panose="020B0604030504040204" pitchFamily="34" charset="0"/>
                <a:ea typeface="Verdana" panose="020B0604030504040204" pitchFamily="34" charset="0"/>
                <a:cs typeface="Verdana" panose="020B0604030504040204" pitchFamily="34" charset="0"/>
              </a:rPr>
              <a:t>Пётр </a:t>
            </a:r>
            <a:r>
              <a:rPr lang="en-US" altLang="ru-RU" sz="14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I</a:t>
            </a:r>
            <a:r>
              <a:rPr lang="ru-RU" altLang="ru-RU" sz="1400" b="1" dirty="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ru-RU" altLang="ru-RU" sz="14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внёс значительный вклад в создание к</a:t>
            </a:r>
            <a:r>
              <a:rPr lang="ru-RU" sz="14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орпуса </a:t>
            </a:r>
            <a:r>
              <a:rPr lang="ru-RU" sz="1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офицеров русской армии </a:t>
            </a:r>
            <a:endParaRPr lang="ru-RU" altLang="ru-RU" sz="1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Скругленный прямоугольник 11"/>
          <p:cNvSpPr/>
          <p:nvPr/>
        </p:nvSpPr>
        <p:spPr>
          <a:xfrm>
            <a:off x="133674" y="6237311"/>
            <a:ext cx="8793432" cy="483347"/>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C00000"/>
                </a:solidFill>
                <a:latin typeface="Georgia" panose="02040502050405020303" pitchFamily="18" charset="0"/>
              </a:rPr>
              <a:t>Россия гордится своим офицерским корпусом, причём всех исторических эпох и всех поколений</a:t>
            </a:r>
          </a:p>
        </p:txBody>
      </p:sp>
      <p:sp>
        <p:nvSpPr>
          <p:cNvPr id="13" name="Скругленный прямоугольник 12"/>
          <p:cNvSpPr/>
          <p:nvPr/>
        </p:nvSpPr>
        <p:spPr>
          <a:xfrm>
            <a:off x="133674" y="4509120"/>
            <a:ext cx="6256488" cy="1584176"/>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Сущность </a:t>
            </a:r>
            <a:r>
              <a:rPr lang="ru-RU" sz="16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r>
              <a:rPr lang="ru-RU"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учения </a:t>
            </a:r>
            <a:r>
              <a:rPr lang="ru-RU" sz="16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Суворова заключалась </a:t>
            </a:r>
            <a:r>
              <a:rPr lang="ru-RU"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в том, чтобы сформировать у </a:t>
            </a:r>
            <a:r>
              <a:rPr lang="ru-RU" sz="16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подчинённых общечеловеческие </a:t>
            </a:r>
            <a:r>
              <a:rPr lang="ru-RU"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и собственно военные качества, необходимые для защитника Отечества, при соблюдении уважительного, но вместе с тем строгого отношения к солдату.</a:t>
            </a:r>
            <a:endParaRPr lang="ru-RU"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741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460942" y="188640"/>
            <a:ext cx="8208912" cy="1152128"/>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smtClean="0">
              <a:solidFill>
                <a:srgbClr val="C00000"/>
              </a:solidFill>
              <a:latin typeface="Georgia" panose="02040502050405020303" pitchFamily="18" charset="0"/>
            </a:endParaRPr>
          </a:p>
          <a:p>
            <a:pPr algn="ctr"/>
            <a:endParaRPr lang="ru-RU" sz="2400" b="1" dirty="0">
              <a:solidFill>
                <a:srgbClr val="C00000"/>
              </a:solidFill>
              <a:latin typeface="Georgia" panose="02040502050405020303" pitchFamily="18" charset="0"/>
            </a:endParaRPr>
          </a:p>
          <a:p>
            <a:pPr algn="ctr"/>
            <a:r>
              <a:rPr lang="ru-RU" b="1" dirty="0" smtClean="0">
                <a:solidFill>
                  <a:schemeClr val="bg2">
                    <a:lumMod val="10000"/>
                  </a:schemeClr>
                </a:solidFill>
                <a:latin typeface="Georgia" panose="02040502050405020303" pitchFamily="18" charset="0"/>
              </a:rPr>
              <a:t>Из «Кодекса </a:t>
            </a:r>
            <a:r>
              <a:rPr lang="ru-RU" b="1" dirty="0">
                <a:solidFill>
                  <a:schemeClr val="bg2">
                    <a:lumMod val="10000"/>
                  </a:schemeClr>
                </a:solidFill>
                <a:latin typeface="Georgia" panose="02040502050405020303" pitchFamily="18" charset="0"/>
              </a:rPr>
              <a:t>чести современного российского </a:t>
            </a:r>
            <a:r>
              <a:rPr lang="ru-RU" b="1" dirty="0" smtClean="0">
                <a:solidFill>
                  <a:schemeClr val="bg2">
                    <a:lumMod val="10000"/>
                  </a:schemeClr>
                </a:solidFill>
                <a:latin typeface="Georgia" panose="02040502050405020303" pitchFamily="18" charset="0"/>
              </a:rPr>
              <a:t>офицера»</a:t>
            </a:r>
          </a:p>
          <a:p>
            <a:pPr algn="ctr"/>
            <a:r>
              <a:rPr lang="ru-RU" b="1" dirty="0">
                <a:solidFill>
                  <a:srgbClr val="C00000"/>
                </a:solidFill>
                <a:latin typeface="Georgia" panose="02040502050405020303" pitchFamily="18" charset="0"/>
              </a:rPr>
              <a:t>«Я, РОССИЙСКИЙ ОФИЦЕР, ЧЕСТЬ ИМЕЮ, А ЖИВУ РАДИ СЛУЖЕНИЯ ОТЕЧЕСТВУ!»</a:t>
            </a:r>
            <a:endParaRPr lang="ru-RU" dirty="0">
              <a:solidFill>
                <a:srgbClr val="C00000"/>
              </a:solidFill>
              <a:latin typeface="Georgia" panose="02040502050405020303" pitchFamily="18" charset="0"/>
            </a:endParaRPr>
          </a:p>
          <a:p>
            <a:pPr algn="ctr"/>
            <a:endParaRPr lang="ru-RU" sz="2400" b="1" dirty="0" smtClean="0">
              <a:solidFill>
                <a:srgbClr val="C00000"/>
              </a:solidFill>
              <a:latin typeface="Georgia" panose="02040502050405020303" pitchFamily="18" charset="0"/>
            </a:endParaRPr>
          </a:p>
          <a:p>
            <a:pPr algn="ctr"/>
            <a:endParaRPr lang="ru-RU" sz="2400" b="1" dirty="0">
              <a:solidFill>
                <a:srgbClr val="C00000"/>
              </a:solidFill>
              <a:latin typeface="Georgia" panose="02040502050405020303" pitchFamily="18" charset="0"/>
            </a:endParaRPr>
          </a:p>
        </p:txBody>
      </p:sp>
      <p:pic>
        <p:nvPicPr>
          <p:cNvPr id="3077" name="Picture 5" descr="http://kavtoday.ru/images/intro/8af640e60e5ddcde4182c4591c5b51ff.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617" t="25745" r="4582" b="13648"/>
          <a:stretch/>
        </p:blipFill>
        <p:spPr bwMode="auto">
          <a:xfrm>
            <a:off x="142510" y="1628800"/>
            <a:ext cx="8845776" cy="357307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Скругленный прямоугольник 5"/>
          <p:cNvSpPr/>
          <p:nvPr/>
        </p:nvSpPr>
        <p:spPr>
          <a:xfrm>
            <a:off x="427406" y="5290174"/>
            <a:ext cx="8208912" cy="1152128"/>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smtClean="0">
              <a:solidFill>
                <a:srgbClr val="C00000"/>
              </a:solidFill>
              <a:latin typeface="Georgia" panose="02040502050405020303" pitchFamily="18" charset="0"/>
            </a:endParaRPr>
          </a:p>
          <a:p>
            <a:pPr algn="ctr"/>
            <a:endParaRPr lang="ru-RU" sz="2400" b="1" dirty="0">
              <a:solidFill>
                <a:srgbClr val="C00000"/>
              </a:solidFill>
              <a:latin typeface="Georgia" panose="02040502050405020303" pitchFamily="18" charset="0"/>
            </a:endParaRPr>
          </a:p>
          <a:p>
            <a:pPr algn="ctr"/>
            <a:endParaRPr lang="ru-RU" sz="2400" b="1" dirty="0">
              <a:solidFill>
                <a:srgbClr val="C00000"/>
              </a:solidFill>
              <a:latin typeface="Georgia" panose="02040502050405020303" pitchFamily="18" charset="0"/>
            </a:endParaRPr>
          </a:p>
        </p:txBody>
      </p:sp>
      <p:sp>
        <p:nvSpPr>
          <p:cNvPr id="3" name="TextBox 2"/>
          <p:cNvSpPr txBox="1"/>
          <p:nvPr/>
        </p:nvSpPr>
        <p:spPr>
          <a:xfrm>
            <a:off x="683568" y="5450740"/>
            <a:ext cx="7986286" cy="830997"/>
          </a:xfrm>
          <a:prstGeom prst="rect">
            <a:avLst/>
          </a:prstGeom>
          <a:noFill/>
        </p:spPr>
        <p:txBody>
          <a:bodyPr wrap="square" rtlCol="0">
            <a:spAutoFit/>
          </a:bodyPr>
          <a:lstStyle/>
          <a:p>
            <a:pPr algn="ctr"/>
            <a:r>
              <a:rPr lang="ru-RU" sz="2400" b="1" dirty="0" smtClean="0">
                <a:solidFill>
                  <a:srgbClr val="C00000"/>
                </a:solidFill>
                <a:latin typeface="Georgia" panose="02040502050405020303" pitchFamily="18" charset="0"/>
              </a:rPr>
              <a:t>Полицейский из Дагестана- Магомед </a:t>
            </a:r>
            <a:r>
              <a:rPr lang="ru-RU" sz="2400" b="1" dirty="0" err="1" smtClean="0">
                <a:solidFill>
                  <a:srgbClr val="C00000"/>
                </a:solidFill>
                <a:latin typeface="Georgia" panose="02040502050405020303" pitchFamily="18" charset="0"/>
              </a:rPr>
              <a:t>Нурбагандов</a:t>
            </a:r>
            <a:r>
              <a:rPr lang="ru-RU" sz="2400" b="1" dirty="0" smtClean="0">
                <a:solidFill>
                  <a:srgbClr val="C00000"/>
                </a:solidFill>
                <a:latin typeface="Georgia" panose="02040502050405020303" pitchFamily="18" charset="0"/>
              </a:rPr>
              <a:t> погиб, не изменив присяге!</a:t>
            </a:r>
            <a:endParaRPr lang="ru-RU" sz="2400" b="1" dirty="0">
              <a:solidFill>
                <a:srgbClr val="C00000"/>
              </a:solidFill>
              <a:latin typeface="Georgia" panose="02040502050405020303" pitchFamily="18" charset="0"/>
            </a:endParaRPr>
          </a:p>
        </p:txBody>
      </p:sp>
    </p:spTree>
    <p:extLst>
      <p:ext uri="{BB962C8B-B14F-4D97-AF65-F5344CB8AC3E}">
        <p14:creationId xmlns:p14="http://schemas.microsoft.com/office/powerpoint/2010/main" xmlns="" val="860858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44" name="Picture 20" descr="https://static.mvd.ru/upload/site23/dU35Z2U5gm-196xx253.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684283" y="982862"/>
            <a:ext cx="1684716" cy="21746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Скругленный прямоугольник 1"/>
          <p:cNvSpPr/>
          <p:nvPr/>
        </p:nvSpPr>
        <p:spPr>
          <a:xfrm>
            <a:off x="2022475" y="141753"/>
            <a:ext cx="5472607" cy="576064"/>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C00000"/>
                </a:solidFill>
                <a:latin typeface="Georgia" panose="02040502050405020303" pitchFamily="18" charset="0"/>
              </a:rPr>
              <a:t>Они погибли, защищая </a:t>
            </a:r>
            <a:r>
              <a:rPr lang="ru-RU" sz="2400" b="1" dirty="0" smtClean="0">
                <a:solidFill>
                  <a:srgbClr val="C00000"/>
                </a:solidFill>
                <a:latin typeface="Georgia" panose="02040502050405020303" pitchFamily="18" charset="0"/>
              </a:rPr>
              <a:t>нас…</a:t>
            </a:r>
            <a:endParaRPr lang="ru-RU" sz="2400" b="1" dirty="0">
              <a:solidFill>
                <a:srgbClr val="C00000"/>
              </a:solidFill>
              <a:latin typeface="Georgia" panose="02040502050405020303" pitchFamily="18" charset="0"/>
            </a:endParaRPr>
          </a:p>
        </p:txBody>
      </p:sp>
      <p:pic>
        <p:nvPicPr>
          <p:cNvPr id="1026" name="Picture 2" descr="https://static.mvd.ru/upload/site23/nQZVcXTtH7-196xx253.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59750" y="7640"/>
            <a:ext cx="1757083" cy="226807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8" name="Picture 4" descr="https://static.mvd.ru/upload/site23/2t72MrIuOM-196xx253.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59750" y="2231122"/>
            <a:ext cx="1684861" cy="217484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30" name="Picture 6" descr="https://static.mvd.ru/upload/site23/bYXMO8UUX8-196xx253.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916833" y="908720"/>
            <a:ext cx="1742154" cy="224880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32" name="Picture 8" descr="https://static.mvd.ru/upload/site23/6Q4mgCLw6i-196xx253.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28709" y="4397820"/>
            <a:ext cx="1746941" cy="225498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40" name="Picture 16" descr="https://static.mvd.ru/upload/site23/MvTjEsFKDp-196xx253.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360706" y="4406535"/>
            <a:ext cx="1765792" cy="227931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Скругленный прямоугольник 5"/>
          <p:cNvSpPr/>
          <p:nvPr/>
        </p:nvSpPr>
        <p:spPr>
          <a:xfrm>
            <a:off x="1279762" y="6207402"/>
            <a:ext cx="7128792" cy="576064"/>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Министерство Внутренних Дел по республике Хакасия</a:t>
            </a:r>
            <a:endParaRPr lang="ru-RU"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36" name="Picture 12" descr="https://static.mvd.ru/upload/site23/NljAPkMGC8-196xx253.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931620" y="3330587"/>
            <a:ext cx="1952469" cy="25202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38" name="Picture 14" descr="https://static.mvd.ru/upload/site23/4jkC1eo70P-196xx253.jp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7424993" y="56790"/>
            <a:ext cx="1719007" cy="221892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42" name="Picture 18" descr="https://static.mvd.ru/upload/site23/GxZkiGPyuj-196xx253.jp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7410155" y="2249525"/>
            <a:ext cx="1699546" cy="219380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46" name="Picture 22" descr="https://static.mvd.ru/upload/site23/F2asyL2Gou-196xx253.jpg"/>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3804959" y="3359522"/>
            <a:ext cx="1907637" cy="246241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48" name="Picture 24" descr="https://static.mvd.ru/upload/site23/OXHAE5HLfq-196xx253.jpg"/>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5667475" y="963085"/>
            <a:ext cx="1657921" cy="2140072"/>
          </a:xfrm>
          <a:prstGeom prst="rect">
            <a:avLst/>
          </a:prstGeom>
          <a:noFill/>
          <a:extLst>
            <a:ext uri="{909E8E84-426E-40DD-AFC4-6F175D3DCCD1}">
              <a14:hiddenFill xmlns:a14="http://schemas.microsoft.com/office/drawing/2010/main" xmlns="">
                <a:solidFill>
                  <a:srgbClr val="FFFFFF"/>
                </a:solidFill>
              </a14:hiddenFill>
            </a:ext>
          </a:extLst>
        </p:spPr>
      </p:pic>
      <p:pic>
        <p:nvPicPr>
          <p:cNvPr id="1050" name="Picture 26" descr="https://static.mvd.ru/upload/site23/2paOPijzXq-196xx253.jpg"/>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5699448" y="3477045"/>
            <a:ext cx="1725545" cy="222736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712596" y="5346026"/>
            <a:ext cx="1782486"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Н.Н.Доможаков</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7490303" y="4005064"/>
            <a:ext cx="1782486"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В.Н.Немков</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TextBox 20"/>
          <p:cNvSpPr txBox="1"/>
          <p:nvPr/>
        </p:nvSpPr>
        <p:spPr>
          <a:xfrm>
            <a:off x="7361514" y="5820057"/>
            <a:ext cx="1782486"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А.А.Путинцев</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p:cNvSpPr txBox="1"/>
          <p:nvPr/>
        </p:nvSpPr>
        <p:spPr>
          <a:xfrm>
            <a:off x="3952915" y="5386810"/>
            <a:ext cx="1782486"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А.П.Павлюк</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p:cNvSpPr txBox="1"/>
          <p:nvPr/>
        </p:nvSpPr>
        <p:spPr>
          <a:xfrm>
            <a:off x="5642507" y="2826158"/>
            <a:ext cx="1782486"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Н.В.Нарута</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p:cNvSpPr txBox="1"/>
          <p:nvPr/>
        </p:nvSpPr>
        <p:spPr>
          <a:xfrm>
            <a:off x="7443960" y="1756122"/>
            <a:ext cx="1782486"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В.А.Кызласов</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extBox 25"/>
          <p:cNvSpPr txBox="1"/>
          <p:nvPr/>
        </p:nvSpPr>
        <p:spPr>
          <a:xfrm>
            <a:off x="1916833" y="2699638"/>
            <a:ext cx="1782486"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Р.З.Саитгореев</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p:cNvSpPr txBox="1"/>
          <p:nvPr/>
        </p:nvSpPr>
        <p:spPr>
          <a:xfrm>
            <a:off x="2016611" y="5373827"/>
            <a:ext cx="1782486"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С.В.Михно</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TextBox 27"/>
          <p:cNvSpPr txBox="1"/>
          <p:nvPr/>
        </p:nvSpPr>
        <p:spPr>
          <a:xfrm>
            <a:off x="0" y="4005064"/>
            <a:ext cx="2091631"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В.Г.Новокрещенных</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p:cNvSpPr txBox="1"/>
          <p:nvPr/>
        </p:nvSpPr>
        <p:spPr>
          <a:xfrm>
            <a:off x="286131" y="5797698"/>
            <a:ext cx="1782486"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В.П.Нербышев</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TextBox 29"/>
          <p:cNvSpPr txBox="1"/>
          <p:nvPr/>
        </p:nvSpPr>
        <p:spPr>
          <a:xfrm>
            <a:off x="104105" y="1801639"/>
            <a:ext cx="1782486"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Ю.И.Угдыжеков</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TextBox 21"/>
          <p:cNvSpPr txBox="1"/>
          <p:nvPr/>
        </p:nvSpPr>
        <p:spPr>
          <a:xfrm>
            <a:off x="3824875" y="2699638"/>
            <a:ext cx="1782486" cy="276999"/>
          </a:xfrm>
          <a:prstGeom prst="rect">
            <a:avLst/>
          </a:prstGeom>
          <a:noFill/>
        </p:spPr>
        <p:txBody>
          <a:bodyPr wrap="square" rtlCol="0">
            <a:spAutoFit/>
          </a:bodyPr>
          <a:lstStyle/>
          <a:p>
            <a:r>
              <a:rPr lang="ru-RU" sz="1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Р.А.Куценко</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Скругленный прямоугольник 30"/>
          <p:cNvSpPr/>
          <p:nvPr/>
        </p:nvSpPr>
        <p:spPr>
          <a:xfrm>
            <a:off x="1952386" y="982861"/>
            <a:ext cx="5472607" cy="5091835"/>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rgbClr val="C00000"/>
              </a:solidFill>
              <a:latin typeface="Georgia" panose="02040502050405020303" pitchFamily="18" charset="0"/>
            </a:endParaRPr>
          </a:p>
        </p:txBody>
      </p:sp>
      <p:sp>
        <p:nvSpPr>
          <p:cNvPr id="4" name="AutoShape 30" descr="http://xn--90a6an.xn--80aaac0ct.xn--p1ai/assets/images/other/26Simonenk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55" name="Picture 31"/>
          <p:cNvPicPr>
            <a:picLocks noChangeAspect="1" noChangeArrowheads="1"/>
          </p:cNvPicPr>
          <p:nvPr/>
        </p:nvPicPr>
        <p:blipFill rotWithShape="1">
          <a:blip r:embed="rId16">
            <a:extLst>
              <a:ext uri="{28A0092B-C50C-407E-A947-70E740481C1C}">
                <a14:useLocalDpi xmlns:a14="http://schemas.microsoft.com/office/drawing/2010/main" xmlns="" val="0"/>
              </a:ext>
            </a:extLst>
          </a:blip>
          <a:srcRect l="38598" t="20437" r="45673" b="45250"/>
          <a:stretch/>
        </p:blipFill>
        <p:spPr bwMode="auto">
          <a:xfrm>
            <a:off x="2282523" y="1117863"/>
            <a:ext cx="3384952" cy="415171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56" name="Picture 32"/>
          <p:cNvPicPr>
            <a:picLocks noChangeAspect="1" noChangeArrowheads="1"/>
          </p:cNvPicPr>
          <p:nvPr/>
        </p:nvPicPr>
        <p:blipFill rotWithShape="1">
          <a:blip r:embed="rId17">
            <a:extLst>
              <a:ext uri="{28A0092B-C50C-407E-A947-70E740481C1C}">
                <a14:useLocalDpi xmlns:a14="http://schemas.microsoft.com/office/drawing/2010/main" xmlns="" val="0"/>
              </a:ext>
            </a:extLst>
          </a:blip>
          <a:srcRect l="47169" t="22743" r="19937" b="38629"/>
          <a:stretch/>
        </p:blipFill>
        <p:spPr bwMode="auto">
          <a:xfrm>
            <a:off x="4706693" y="1275328"/>
            <a:ext cx="2751669" cy="181675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2262712" y="4648146"/>
            <a:ext cx="5042873" cy="1384995"/>
          </a:xfrm>
          <a:prstGeom prst="rect">
            <a:avLst/>
          </a:prstGeom>
          <a:noFill/>
        </p:spPr>
        <p:txBody>
          <a:bodyPr wrap="square" rtlCol="0">
            <a:spAutoFit/>
          </a:bodyPr>
          <a:lstStyle/>
          <a:p>
            <a:pPr algn="ctr"/>
            <a:r>
              <a:rPr lang="ru-RU" sz="1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Память о Николае Александровиче Симоненко увековечена мемориальной доской на здании Муниципального бюджетного общеобразовательного учреждения г. Абакана «Средняя общеобразовательная школа № 23».</a:t>
            </a:r>
          </a:p>
        </p:txBody>
      </p:sp>
      <p:sp>
        <p:nvSpPr>
          <p:cNvPr id="7" name="AutoShape 34" descr="http://xn--90a6an.xn--80aaac0ct.xn--p1ai/assets/images/other/10Kiryachek.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7" name="Скругленный прямоугольник 36"/>
          <p:cNvSpPr/>
          <p:nvPr/>
        </p:nvSpPr>
        <p:spPr>
          <a:xfrm>
            <a:off x="1935960" y="963085"/>
            <a:ext cx="5472607" cy="5091835"/>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rgbClr val="C00000"/>
              </a:solidFill>
              <a:latin typeface="Georgia" panose="02040502050405020303" pitchFamily="18" charset="0"/>
            </a:endParaRPr>
          </a:p>
        </p:txBody>
      </p:sp>
      <p:sp>
        <p:nvSpPr>
          <p:cNvPr id="8" name="AutoShape 36" descr="http://xn--90a6an.xn--80aaac0ct.xn--p1ai/assets/images/other/10Kiryachek.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61" name="Picture 37"/>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2253227" y="1128112"/>
            <a:ext cx="2533054" cy="326970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62" name="Picture 38"/>
          <p:cNvPicPr>
            <a:picLocks noChangeAspect="1" noChangeArrowheads="1"/>
          </p:cNvPicPr>
          <p:nvPr/>
        </p:nvPicPr>
        <p:blipFill rotWithShape="1">
          <a:blip r:embed="rId19">
            <a:extLst>
              <a:ext uri="{28A0092B-C50C-407E-A947-70E740481C1C}">
                <a14:useLocalDpi xmlns:a14="http://schemas.microsoft.com/office/drawing/2010/main" xmlns="" val="0"/>
              </a:ext>
            </a:extLst>
          </a:blip>
          <a:srcRect l="67374" t="29646" r="15573" b="8532"/>
          <a:stretch/>
        </p:blipFill>
        <p:spPr bwMode="auto">
          <a:xfrm>
            <a:off x="5101944" y="1166251"/>
            <a:ext cx="2080737" cy="424098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2476019" y="982862"/>
            <a:ext cx="4392488" cy="369332"/>
          </a:xfrm>
          <a:prstGeom prst="rect">
            <a:avLst/>
          </a:prstGeom>
          <a:noFill/>
        </p:spPr>
        <p:txBody>
          <a:bodyPr wrap="square" rtlCol="0">
            <a:spAutoFit/>
          </a:bodyPr>
          <a:lstStyle/>
          <a:p>
            <a:pPr algn="ctr" fontAlgn="base"/>
            <a:r>
              <a:rPr lang="ru-RU" b="1" dirty="0" err="1">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Кирячек</a:t>
            </a:r>
            <a:r>
              <a:rPr lang="ru-RU"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Сергей Васильевич</a:t>
            </a:r>
          </a:p>
        </p:txBody>
      </p:sp>
      <p:pic>
        <p:nvPicPr>
          <p:cNvPr id="1064" name="Picture 40" descr="https://i.mycdn.me/image?id=839802831439&amp;t=3&amp;plc=WEB&amp;tkn=*kzMCPV_o0703_Fla-d2jyR0cluc"/>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a:off x="3799097" y="2492896"/>
            <a:ext cx="1772796" cy="2659194"/>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2239130" y="4427783"/>
            <a:ext cx="3119934" cy="1384995"/>
          </a:xfrm>
          <a:prstGeom prst="rect">
            <a:avLst/>
          </a:prstGeom>
          <a:noFill/>
        </p:spPr>
        <p:txBody>
          <a:bodyPr wrap="square" rtlCol="0">
            <a:spAutoFit/>
          </a:bodyPr>
          <a:lstStyle/>
          <a:p>
            <a:pPr algn="ctr"/>
            <a:r>
              <a:rPr lang="ru-RU" sz="1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В 2011 году у здания МВД по РХ установлен бюст Сергею </a:t>
            </a:r>
            <a:r>
              <a:rPr lang="ru-RU" sz="1400" b="1" dirty="0" err="1"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Кирячёку</a:t>
            </a:r>
            <a:r>
              <a:rPr lang="ru-RU" sz="14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а </a:t>
            </a:r>
            <a:r>
              <a:rPr lang="ru-RU" sz="1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одна из улиц 10-го жилого района города Абакана носит имя Сергея </a:t>
            </a:r>
            <a:r>
              <a:rPr lang="ru-RU" sz="1400"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Кирячёка</a:t>
            </a:r>
            <a:r>
              <a:rPr lang="ru-RU" sz="1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p>
        </p:txBody>
      </p:sp>
      <p:sp>
        <p:nvSpPr>
          <p:cNvPr id="45" name="Скругленный прямоугольник 44"/>
          <p:cNvSpPr/>
          <p:nvPr/>
        </p:nvSpPr>
        <p:spPr>
          <a:xfrm>
            <a:off x="1956907" y="982860"/>
            <a:ext cx="5472607" cy="5091835"/>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rgbClr val="C00000"/>
              </a:solidFill>
              <a:latin typeface="Georgia" panose="02040502050405020303" pitchFamily="18" charset="0"/>
            </a:endParaRPr>
          </a:p>
        </p:txBody>
      </p:sp>
      <p:pic>
        <p:nvPicPr>
          <p:cNvPr id="1066" name="Picture 42" descr="https://static.mvd.ru/upload/site23/XHdX8WgAhu-196xx253.jpg"/>
          <p:cNvPicPr>
            <a:picLocks noChangeAspect="1" noChangeArrowheads="1"/>
          </p:cNvPicPr>
          <p:nvPr/>
        </p:nvPicPr>
        <p:blipFill>
          <a:blip r:embed="rId21">
            <a:extLst>
              <a:ext uri="{28A0092B-C50C-407E-A947-70E740481C1C}">
                <a14:useLocalDpi xmlns:a14="http://schemas.microsoft.com/office/drawing/2010/main" xmlns="" val="0"/>
              </a:ext>
            </a:extLst>
          </a:blip>
          <a:srcRect/>
          <a:stretch>
            <a:fillRect/>
          </a:stretch>
        </p:blipFill>
        <p:spPr bwMode="auto">
          <a:xfrm>
            <a:off x="2237064" y="1147827"/>
            <a:ext cx="2736059" cy="353175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2282523" y="4797152"/>
            <a:ext cx="4900158" cy="1200329"/>
          </a:xfrm>
          <a:prstGeom prst="rect">
            <a:avLst/>
          </a:prstGeom>
          <a:noFill/>
        </p:spPr>
        <p:txBody>
          <a:bodyPr wrap="square" rtlCol="0">
            <a:spAutoFit/>
          </a:bodyPr>
          <a:lstStyle/>
          <a:p>
            <a:r>
              <a:rPr lang="ru-RU" sz="1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05 Мая 2015 </a:t>
            </a:r>
            <a:r>
              <a:rPr lang="ru-RU" sz="12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У </a:t>
            </a:r>
            <a:r>
              <a:rPr lang="ru-RU" sz="1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здания отдела МВД России по г. Черногорску состоялось торжественное открытие мемориала в честь </a:t>
            </a:r>
            <a:r>
              <a:rPr lang="ru-RU" sz="1200" b="1"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Алексея Баженова </a:t>
            </a:r>
            <a:r>
              <a:rPr lang="ru-RU" sz="1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бойца ОМОН МВД Республики Хакасия, погибшего при исполнении служебного долга на территории Северо-Кавказского региона.</a:t>
            </a:r>
          </a:p>
        </p:txBody>
      </p:sp>
      <p:pic>
        <p:nvPicPr>
          <p:cNvPr id="1068" name="Picture 44" descr="https://static.mvd.ru/upload/site1/document_news/portca/files/jTCG7CqoCJ_d1-800x600.jp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4159986" y="1088669"/>
            <a:ext cx="3105220" cy="206885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69" name="Picture 45"/>
          <p:cNvPicPr>
            <a:picLocks noChangeAspect="1" noChangeArrowheads="1"/>
          </p:cNvPicPr>
          <p:nvPr/>
        </p:nvPicPr>
        <p:blipFill rotWithShape="1">
          <a:blip r:embed="rId23" cstate="print">
            <a:extLst>
              <a:ext uri="{28A0092B-C50C-407E-A947-70E740481C1C}">
                <a14:useLocalDpi xmlns:a14="http://schemas.microsoft.com/office/drawing/2010/main" xmlns="" val="0"/>
              </a:ext>
            </a:extLst>
          </a:blip>
          <a:srcRect l="22349" t="18484" r="19570" b="11206"/>
          <a:stretch/>
        </p:blipFill>
        <p:spPr bwMode="auto">
          <a:xfrm>
            <a:off x="4173803" y="2561813"/>
            <a:ext cx="3284559" cy="223546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0" name="Скругленный прямоугольник 49"/>
          <p:cNvSpPr/>
          <p:nvPr/>
        </p:nvSpPr>
        <p:spPr>
          <a:xfrm>
            <a:off x="1937548" y="960441"/>
            <a:ext cx="5472607" cy="5091835"/>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rgbClr val="C00000"/>
              </a:solidFill>
              <a:latin typeface="Georgia" panose="02040502050405020303" pitchFamily="18" charset="0"/>
            </a:endParaRPr>
          </a:p>
        </p:txBody>
      </p:sp>
      <p:pic>
        <p:nvPicPr>
          <p:cNvPr id="1071" name="Picture 47" descr="https://s3-eu-west-1.amazonaws.com/files.surfory.com/uploads/2015/6/23/54bbc5ea1f395da3368b4589/5588b1591f395d8b438b4568.jpg"/>
          <p:cNvPicPr>
            <a:picLocks noChangeAspect="1" noChangeArrowheads="1"/>
          </p:cNvPicPr>
          <p:nvPr/>
        </p:nvPicPr>
        <p:blipFill>
          <a:blip r:embed="rId24">
            <a:extLst>
              <a:ext uri="{28A0092B-C50C-407E-A947-70E740481C1C}">
                <a14:useLocalDpi xmlns:a14="http://schemas.microsoft.com/office/drawing/2010/main" xmlns="" val="0"/>
              </a:ext>
            </a:extLst>
          </a:blip>
          <a:srcRect/>
          <a:stretch>
            <a:fillRect/>
          </a:stretch>
        </p:blipFill>
        <p:spPr bwMode="auto">
          <a:xfrm>
            <a:off x="2066506" y="1574232"/>
            <a:ext cx="5164863" cy="354438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52" name="Скругленный прямоугольник 51"/>
          <p:cNvSpPr/>
          <p:nvPr/>
        </p:nvSpPr>
        <p:spPr>
          <a:xfrm>
            <a:off x="1303426" y="6207402"/>
            <a:ext cx="7128792" cy="576064"/>
          </a:xfrm>
          <a:prstGeom prst="roundRect">
            <a:avLst/>
          </a:prstGeom>
          <a:solidFill>
            <a:schemeClr val="accent1">
              <a:lumMod val="40000"/>
              <a:lumOff val="60000"/>
            </a:schemeClr>
          </a:solidFill>
          <a:ln w="222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Спасибо за внимание!</a:t>
            </a:r>
            <a:endParaRPr lang="ru-RU" sz="20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oleg-gazmanov-oficery.mp3">
            <a:hlinkClick r:id="" action="ppaction://media"/>
          </p:cNvPr>
          <p:cNvPicPr>
            <a:picLocks noChangeAspect="1"/>
          </p:cNvPicPr>
          <p:nvPr>
            <a:videoFile r:link="rId1"/>
            <p:extLst>
              <p:ext uri="{DAA4B4D4-6D71-4841-9C94-3DE7FCFB9230}">
                <p14:media xmlns:p14="http://schemas.microsoft.com/office/powerpoint/2010/main" xmlns="" r:embed="rId25"/>
              </p:ext>
            </p:extLst>
          </p:nvPr>
        </p:nvPicPr>
        <p:blipFill>
          <a:blip r:embed="rId26"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215459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1055"/>
                                        </p:tgtEl>
                                        <p:attrNameLst>
                                          <p:attrName>style.visibility</p:attrName>
                                        </p:attrNameLst>
                                      </p:cBhvr>
                                      <p:to>
                                        <p:strVal val="visible"/>
                                      </p:to>
                                    </p:set>
                                    <p:animEffect transition="in" filter="fade">
                                      <p:cBhvr>
                                        <p:cTn id="10" dur="500"/>
                                        <p:tgtEl>
                                          <p:spTgt spid="1055"/>
                                        </p:tgtEl>
                                      </p:cBhvr>
                                    </p:animEffect>
                                  </p:childTnLst>
                                </p:cTn>
                              </p:par>
                              <p:par>
                                <p:cTn id="11" presetID="10" presetClass="entr" presetSubtype="0" fill="hold" nodeType="withEffect">
                                  <p:stCondLst>
                                    <p:cond delay="0"/>
                                  </p:stCondLst>
                                  <p:childTnLst>
                                    <p:set>
                                      <p:cBhvr>
                                        <p:cTn id="12" dur="1" fill="hold">
                                          <p:stCondLst>
                                            <p:cond delay="0"/>
                                          </p:stCondLst>
                                        </p:cTn>
                                        <p:tgtEl>
                                          <p:spTgt spid="1056"/>
                                        </p:tgtEl>
                                        <p:attrNameLst>
                                          <p:attrName>style.visibility</p:attrName>
                                        </p:attrNameLst>
                                      </p:cBhvr>
                                      <p:to>
                                        <p:strVal val="visible"/>
                                      </p:to>
                                    </p:set>
                                    <p:animEffect transition="in" filter="fade">
                                      <p:cBhvr>
                                        <p:cTn id="13" dur="500"/>
                                        <p:tgtEl>
                                          <p:spTgt spid="10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61"/>
                                        </p:tgtEl>
                                        <p:attrNameLst>
                                          <p:attrName>style.visibility</p:attrName>
                                        </p:attrNameLst>
                                      </p:cBhvr>
                                      <p:to>
                                        <p:strVal val="visible"/>
                                      </p:to>
                                    </p:set>
                                    <p:animEffect transition="in" filter="fade">
                                      <p:cBhvr>
                                        <p:cTn id="27" dur="500"/>
                                        <p:tgtEl>
                                          <p:spTgt spid="1061"/>
                                        </p:tgtEl>
                                      </p:cBhvr>
                                    </p:animEffect>
                                  </p:childTnLst>
                                </p:cTn>
                              </p:par>
                              <p:par>
                                <p:cTn id="28" presetID="10" presetClass="entr" presetSubtype="0" fill="hold" nodeType="withEffect">
                                  <p:stCondLst>
                                    <p:cond delay="0"/>
                                  </p:stCondLst>
                                  <p:childTnLst>
                                    <p:set>
                                      <p:cBhvr>
                                        <p:cTn id="29" dur="1" fill="hold">
                                          <p:stCondLst>
                                            <p:cond delay="0"/>
                                          </p:stCondLst>
                                        </p:cTn>
                                        <p:tgtEl>
                                          <p:spTgt spid="1062"/>
                                        </p:tgtEl>
                                        <p:attrNameLst>
                                          <p:attrName>style.visibility</p:attrName>
                                        </p:attrNameLst>
                                      </p:cBhvr>
                                      <p:to>
                                        <p:strVal val="visible"/>
                                      </p:to>
                                    </p:set>
                                    <p:animEffect transition="in" filter="fade">
                                      <p:cBhvr>
                                        <p:cTn id="30" dur="500"/>
                                        <p:tgtEl>
                                          <p:spTgt spid="1062"/>
                                        </p:tgtEl>
                                      </p:cBhvr>
                                    </p:animEffect>
                                  </p:childTnLst>
                                </p:cTn>
                              </p:par>
                              <p:par>
                                <p:cTn id="31" presetID="10" presetClass="entr" presetSubtype="0" fill="hold" nodeType="withEffect">
                                  <p:stCondLst>
                                    <p:cond delay="0"/>
                                  </p:stCondLst>
                                  <p:childTnLst>
                                    <p:set>
                                      <p:cBhvr>
                                        <p:cTn id="32" dur="1" fill="hold">
                                          <p:stCondLst>
                                            <p:cond delay="0"/>
                                          </p:stCondLst>
                                        </p:cTn>
                                        <p:tgtEl>
                                          <p:spTgt spid="1064"/>
                                        </p:tgtEl>
                                        <p:attrNameLst>
                                          <p:attrName>style.visibility</p:attrName>
                                        </p:attrNameLst>
                                      </p:cBhvr>
                                      <p:to>
                                        <p:strVal val="visible"/>
                                      </p:to>
                                    </p:set>
                                    <p:animEffect transition="in" filter="fade">
                                      <p:cBhvr>
                                        <p:cTn id="33" dur="500"/>
                                        <p:tgtEl>
                                          <p:spTgt spid="106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nodeType="withEffect">
                                  <p:stCondLst>
                                    <p:cond delay="0"/>
                                  </p:stCondLst>
                                  <p:childTnLst>
                                    <p:set>
                                      <p:cBhvr>
                                        <p:cTn id="43" dur="1" fill="hold">
                                          <p:stCondLst>
                                            <p:cond delay="0"/>
                                          </p:stCondLst>
                                        </p:cTn>
                                        <p:tgtEl>
                                          <p:spTgt spid="1068"/>
                                        </p:tgtEl>
                                        <p:attrNameLst>
                                          <p:attrName>style.visibility</p:attrName>
                                        </p:attrNameLst>
                                      </p:cBhvr>
                                      <p:to>
                                        <p:strVal val="visible"/>
                                      </p:to>
                                    </p:set>
                                    <p:animEffect transition="in" filter="fade">
                                      <p:cBhvr>
                                        <p:cTn id="44" dur="500"/>
                                        <p:tgtEl>
                                          <p:spTgt spid="1068"/>
                                        </p:tgtEl>
                                      </p:cBhvr>
                                    </p:animEffect>
                                  </p:childTnLst>
                                </p:cTn>
                              </p:par>
                              <p:par>
                                <p:cTn id="45" presetID="10" presetClass="entr" presetSubtype="0" fill="hold" nodeType="withEffect">
                                  <p:stCondLst>
                                    <p:cond delay="0"/>
                                  </p:stCondLst>
                                  <p:childTnLst>
                                    <p:set>
                                      <p:cBhvr>
                                        <p:cTn id="46" dur="1" fill="hold">
                                          <p:stCondLst>
                                            <p:cond delay="0"/>
                                          </p:stCondLst>
                                        </p:cTn>
                                        <p:tgtEl>
                                          <p:spTgt spid="1066"/>
                                        </p:tgtEl>
                                        <p:attrNameLst>
                                          <p:attrName>style.visibility</p:attrName>
                                        </p:attrNameLst>
                                      </p:cBhvr>
                                      <p:to>
                                        <p:strVal val="visible"/>
                                      </p:to>
                                    </p:set>
                                    <p:animEffect transition="in" filter="fade">
                                      <p:cBhvr>
                                        <p:cTn id="47" dur="500"/>
                                        <p:tgtEl>
                                          <p:spTgt spid="1066"/>
                                        </p:tgtEl>
                                      </p:cBhvr>
                                    </p:animEffect>
                                  </p:childTnLst>
                                </p:cTn>
                              </p:par>
                              <p:par>
                                <p:cTn id="48" presetID="10" presetClass="entr" presetSubtype="0" fill="hold" nodeType="withEffect">
                                  <p:stCondLst>
                                    <p:cond delay="0"/>
                                  </p:stCondLst>
                                  <p:childTnLst>
                                    <p:set>
                                      <p:cBhvr>
                                        <p:cTn id="49" dur="1" fill="hold">
                                          <p:stCondLst>
                                            <p:cond delay="0"/>
                                          </p:stCondLst>
                                        </p:cTn>
                                        <p:tgtEl>
                                          <p:spTgt spid="1069"/>
                                        </p:tgtEl>
                                        <p:attrNameLst>
                                          <p:attrName>style.visibility</p:attrName>
                                        </p:attrNameLst>
                                      </p:cBhvr>
                                      <p:to>
                                        <p:strVal val="visible"/>
                                      </p:to>
                                    </p:set>
                                    <p:animEffect transition="in" filter="fade">
                                      <p:cBhvr>
                                        <p:cTn id="50" dur="500"/>
                                        <p:tgtEl>
                                          <p:spTgt spid="106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nodeType="withEffect">
                                  <p:stCondLst>
                                    <p:cond delay="0"/>
                                  </p:stCondLst>
                                  <p:childTnLst>
                                    <p:set>
                                      <p:cBhvr>
                                        <p:cTn id="60" dur="1" fill="hold">
                                          <p:stCondLst>
                                            <p:cond delay="0"/>
                                          </p:stCondLst>
                                        </p:cTn>
                                        <p:tgtEl>
                                          <p:spTgt spid="1071"/>
                                        </p:tgtEl>
                                        <p:attrNameLst>
                                          <p:attrName>style.visibility</p:attrName>
                                        </p:attrNameLst>
                                      </p:cBhvr>
                                      <p:to>
                                        <p:strVal val="visible"/>
                                      </p:to>
                                    </p:set>
                                    <p:animEffect transition="in" filter="fade">
                                      <p:cBhvr>
                                        <p:cTn id="61" dur="500"/>
                                        <p:tgtEl>
                                          <p:spTgt spid="107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30088" fill="hold"/>
                                        <p:tgtEl>
                                          <p:spTgt spid="12"/>
                                        </p:tgtEl>
                                      </p:cBhvr>
                                    </p:cmd>
                                  </p:childTnLst>
                                </p:cTn>
                              </p:par>
                            </p:childTnLst>
                          </p:cTn>
                        </p:par>
                      </p:childTnLst>
                    </p:cTn>
                  </p:par>
                </p:childTnLst>
              </p:cTn>
              <p:nextCondLst>
                <p:cond evt="onClick" delay="0">
                  <p:tgtEl>
                    <p:spTgt spid="12"/>
                  </p:tgtEl>
                </p:cond>
              </p:nextCondLst>
            </p:seq>
            <p:video>
              <p:cMediaNode vol="80000" showWhenStopped="0">
                <p:cTn id="72" fill="hold" display="0">
                  <p:stCondLst>
                    <p:cond delay="indefinite"/>
                  </p:stCondLst>
                  <p:endCondLst>
                    <p:cond evt="onStopAudio" delay="0">
                      <p:tgtEl>
                        <p:sldTgt/>
                      </p:tgtEl>
                    </p:cond>
                  </p:endCondLst>
                </p:cTn>
                <p:tgtEl>
                  <p:spTgt spid="12"/>
                </p:tgtEl>
              </p:cMediaNode>
            </p:video>
          </p:childTnLst>
        </p:cTn>
      </p:par>
    </p:tnLst>
    <p:bldLst>
      <p:bldP spid="31" grpId="0" animBg="1"/>
      <p:bldP spid="5" grpId="0"/>
      <p:bldP spid="37" grpId="0" animBg="1"/>
      <p:bldP spid="9" grpId="0"/>
      <p:bldP spid="10" grpId="0"/>
      <p:bldP spid="45" grpId="0" animBg="1"/>
      <p:bldP spid="11" grpId="0"/>
      <p:bldP spid="50" grpId="0" animBg="1"/>
      <p:bldP spid="52"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3319</TotalTime>
  <Words>352</Words>
  <Application>Microsoft Office PowerPoint</Application>
  <PresentationFormat>Экран (4:3)</PresentationFormat>
  <Paragraphs>64</Paragraphs>
  <Slides>8</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Тема Office</vt:lpstr>
      <vt:lpstr>Слайд 1</vt:lpstr>
      <vt:lpstr>Слайд 2</vt:lpstr>
      <vt:lpstr>Слайд 3</vt:lpstr>
      <vt:lpstr>Слайд 4</vt:lpstr>
      <vt:lpstr>Слайд 5</vt:lpstr>
      <vt:lpstr>Слайд 6</vt:lpstr>
      <vt:lpstr>Слайд 7</vt:lpstr>
      <vt:lpstr>Слайд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Admin</cp:lastModifiedBy>
  <cp:revision>58</cp:revision>
  <dcterms:created xsi:type="dcterms:W3CDTF">2018-12-29T16:33:14Z</dcterms:created>
  <dcterms:modified xsi:type="dcterms:W3CDTF">2019-01-03T12:43:28Z</dcterms:modified>
</cp:coreProperties>
</file>