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90" r:id="rId3"/>
    <p:sldId id="260" r:id="rId4"/>
    <p:sldId id="296" r:id="rId5"/>
    <p:sldId id="259" r:id="rId6"/>
    <p:sldId id="304" r:id="rId7"/>
    <p:sldId id="303" r:id="rId8"/>
    <p:sldId id="289" r:id="rId9"/>
    <p:sldId id="288" r:id="rId10"/>
    <p:sldId id="305" r:id="rId11"/>
    <p:sldId id="302" r:id="rId12"/>
    <p:sldId id="306" r:id="rId13"/>
    <p:sldId id="261" r:id="rId14"/>
    <p:sldId id="323" r:id="rId15"/>
    <p:sldId id="307" r:id="rId16"/>
    <p:sldId id="324" r:id="rId17"/>
    <p:sldId id="308" r:id="rId18"/>
    <p:sldId id="325" r:id="rId19"/>
    <p:sldId id="309" r:id="rId20"/>
    <p:sldId id="326" r:id="rId21"/>
    <p:sldId id="310" r:id="rId22"/>
    <p:sldId id="311" r:id="rId23"/>
    <p:sldId id="327" r:id="rId24"/>
    <p:sldId id="312" r:id="rId25"/>
    <p:sldId id="328" r:id="rId26"/>
    <p:sldId id="313" r:id="rId27"/>
    <p:sldId id="329" r:id="rId28"/>
    <p:sldId id="314" r:id="rId29"/>
    <p:sldId id="330" r:id="rId30"/>
    <p:sldId id="315" r:id="rId31"/>
    <p:sldId id="331" r:id="rId32"/>
    <p:sldId id="316" r:id="rId33"/>
    <p:sldId id="332" r:id="rId34"/>
    <p:sldId id="317" r:id="rId35"/>
    <p:sldId id="333" r:id="rId36"/>
    <p:sldId id="318" r:id="rId37"/>
    <p:sldId id="334" r:id="rId38"/>
    <p:sldId id="335" r:id="rId39"/>
    <p:sldId id="319" r:id="rId40"/>
    <p:sldId id="320" r:id="rId41"/>
    <p:sldId id="336" r:id="rId42"/>
    <p:sldId id="321" r:id="rId43"/>
    <p:sldId id="322" r:id="rId44"/>
    <p:sldId id="337" r:id="rId45"/>
    <p:sldId id="264" r:id="rId46"/>
    <p:sldId id="277" r:id="rId47"/>
    <p:sldId id="295" r:id="rId48"/>
    <p:sldId id="298" r:id="rId49"/>
    <p:sldId id="299" r:id="rId50"/>
    <p:sldId id="300" r:id="rId51"/>
    <p:sldId id="301" r:id="rId52"/>
    <p:sldId id="340" r:id="rId53"/>
    <p:sldId id="341" r:id="rId54"/>
    <p:sldId id="339" r:id="rId55"/>
    <p:sldId id="338" r:id="rId56"/>
  </p:sldIdLst>
  <p:sldSz cx="12192000" cy="6858000"/>
  <p:notesSz cx="6858000" cy="9144000"/>
  <p:defaultTextStyle>
    <a:defPPr>
      <a:defRPr lang="ru-RU"/>
    </a:defPPr>
    <a:lvl1pPr algn="l" rtl="0" fontAlgn="base">
      <a:spcBef>
        <a:spcPct val="0"/>
      </a:spcBef>
      <a:spcAft>
        <a:spcPct val="0"/>
      </a:spcAft>
      <a:defRPr i="1" kern="1200">
        <a:solidFill>
          <a:schemeClr val="tx1"/>
        </a:solidFill>
        <a:latin typeface="Arial" pitchFamily="34" charset="0"/>
        <a:ea typeface="+mn-ea"/>
        <a:cs typeface="+mn-cs"/>
      </a:defRPr>
    </a:lvl1pPr>
    <a:lvl2pPr marL="457200" algn="l" rtl="0" fontAlgn="base">
      <a:spcBef>
        <a:spcPct val="0"/>
      </a:spcBef>
      <a:spcAft>
        <a:spcPct val="0"/>
      </a:spcAft>
      <a:defRPr i="1" kern="1200">
        <a:solidFill>
          <a:schemeClr val="tx1"/>
        </a:solidFill>
        <a:latin typeface="Arial" pitchFamily="34" charset="0"/>
        <a:ea typeface="+mn-ea"/>
        <a:cs typeface="+mn-cs"/>
      </a:defRPr>
    </a:lvl2pPr>
    <a:lvl3pPr marL="914400" algn="l" rtl="0" fontAlgn="base">
      <a:spcBef>
        <a:spcPct val="0"/>
      </a:spcBef>
      <a:spcAft>
        <a:spcPct val="0"/>
      </a:spcAft>
      <a:defRPr i="1" kern="1200">
        <a:solidFill>
          <a:schemeClr val="tx1"/>
        </a:solidFill>
        <a:latin typeface="Arial" pitchFamily="34" charset="0"/>
        <a:ea typeface="+mn-ea"/>
        <a:cs typeface="+mn-cs"/>
      </a:defRPr>
    </a:lvl3pPr>
    <a:lvl4pPr marL="1371600" algn="l" rtl="0" fontAlgn="base">
      <a:spcBef>
        <a:spcPct val="0"/>
      </a:spcBef>
      <a:spcAft>
        <a:spcPct val="0"/>
      </a:spcAft>
      <a:defRPr i="1" kern="1200">
        <a:solidFill>
          <a:schemeClr val="tx1"/>
        </a:solidFill>
        <a:latin typeface="Arial" pitchFamily="34" charset="0"/>
        <a:ea typeface="+mn-ea"/>
        <a:cs typeface="+mn-cs"/>
      </a:defRPr>
    </a:lvl4pPr>
    <a:lvl5pPr marL="1828800" algn="l" rtl="0" fontAlgn="base">
      <a:spcBef>
        <a:spcPct val="0"/>
      </a:spcBef>
      <a:spcAft>
        <a:spcPct val="0"/>
      </a:spcAft>
      <a:defRPr i="1" kern="1200">
        <a:solidFill>
          <a:schemeClr val="tx1"/>
        </a:solidFill>
        <a:latin typeface="Arial" pitchFamily="34" charset="0"/>
        <a:ea typeface="+mn-ea"/>
        <a:cs typeface="+mn-cs"/>
      </a:defRPr>
    </a:lvl5pPr>
    <a:lvl6pPr marL="2286000" algn="l" defTabSz="914400" rtl="0" eaLnBrk="1" latinLnBrk="0" hangingPunct="1">
      <a:defRPr i="1" kern="1200">
        <a:solidFill>
          <a:schemeClr val="tx1"/>
        </a:solidFill>
        <a:latin typeface="Arial" pitchFamily="34" charset="0"/>
        <a:ea typeface="+mn-ea"/>
        <a:cs typeface="+mn-cs"/>
      </a:defRPr>
    </a:lvl6pPr>
    <a:lvl7pPr marL="2743200" algn="l" defTabSz="914400" rtl="0" eaLnBrk="1" latinLnBrk="0" hangingPunct="1">
      <a:defRPr i="1" kern="1200">
        <a:solidFill>
          <a:schemeClr val="tx1"/>
        </a:solidFill>
        <a:latin typeface="Arial" pitchFamily="34" charset="0"/>
        <a:ea typeface="+mn-ea"/>
        <a:cs typeface="+mn-cs"/>
      </a:defRPr>
    </a:lvl7pPr>
    <a:lvl8pPr marL="3200400" algn="l" defTabSz="914400" rtl="0" eaLnBrk="1" latinLnBrk="0" hangingPunct="1">
      <a:defRPr i="1" kern="1200">
        <a:solidFill>
          <a:schemeClr val="tx1"/>
        </a:solidFill>
        <a:latin typeface="Arial" pitchFamily="34" charset="0"/>
        <a:ea typeface="+mn-ea"/>
        <a:cs typeface="+mn-cs"/>
      </a:defRPr>
    </a:lvl8pPr>
    <a:lvl9pPr marL="3657600" algn="l" defTabSz="914400" rtl="0" eaLnBrk="1" latinLnBrk="0" hangingPunct="1">
      <a:defRPr i="1"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FF"/>
    <a:srgbClr val="F0FF31"/>
    <a:srgbClr val="FF00FF"/>
    <a:srgbClr val="FF3300"/>
  </p:clrMru>
</p:presentationPr>
</file>

<file path=ppt/tableStyles.xml><?xml version="1.0" encoding="utf-8"?>
<a:tblStyleLst xmlns:a="http://schemas.openxmlformats.org/drawingml/2006/main" def="{5C22544A-7EE6-4342-B048-85BDC9FD1C3A}">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6" autoAdjust="0"/>
    <p:restoredTop sz="94660"/>
  </p:normalViewPr>
  <p:slideViewPr>
    <p:cSldViewPr snapToGrid="0">
      <p:cViewPr varScale="1">
        <p:scale>
          <a:sx n="80" d="100"/>
          <a:sy n="80" d="100"/>
        </p:scale>
        <p:origin x="-754" y="-77"/>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 Id="rId4" Type="http://schemas.openxmlformats.org/officeDocument/2006/relationships/image" Target="../media/image10.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 Id="rId4" Type="http://schemas.openxmlformats.org/officeDocument/2006/relationships/image" Target="../media/image10.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drawings/_rels/vmlDrawing35.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 Id="rId4" Type="http://schemas.openxmlformats.org/officeDocument/2006/relationships/image" Target="../media/image9.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8.wmf"/><Relationship Id="rId4" Type="http://schemas.openxmlformats.org/officeDocument/2006/relationships/image" Target="../media/image9.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8"/>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defRPr/>
            </a:pPr>
            <a:fld id="{6AD62FB5-C365-476F-820E-714C24D19BD8}" type="datetimeFigureOut">
              <a:rPr lang="ru-RU" smtClean="0"/>
              <a:pPr>
                <a:defRPr/>
              </a:pPr>
              <a:t>08.12.2020</a:t>
            </a:fld>
            <a:endParaRPr lang="ru-RU" dirty="0"/>
          </a:p>
        </p:txBody>
      </p:sp>
      <p:sp>
        <p:nvSpPr>
          <p:cNvPr id="5" name="Нижний колонтитул 4"/>
          <p:cNvSpPr>
            <a:spLocks noGrp="1"/>
          </p:cNvSpPr>
          <p:nvPr>
            <p:ph type="ftr" sz="quarter" idx="11"/>
          </p:nvPr>
        </p:nvSpPr>
        <p:spPr/>
        <p:txBody>
          <a:bodyPr/>
          <a:lstStyle/>
          <a:p>
            <a:pPr>
              <a:defRPr/>
            </a:pPr>
            <a:endParaRPr lang="ru-RU" dirty="0"/>
          </a:p>
        </p:txBody>
      </p:sp>
      <p:sp>
        <p:nvSpPr>
          <p:cNvPr id="6" name="Номер слайда 5"/>
          <p:cNvSpPr>
            <a:spLocks noGrp="1"/>
          </p:cNvSpPr>
          <p:nvPr>
            <p:ph type="sldNum" sz="quarter" idx="12"/>
          </p:nvPr>
        </p:nvSpPr>
        <p:spPr/>
        <p:txBody>
          <a:bodyPr/>
          <a:lstStyle/>
          <a:p>
            <a:pPr>
              <a:defRPr/>
            </a:pPr>
            <a:fld id="{A2AF99E0-2C6D-40F1-81E3-AB6831E7363B}" type="slidenum">
              <a:rPr lang="ru-RU" smtClean="0"/>
              <a:pPr>
                <a:defRPr/>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fld id="{EA8C94F9-015F-41EA-83F9-BB3AB16B0F07}" type="datetimeFigureOut">
              <a:rPr lang="ru-RU" smtClean="0"/>
              <a:pPr>
                <a:defRPr/>
              </a:pPr>
              <a:t>08.12.2020</a:t>
            </a:fld>
            <a:endParaRPr lang="ru-RU" dirty="0"/>
          </a:p>
        </p:txBody>
      </p:sp>
      <p:sp>
        <p:nvSpPr>
          <p:cNvPr id="5" name="Нижний колонтитул 4"/>
          <p:cNvSpPr>
            <a:spLocks noGrp="1"/>
          </p:cNvSpPr>
          <p:nvPr>
            <p:ph type="ftr" sz="quarter" idx="11"/>
          </p:nvPr>
        </p:nvSpPr>
        <p:spPr/>
        <p:txBody>
          <a:bodyPr/>
          <a:lstStyle/>
          <a:p>
            <a:pPr>
              <a:defRPr/>
            </a:pPr>
            <a:endParaRPr lang="ru-RU" dirty="0"/>
          </a:p>
        </p:txBody>
      </p:sp>
      <p:sp>
        <p:nvSpPr>
          <p:cNvPr id="6" name="Номер слайда 5"/>
          <p:cNvSpPr>
            <a:spLocks noGrp="1"/>
          </p:cNvSpPr>
          <p:nvPr>
            <p:ph type="sldNum" sz="quarter" idx="12"/>
          </p:nvPr>
        </p:nvSpPr>
        <p:spPr/>
        <p:txBody>
          <a:bodyPr/>
          <a:lstStyle/>
          <a:p>
            <a:pPr>
              <a:defRPr/>
            </a:pPr>
            <a:fld id="{D1F6818D-1383-445C-B780-0580777C7CD7}" type="slidenum">
              <a:rPr lang="ru-RU" smtClean="0"/>
              <a:pPr>
                <a:defRPr/>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1785600" y="274639"/>
            <a:ext cx="36576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12800" y="274639"/>
            <a:ext cx="107696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fld id="{EA8C94F9-015F-41EA-83F9-BB3AB16B0F07}" type="datetimeFigureOut">
              <a:rPr lang="ru-RU" smtClean="0"/>
              <a:pPr>
                <a:defRPr/>
              </a:pPr>
              <a:t>08.12.2020</a:t>
            </a:fld>
            <a:endParaRPr lang="ru-RU" dirty="0"/>
          </a:p>
        </p:txBody>
      </p:sp>
      <p:sp>
        <p:nvSpPr>
          <p:cNvPr id="5" name="Нижний колонтитул 4"/>
          <p:cNvSpPr>
            <a:spLocks noGrp="1"/>
          </p:cNvSpPr>
          <p:nvPr>
            <p:ph type="ftr" sz="quarter" idx="11"/>
          </p:nvPr>
        </p:nvSpPr>
        <p:spPr/>
        <p:txBody>
          <a:bodyPr/>
          <a:lstStyle/>
          <a:p>
            <a:pPr>
              <a:defRPr/>
            </a:pPr>
            <a:endParaRPr lang="ru-RU" dirty="0"/>
          </a:p>
        </p:txBody>
      </p:sp>
      <p:sp>
        <p:nvSpPr>
          <p:cNvPr id="6" name="Номер слайда 5"/>
          <p:cNvSpPr>
            <a:spLocks noGrp="1"/>
          </p:cNvSpPr>
          <p:nvPr>
            <p:ph type="sldNum" sz="quarter" idx="12"/>
          </p:nvPr>
        </p:nvSpPr>
        <p:spPr/>
        <p:txBody>
          <a:bodyPr/>
          <a:lstStyle/>
          <a:p>
            <a:pPr>
              <a:defRPr/>
            </a:pPr>
            <a:fld id="{D1F6818D-1383-445C-B780-0580777C7CD7}" type="slidenum">
              <a:rPr lang="ru-RU" smtClean="0"/>
              <a:pPr>
                <a:defRPr/>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fld id="{AEEE6AC2-9DE8-46E3-AFBD-510249864D7C}" type="datetimeFigureOut">
              <a:rPr lang="ru-RU" smtClean="0"/>
              <a:pPr>
                <a:defRPr/>
              </a:pPr>
              <a:t>08.12.2020</a:t>
            </a:fld>
            <a:endParaRPr lang="ru-RU" dirty="0"/>
          </a:p>
        </p:txBody>
      </p:sp>
      <p:sp>
        <p:nvSpPr>
          <p:cNvPr id="5" name="Нижний колонтитул 4"/>
          <p:cNvSpPr>
            <a:spLocks noGrp="1"/>
          </p:cNvSpPr>
          <p:nvPr>
            <p:ph type="ftr" sz="quarter" idx="11"/>
          </p:nvPr>
        </p:nvSpPr>
        <p:spPr/>
        <p:txBody>
          <a:bodyPr/>
          <a:lstStyle/>
          <a:p>
            <a:pPr>
              <a:defRPr/>
            </a:pPr>
            <a:endParaRPr lang="ru-RU" dirty="0"/>
          </a:p>
        </p:txBody>
      </p:sp>
      <p:sp>
        <p:nvSpPr>
          <p:cNvPr id="6" name="Номер слайда 5"/>
          <p:cNvSpPr>
            <a:spLocks noGrp="1"/>
          </p:cNvSpPr>
          <p:nvPr>
            <p:ph type="sldNum" sz="quarter" idx="12"/>
          </p:nvPr>
        </p:nvSpPr>
        <p:spPr/>
        <p:txBody>
          <a:bodyPr/>
          <a:lstStyle/>
          <a:p>
            <a:pPr>
              <a:defRPr/>
            </a:pPr>
            <a:fld id="{39B432AF-5502-4D0E-9250-4CAB2F27DCA9}" type="slidenum">
              <a:rPr lang="ru-RU" smtClean="0"/>
              <a:pPr>
                <a:defRPr/>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3"/>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defRPr/>
            </a:pPr>
            <a:fld id="{EA8C94F9-015F-41EA-83F9-BB3AB16B0F07}" type="datetimeFigureOut">
              <a:rPr lang="ru-RU" smtClean="0"/>
              <a:pPr>
                <a:defRPr/>
              </a:pPr>
              <a:t>08.12.2020</a:t>
            </a:fld>
            <a:endParaRPr lang="ru-RU" dirty="0"/>
          </a:p>
        </p:txBody>
      </p:sp>
      <p:sp>
        <p:nvSpPr>
          <p:cNvPr id="5" name="Нижний колонтитул 4"/>
          <p:cNvSpPr>
            <a:spLocks noGrp="1"/>
          </p:cNvSpPr>
          <p:nvPr>
            <p:ph type="ftr" sz="quarter" idx="11"/>
          </p:nvPr>
        </p:nvSpPr>
        <p:spPr/>
        <p:txBody>
          <a:bodyPr/>
          <a:lstStyle/>
          <a:p>
            <a:pPr>
              <a:defRPr/>
            </a:pPr>
            <a:endParaRPr lang="ru-RU" dirty="0"/>
          </a:p>
        </p:txBody>
      </p:sp>
      <p:sp>
        <p:nvSpPr>
          <p:cNvPr id="6" name="Номер слайда 5"/>
          <p:cNvSpPr>
            <a:spLocks noGrp="1"/>
          </p:cNvSpPr>
          <p:nvPr>
            <p:ph type="sldNum" sz="quarter" idx="12"/>
          </p:nvPr>
        </p:nvSpPr>
        <p:spPr/>
        <p:txBody>
          <a:bodyPr/>
          <a:lstStyle/>
          <a:p>
            <a:pPr>
              <a:defRPr/>
            </a:pPr>
            <a:fld id="{D1F6818D-1383-445C-B780-0580777C7CD7}" type="slidenum">
              <a:rPr lang="ru-RU" smtClean="0"/>
              <a:pPr>
                <a:defRPr/>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defRPr/>
            </a:pPr>
            <a:fld id="{5598A042-8D6A-459C-8DB9-B2701AE3D9DC}" type="datetimeFigureOut">
              <a:rPr lang="ru-RU" smtClean="0"/>
              <a:pPr>
                <a:defRPr/>
              </a:pPr>
              <a:t>08.12.2020</a:t>
            </a:fld>
            <a:endParaRPr lang="ru-RU" dirty="0"/>
          </a:p>
        </p:txBody>
      </p:sp>
      <p:sp>
        <p:nvSpPr>
          <p:cNvPr id="6" name="Нижний колонтитул 5"/>
          <p:cNvSpPr>
            <a:spLocks noGrp="1"/>
          </p:cNvSpPr>
          <p:nvPr>
            <p:ph type="ftr" sz="quarter" idx="11"/>
          </p:nvPr>
        </p:nvSpPr>
        <p:spPr/>
        <p:txBody>
          <a:bodyPr/>
          <a:lstStyle/>
          <a:p>
            <a:pPr>
              <a:defRPr/>
            </a:pPr>
            <a:endParaRPr lang="ru-RU" dirty="0"/>
          </a:p>
        </p:txBody>
      </p:sp>
      <p:sp>
        <p:nvSpPr>
          <p:cNvPr id="7" name="Номер слайда 6"/>
          <p:cNvSpPr>
            <a:spLocks noGrp="1"/>
          </p:cNvSpPr>
          <p:nvPr>
            <p:ph type="sldNum" sz="quarter" idx="12"/>
          </p:nvPr>
        </p:nvSpPr>
        <p:spPr/>
        <p:txBody>
          <a:bodyPr/>
          <a:lstStyle/>
          <a:p>
            <a:pPr>
              <a:defRPr/>
            </a:pPr>
            <a:fld id="{91E33841-E3D6-4546-A46F-02EC26976ED8}" type="slidenum">
              <a:rPr lang="ru-RU" smtClean="0"/>
              <a:pPr>
                <a:defRPr/>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defRPr/>
            </a:pPr>
            <a:fld id="{EA8C94F9-015F-41EA-83F9-BB3AB16B0F07}" type="datetimeFigureOut">
              <a:rPr lang="ru-RU" smtClean="0"/>
              <a:pPr>
                <a:defRPr/>
              </a:pPr>
              <a:t>08.12.2020</a:t>
            </a:fld>
            <a:endParaRPr lang="ru-RU" dirty="0"/>
          </a:p>
        </p:txBody>
      </p:sp>
      <p:sp>
        <p:nvSpPr>
          <p:cNvPr id="8" name="Нижний колонтитул 7"/>
          <p:cNvSpPr>
            <a:spLocks noGrp="1"/>
          </p:cNvSpPr>
          <p:nvPr>
            <p:ph type="ftr" sz="quarter" idx="11"/>
          </p:nvPr>
        </p:nvSpPr>
        <p:spPr/>
        <p:txBody>
          <a:bodyPr/>
          <a:lstStyle/>
          <a:p>
            <a:pPr>
              <a:defRPr/>
            </a:pPr>
            <a:endParaRPr lang="ru-RU" dirty="0"/>
          </a:p>
        </p:txBody>
      </p:sp>
      <p:sp>
        <p:nvSpPr>
          <p:cNvPr id="9" name="Номер слайда 8"/>
          <p:cNvSpPr>
            <a:spLocks noGrp="1"/>
          </p:cNvSpPr>
          <p:nvPr>
            <p:ph type="sldNum" sz="quarter" idx="12"/>
          </p:nvPr>
        </p:nvSpPr>
        <p:spPr/>
        <p:txBody>
          <a:bodyPr/>
          <a:lstStyle/>
          <a:p>
            <a:pPr>
              <a:defRPr/>
            </a:pPr>
            <a:fld id="{D1F6818D-1383-445C-B780-0580777C7CD7}" type="slidenum">
              <a:rPr lang="ru-RU" smtClean="0"/>
              <a:pPr>
                <a:defRPr/>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defRPr/>
            </a:pPr>
            <a:fld id="{F510BF22-7744-4207-A213-E951484A96D2}" type="datetimeFigureOut">
              <a:rPr lang="ru-RU" smtClean="0"/>
              <a:pPr>
                <a:defRPr/>
              </a:pPr>
              <a:t>08.12.2020</a:t>
            </a:fld>
            <a:endParaRPr lang="ru-RU" dirty="0"/>
          </a:p>
        </p:txBody>
      </p:sp>
      <p:sp>
        <p:nvSpPr>
          <p:cNvPr id="4" name="Нижний колонтитул 3"/>
          <p:cNvSpPr>
            <a:spLocks noGrp="1"/>
          </p:cNvSpPr>
          <p:nvPr>
            <p:ph type="ftr" sz="quarter" idx="11"/>
          </p:nvPr>
        </p:nvSpPr>
        <p:spPr/>
        <p:txBody>
          <a:bodyPr/>
          <a:lstStyle/>
          <a:p>
            <a:pPr>
              <a:defRPr/>
            </a:pPr>
            <a:endParaRPr lang="ru-RU" dirty="0"/>
          </a:p>
        </p:txBody>
      </p:sp>
      <p:sp>
        <p:nvSpPr>
          <p:cNvPr id="5" name="Номер слайда 4"/>
          <p:cNvSpPr>
            <a:spLocks noGrp="1"/>
          </p:cNvSpPr>
          <p:nvPr>
            <p:ph type="sldNum" sz="quarter" idx="12"/>
          </p:nvPr>
        </p:nvSpPr>
        <p:spPr/>
        <p:txBody>
          <a:bodyPr/>
          <a:lstStyle/>
          <a:p>
            <a:pPr>
              <a:defRPr/>
            </a:pPr>
            <a:fld id="{D977CEB9-26DA-4217-A710-198F480461CE}" type="slidenum">
              <a:rPr lang="ru-RU" smtClean="0"/>
              <a:pPr>
                <a:defRPr/>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fld id="{5683B1A6-4CFE-4E24-8F53-F7C6EF0080EF}" type="datetimeFigureOut">
              <a:rPr lang="ru-RU" smtClean="0"/>
              <a:pPr>
                <a:defRPr/>
              </a:pPr>
              <a:t>08.12.2020</a:t>
            </a:fld>
            <a:endParaRPr lang="ru-RU" dirty="0"/>
          </a:p>
        </p:txBody>
      </p:sp>
      <p:sp>
        <p:nvSpPr>
          <p:cNvPr id="3" name="Нижний колонтитул 2"/>
          <p:cNvSpPr>
            <a:spLocks noGrp="1"/>
          </p:cNvSpPr>
          <p:nvPr>
            <p:ph type="ftr" sz="quarter" idx="11"/>
          </p:nvPr>
        </p:nvSpPr>
        <p:spPr/>
        <p:txBody>
          <a:bodyPr/>
          <a:lstStyle/>
          <a:p>
            <a:pPr>
              <a:defRPr/>
            </a:pPr>
            <a:endParaRPr lang="ru-RU" dirty="0"/>
          </a:p>
        </p:txBody>
      </p:sp>
      <p:sp>
        <p:nvSpPr>
          <p:cNvPr id="4" name="Номер слайда 3"/>
          <p:cNvSpPr>
            <a:spLocks noGrp="1"/>
          </p:cNvSpPr>
          <p:nvPr>
            <p:ph type="sldNum" sz="quarter" idx="12"/>
          </p:nvPr>
        </p:nvSpPr>
        <p:spPr/>
        <p:txBody>
          <a:bodyPr/>
          <a:lstStyle/>
          <a:p>
            <a:pPr>
              <a:defRPr/>
            </a:pPr>
            <a:fld id="{538A0CB4-AF7A-4444-9559-DBB63B5A2B87}" type="slidenum">
              <a:rPr lang="ru-RU" smtClean="0"/>
              <a:pPr>
                <a:defRPr/>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2"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2"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defRPr/>
            </a:pPr>
            <a:fld id="{EA8C94F9-015F-41EA-83F9-BB3AB16B0F07}" type="datetimeFigureOut">
              <a:rPr lang="ru-RU" smtClean="0"/>
              <a:pPr>
                <a:defRPr/>
              </a:pPr>
              <a:t>08.12.2020</a:t>
            </a:fld>
            <a:endParaRPr lang="ru-RU" dirty="0"/>
          </a:p>
        </p:txBody>
      </p:sp>
      <p:sp>
        <p:nvSpPr>
          <p:cNvPr id="6" name="Нижний колонтитул 5"/>
          <p:cNvSpPr>
            <a:spLocks noGrp="1"/>
          </p:cNvSpPr>
          <p:nvPr>
            <p:ph type="ftr" sz="quarter" idx="11"/>
          </p:nvPr>
        </p:nvSpPr>
        <p:spPr/>
        <p:txBody>
          <a:bodyPr/>
          <a:lstStyle/>
          <a:p>
            <a:pPr>
              <a:defRPr/>
            </a:pPr>
            <a:endParaRPr lang="ru-RU" dirty="0"/>
          </a:p>
        </p:txBody>
      </p:sp>
      <p:sp>
        <p:nvSpPr>
          <p:cNvPr id="7" name="Номер слайда 6"/>
          <p:cNvSpPr>
            <a:spLocks noGrp="1"/>
          </p:cNvSpPr>
          <p:nvPr>
            <p:ph type="sldNum" sz="quarter" idx="12"/>
          </p:nvPr>
        </p:nvSpPr>
        <p:spPr/>
        <p:txBody>
          <a:bodyPr/>
          <a:lstStyle/>
          <a:p>
            <a:pPr>
              <a:defRPr/>
            </a:pPr>
            <a:fld id="{D1F6818D-1383-445C-B780-0580777C7CD7}" type="slidenum">
              <a:rPr lang="ru-RU" smtClean="0"/>
              <a:pPr>
                <a:defRPr/>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defRPr/>
            </a:pPr>
            <a:fld id="{EA8C94F9-015F-41EA-83F9-BB3AB16B0F07}" type="datetimeFigureOut">
              <a:rPr lang="ru-RU" smtClean="0"/>
              <a:pPr>
                <a:defRPr/>
              </a:pPr>
              <a:t>08.12.2020</a:t>
            </a:fld>
            <a:endParaRPr lang="ru-RU" dirty="0"/>
          </a:p>
        </p:txBody>
      </p:sp>
      <p:sp>
        <p:nvSpPr>
          <p:cNvPr id="6" name="Нижний колонтитул 5"/>
          <p:cNvSpPr>
            <a:spLocks noGrp="1"/>
          </p:cNvSpPr>
          <p:nvPr>
            <p:ph type="ftr" sz="quarter" idx="11"/>
          </p:nvPr>
        </p:nvSpPr>
        <p:spPr/>
        <p:txBody>
          <a:bodyPr/>
          <a:lstStyle/>
          <a:p>
            <a:pPr>
              <a:defRPr/>
            </a:pPr>
            <a:endParaRPr lang="ru-RU" dirty="0"/>
          </a:p>
        </p:txBody>
      </p:sp>
      <p:sp>
        <p:nvSpPr>
          <p:cNvPr id="7" name="Номер слайда 6"/>
          <p:cNvSpPr>
            <a:spLocks noGrp="1"/>
          </p:cNvSpPr>
          <p:nvPr>
            <p:ph type="sldNum" sz="quarter" idx="12"/>
          </p:nvPr>
        </p:nvSpPr>
        <p:spPr/>
        <p:txBody>
          <a:bodyPr/>
          <a:lstStyle/>
          <a:p>
            <a:pPr>
              <a:defRPr/>
            </a:pPr>
            <a:fld id="{D1F6818D-1383-445C-B780-0580777C7CD7}" type="slidenum">
              <a:rPr lang="ru-RU" smtClean="0"/>
              <a:pPr>
                <a:defRPr/>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EA8C94F9-015F-41EA-83F9-BB3AB16B0F07}" type="datetimeFigureOut">
              <a:rPr lang="ru-RU" smtClean="0"/>
              <a:pPr>
                <a:defRPr/>
              </a:pPr>
              <a:t>08.12.2020</a:t>
            </a:fld>
            <a:endParaRPr lang="ru-RU" dirty="0"/>
          </a:p>
        </p:txBody>
      </p:sp>
      <p:sp>
        <p:nvSpPr>
          <p:cNvPr id="5" name="Нижний колонтитул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ru-RU" dirty="0"/>
          </a:p>
        </p:txBody>
      </p:sp>
      <p:sp>
        <p:nvSpPr>
          <p:cNvPr id="6" name="Номер слайда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1F6818D-1383-445C-B780-0580777C7CD7}" type="slidenum">
              <a:rPr lang="ru-RU" smtClean="0"/>
              <a:pPr>
                <a:defRPr/>
              </a:pPr>
              <a:t>‹#›</a:t>
            </a:fld>
            <a:endParaRPr lang="ru-RU"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oleObject" Target="../embeddings/oleObject12.bin"/><Relationship Id="rId4" Type="http://schemas.openxmlformats.org/officeDocument/2006/relationships/oleObject" Target="../embeddings/oleObject11.bin"/></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oleObject" Target="../embeddings/oleObject15.bin"/><Relationship Id="rId4" Type="http://schemas.openxmlformats.org/officeDocument/2006/relationships/oleObject" Target="../embeddings/oleObject14.bin"/></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oleObject" Target="../embeddings/oleObject18.bin"/><Relationship Id="rId4" Type="http://schemas.openxmlformats.org/officeDocument/2006/relationships/oleObject" Target="../embeddings/oleObject17.bin"/></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oleObject" Target="../embeddings/oleObject21.bin"/><Relationship Id="rId4" Type="http://schemas.openxmlformats.org/officeDocument/2006/relationships/oleObject" Target="../embeddings/oleObject20.bin"/></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oleObject" Target="../embeddings/oleObject25.bin"/><Relationship Id="rId5" Type="http://schemas.openxmlformats.org/officeDocument/2006/relationships/oleObject" Target="../embeddings/oleObject24.bin"/><Relationship Id="rId4" Type="http://schemas.openxmlformats.org/officeDocument/2006/relationships/oleObject" Target="../embeddings/oleObject23.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oleObject" Target="../embeddings/oleObject29.bin"/><Relationship Id="rId5" Type="http://schemas.openxmlformats.org/officeDocument/2006/relationships/oleObject" Target="../embeddings/oleObject28.bin"/><Relationship Id="rId4" Type="http://schemas.openxmlformats.org/officeDocument/2006/relationships/oleObject" Target="../embeddings/oleObject27.bin"/></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7.xml"/><Relationship Id="rId1" Type="http://schemas.openxmlformats.org/officeDocument/2006/relationships/vmlDrawing" Target="../drawings/vmlDrawing10.vml"/><Relationship Id="rId5" Type="http://schemas.openxmlformats.org/officeDocument/2006/relationships/oleObject" Target="../embeddings/oleObject32.bin"/><Relationship Id="rId4" Type="http://schemas.openxmlformats.org/officeDocument/2006/relationships/oleObject" Target="../embeddings/oleObject31.bin"/></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oleObject" Target="../embeddings/oleObject36.bin"/><Relationship Id="rId5" Type="http://schemas.openxmlformats.org/officeDocument/2006/relationships/oleObject" Target="../embeddings/oleObject35.bin"/><Relationship Id="rId4" Type="http://schemas.openxmlformats.org/officeDocument/2006/relationships/oleObject" Target="../embeddings/oleObject34.bin"/></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oleObject" Target="../embeddings/oleObject40.bin"/><Relationship Id="rId5" Type="http://schemas.openxmlformats.org/officeDocument/2006/relationships/oleObject" Target="../embeddings/oleObject39.bin"/><Relationship Id="rId4" Type="http://schemas.openxmlformats.org/officeDocument/2006/relationships/oleObject" Target="../embeddings/oleObject38.bin"/></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7.xml"/><Relationship Id="rId1" Type="http://schemas.openxmlformats.org/officeDocument/2006/relationships/vmlDrawing" Target="../drawings/vmlDrawing13.vml"/><Relationship Id="rId5" Type="http://schemas.openxmlformats.org/officeDocument/2006/relationships/oleObject" Target="../embeddings/oleObject43.bin"/><Relationship Id="rId4" Type="http://schemas.openxmlformats.org/officeDocument/2006/relationships/oleObject" Target="../embeddings/oleObject42.bin"/></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slideLayout" Target="../slideLayouts/slideLayout7.xml"/><Relationship Id="rId1" Type="http://schemas.openxmlformats.org/officeDocument/2006/relationships/vmlDrawing" Target="../drawings/vmlDrawing14.vml"/><Relationship Id="rId5" Type="http://schemas.openxmlformats.org/officeDocument/2006/relationships/oleObject" Target="../embeddings/oleObject46.bin"/><Relationship Id="rId4" Type="http://schemas.openxmlformats.org/officeDocument/2006/relationships/oleObject" Target="../embeddings/oleObject45.bin"/></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7.xml"/><Relationship Id="rId1" Type="http://schemas.openxmlformats.org/officeDocument/2006/relationships/vmlDrawing" Target="../drawings/vmlDrawing15.vml"/><Relationship Id="rId5" Type="http://schemas.openxmlformats.org/officeDocument/2006/relationships/oleObject" Target="../embeddings/oleObject49.bin"/><Relationship Id="rId4" Type="http://schemas.openxmlformats.org/officeDocument/2006/relationships/oleObject" Target="../embeddings/oleObject48.bin"/></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7.xml"/><Relationship Id="rId1" Type="http://schemas.openxmlformats.org/officeDocument/2006/relationships/vmlDrawing" Target="../drawings/vmlDrawing16.vml"/><Relationship Id="rId5" Type="http://schemas.openxmlformats.org/officeDocument/2006/relationships/oleObject" Target="../embeddings/oleObject52.bin"/><Relationship Id="rId4" Type="http://schemas.openxmlformats.org/officeDocument/2006/relationships/oleObject" Target="../embeddings/oleObject51.bin"/></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Layout" Target="../slideLayouts/slideLayout7.xml"/><Relationship Id="rId1" Type="http://schemas.openxmlformats.org/officeDocument/2006/relationships/vmlDrawing" Target="../drawings/vmlDrawing17.vml"/><Relationship Id="rId5" Type="http://schemas.openxmlformats.org/officeDocument/2006/relationships/oleObject" Target="../embeddings/oleObject55.bin"/><Relationship Id="rId4" Type="http://schemas.openxmlformats.org/officeDocument/2006/relationships/oleObject" Target="../embeddings/oleObject54.bin"/></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56.bin"/><Relationship Id="rId2" Type="http://schemas.openxmlformats.org/officeDocument/2006/relationships/slideLayout" Target="../slideLayouts/slideLayout7.xml"/><Relationship Id="rId1" Type="http://schemas.openxmlformats.org/officeDocument/2006/relationships/vmlDrawing" Target="../drawings/vmlDrawing18.vml"/><Relationship Id="rId5" Type="http://schemas.openxmlformats.org/officeDocument/2006/relationships/oleObject" Target="../embeddings/oleObject58.bin"/><Relationship Id="rId4" Type="http://schemas.openxmlformats.org/officeDocument/2006/relationships/oleObject" Target="../embeddings/oleObject57.bin"/></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59.bin"/><Relationship Id="rId2" Type="http://schemas.openxmlformats.org/officeDocument/2006/relationships/slideLayout" Target="../slideLayouts/slideLayout7.xml"/><Relationship Id="rId1" Type="http://schemas.openxmlformats.org/officeDocument/2006/relationships/vmlDrawing" Target="../drawings/vmlDrawing19.vml"/><Relationship Id="rId5" Type="http://schemas.openxmlformats.org/officeDocument/2006/relationships/oleObject" Target="../embeddings/oleObject61.bin"/><Relationship Id="rId4" Type="http://schemas.openxmlformats.org/officeDocument/2006/relationships/oleObject" Target="../embeddings/oleObject60.bin"/></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62.bin"/><Relationship Id="rId2" Type="http://schemas.openxmlformats.org/officeDocument/2006/relationships/slideLayout" Target="../slideLayouts/slideLayout7.xml"/><Relationship Id="rId1" Type="http://schemas.openxmlformats.org/officeDocument/2006/relationships/vmlDrawing" Target="../drawings/vmlDrawing20.vml"/><Relationship Id="rId5" Type="http://schemas.openxmlformats.org/officeDocument/2006/relationships/oleObject" Target="../embeddings/oleObject64.bin"/><Relationship Id="rId4" Type="http://schemas.openxmlformats.org/officeDocument/2006/relationships/oleObject" Target="../embeddings/oleObject63.bin"/></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65.bin"/><Relationship Id="rId2" Type="http://schemas.openxmlformats.org/officeDocument/2006/relationships/slideLayout" Target="../slideLayouts/slideLayout7.xml"/><Relationship Id="rId1" Type="http://schemas.openxmlformats.org/officeDocument/2006/relationships/vmlDrawing" Target="../drawings/vmlDrawing21.vml"/><Relationship Id="rId5" Type="http://schemas.openxmlformats.org/officeDocument/2006/relationships/oleObject" Target="../embeddings/oleObject67.bin"/><Relationship Id="rId4" Type="http://schemas.openxmlformats.org/officeDocument/2006/relationships/oleObject" Target="../embeddings/oleObject66.bin"/></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68.bin"/><Relationship Id="rId2" Type="http://schemas.openxmlformats.org/officeDocument/2006/relationships/slideLayout" Target="../slideLayouts/slideLayout7.xml"/><Relationship Id="rId1" Type="http://schemas.openxmlformats.org/officeDocument/2006/relationships/vmlDrawing" Target="../drawings/vmlDrawing22.vml"/><Relationship Id="rId5" Type="http://schemas.openxmlformats.org/officeDocument/2006/relationships/oleObject" Target="../embeddings/oleObject70.bin"/><Relationship Id="rId4" Type="http://schemas.openxmlformats.org/officeDocument/2006/relationships/oleObject" Target="../embeddings/oleObject69.bin"/></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71.bin"/><Relationship Id="rId2" Type="http://schemas.openxmlformats.org/officeDocument/2006/relationships/slideLayout" Target="../slideLayouts/slideLayout7.xml"/><Relationship Id="rId1" Type="http://schemas.openxmlformats.org/officeDocument/2006/relationships/vmlDrawing" Target="../drawings/vmlDrawing23.vml"/><Relationship Id="rId5" Type="http://schemas.openxmlformats.org/officeDocument/2006/relationships/oleObject" Target="../embeddings/oleObject73.bin"/><Relationship Id="rId4" Type="http://schemas.openxmlformats.org/officeDocument/2006/relationships/oleObject" Target="../embeddings/oleObject72.bin"/></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74.bin"/><Relationship Id="rId2" Type="http://schemas.openxmlformats.org/officeDocument/2006/relationships/slideLayout" Target="../slideLayouts/slideLayout7.xml"/><Relationship Id="rId1" Type="http://schemas.openxmlformats.org/officeDocument/2006/relationships/vmlDrawing" Target="../drawings/vmlDrawing24.vml"/><Relationship Id="rId5" Type="http://schemas.openxmlformats.org/officeDocument/2006/relationships/oleObject" Target="../embeddings/oleObject76.bin"/><Relationship Id="rId4" Type="http://schemas.openxmlformats.org/officeDocument/2006/relationships/oleObject" Target="../embeddings/oleObject75.bin"/></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77.bin"/><Relationship Id="rId2" Type="http://schemas.openxmlformats.org/officeDocument/2006/relationships/slideLayout" Target="../slideLayouts/slideLayout7.xml"/><Relationship Id="rId1" Type="http://schemas.openxmlformats.org/officeDocument/2006/relationships/vmlDrawing" Target="../drawings/vmlDrawing25.vml"/><Relationship Id="rId5" Type="http://schemas.openxmlformats.org/officeDocument/2006/relationships/oleObject" Target="../embeddings/oleObject79.bin"/><Relationship Id="rId4" Type="http://schemas.openxmlformats.org/officeDocument/2006/relationships/oleObject" Target="../embeddings/oleObject78.bin"/></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80.bin"/><Relationship Id="rId2" Type="http://schemas.openxmlformats.org/officeDocument/2006/relationships/slideLayout" Target="../slideLayouts/slideLayout7.xml"/><Relationship Id="rId1" Type="http://schemas.openxmlformats.org/officeDocument/2006/relationships/vmlDrawing" Target="../drawings/vmlDrawing26.vml"/><Relationship Id="rId5" Type="http://schemas.openxmlformats.org/officeDocument/2006/relationships/oleObject" Target="../embeddings/oleObject82.bin"/><Relationship Id="rId4" Type="http://schemas.openxmlformats.org/officeDocument/2006/relationships/oleObject" Target="../embeddings/oleObject81.bin"/></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83.bin"/><Relationship Id="rId2" Type="http://schemas.openxmlformats.org/officeDocument/2006/relationships/slideLayout" Target="../slideLayouts/slideLayout7.xml"/><Relationship Id="rId1" Type="http://schemas.openxmlformats.org/officeDocument/2006/relationships/vmlDrawing" Target="../drawings/vmlDrawing27.vml"/><Relationship Id="rId5" Type="http://schemas.openxmlformats.org/officeDocument/2006/relationships/oleObject" Target="../embeddings/oleObject85.bin"/><Relationship Id="rId4" Type="http://schemas.openxmlformats.org/officeDocument/2006/relationships/oleObject" Target="../embeddings/oleObject84.bin"/></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86.bin"/><Relationship Id="rId2" Type="http://schemas.openxmlformats.org/officeDocument/2006/relationships/slideLayout" Target="../slideLayouts/slideLayout7.xml"/><Relationship Id="rId1" Type="http://schemas.openxmlformats.org/officeDocument/2006/relationships/vmlDrawing" Target="../drawings/vmlDrawing28.vml"/><Relationship Id="rId5" Type="http://schemas.openxmlformats.org/officeDocument/2006/relationships/oleObject" Target="../embeddings/oleObject88.bin"/><Relationship Id="rId4" Type="http://schemas.openxmlformats.org/officeDocument/2006/relationships/oleObject" Target="../embeddings/oleObject87.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89.bin"/><Relationship Id="rId2" Type="http://schemas.openxmlformats.org/officeDocument/2006/relationships/slideLayout" Target="../slideLayouts/slideLayout7.xml"/><Relationship Id="rId1" Type="http://schemas.openxmlformats.org/officeDocument/2006/relationships/vmlDrawing" Target="../drawings/vmlDrawing29.vml"/><Relationship Id="rId5" Type="http://schemas.openxmlformats.org/officeDocument/2006/relationships/oleObject" Target="../embeddings/oleObject91.bin"/><Relationship Id="rId4" Type="http://schemas.openxmlformats.org/officeDocument/2006/relationships/oleObject" Target="../embeddings/oleObject90.bin"/></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92.bin"/><Relationship Id="rId2" Type="http://schemas.openxmlformats.org/officeDocument/2006/relationships/slideLayout" Target="../slideLayouts/slideLayout7.xml"/><Relationship Id="rId1" Type="http://schemas.openxmlformats.org/officeDocument/2006/relationships/vmlDrawing" Target="../drawings/vmlDrawing30.vml"/><Relationship Id="rId5" Type="http://schemas.openxmlformats.org/officeDocument/2006/relationships/oleObject" Target="../embeddings/oleObject94.bin"/><Relationship Id="rId4" Type="http://schemas.openxmlformats.org/officeDocument/2006/relationships/oleObject" Target="../embeddings/oleObject93.bin"/></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95.bin"/><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image" Target="../media/image11.png"/><Relationship Id="rId5" Type="http://schemas.openxmlformats.org/officeDocument/2006/relationships/oleObject" Target="../embeddings/oleObject97.bin"/><Relationship Id="rId4" Type="http://schemas.openxmlformats.org/officeDocument/2006/relationships/oleObject" Target="../embeddings/oleObject96.bin"/></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98.bin"/><Relationship Id="rId2" Type="http://schemas.openxmlformats.org/officeDocument/2006/relationships/slideLayout" Target="../slideLayouts/slideLayout7.xml"/><Relationship Id="rId1" Type="http://schemas.openxmlformats.org/officeDocument/2006/relationships/vmlDrawing" Target="../drawings/vmlDrawing32.vml"/><Relationship Id="rId5" Type="http://schemas.openxmlformats.org/officeDocument/2006/relationships/oleObject" Target="../embeddings/oleObject100.bin"/><Relationship Id="rId4" Type="http://schemas.openxmlformats.org/officeDocument/2006/relationships/oleObject" Target="../embeddings/oleObject99.bin"/></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01.bin"/><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image" Target="../media/image12.png"/><Relationship Id="rId5" Type="http://schemas.openxmlformats.org/officeDocument/2006/relationships/oleObject" Target="../embeddings/oleObject103.bin"/><Relationship Id="rId4" Type="http://schemas.openxmlformats.org/officeDocument/2006/relationships/oleObject" Target="../embeddings/oleObject102.bin"/></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104.bin"/><Relationship Id="rId2" Type="http://schemas.openxmlformats.org/officeDocument/2006/relationships/slideLayout" Target="../slideLayouts/slideLayout4.xml"/><Relationship Id="rId1" Type="http://schemas.openxmlformats.org/officeDocument/2006/relationships/vmlDrawing" Target="../drawings/vmlDrawing34.vml"/><Relationship Id="rId5" Type="http://schemas.openxmlformats.org/officeDocument/2006/relationships/oleObject" Target="../embeddings/oleObject106.bin"/><Relationship Id="rId4" Type="http://schemas.openxmlformats.org/officeDocument/2006/relationships/oleObject" Target="../embeddings/oleObject105.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107.bin"/><Relationship Id="rId2" Type="http://schemas.openxmlformats.org/officeDocument/2006/relationships/slideLayout" Target="../slideLayouts/slideLayout4.xml"/><Relationship Id="rId1" Type="http://schemas.openxmlformats.org/officeDocument/2006/relationships/vmlDrawing" Target="../drawings/vmlDrawing35.vml"/><Relationship Id="rId4" Type="http://schemas.openxmlformats.org/officeDocument/2006/relationships/oleObject" Target="../embeddings/oleObject108.bin"/></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904875" y="1138535"/>
            <a:ext cx="8557082" cy="2277547"/>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400" b="1" cap="none" spc="50" dirty="0" smtClean="0">
                <a:ln w="11430"/>
                <a:solidFill>
                  <a:srgbClr val="002060"/>
                </a:solidFill>
                <a:effectLst>
                  <a:outerShdw blurRad="76200" dist="50800" dir="5400000" algn="tl" rotWithShape="0">
                    <a:srgbClr val="000000">
                      <a:alpha val="65000"/>
                    </a:srgbClr>
                  </a:outerShdw>
                </a:effectLst>
              </a:rPr>
              <a:t>Разбор заданий ЕГЭ и ОГЭ </a:t>
            </a:r>
            <a:endParaRPr lang="ru-RU" sz="4400" b="1" spc="50" dirty="0" smtClean="0">
              <a:ln w="11430"/>
              <a:solidFill>
                <a:srgbClr val="002060"/>
              </a:solidFill>
              <a:effectLst>
                <a:outerShdw blurRad="76200" dist="50800" dir="5400000" algn="tl" rotWithShape="0">
                  <a:srgbClr val="000000">
                    <a:alpha val="65000"/>
                  </a:srgbClr>
                </a:outerShdw>
              </a:effectLst>
            </a:endParaRPr>
          </a:p>
          <a:p>
            <a:pPr algn="ctr"/>
            <a:r>
              <a:rPr lang="ru-RU" sz="4400" b="1" spc="50" dirty="0" smtClean="0">
                <a:ln w="11430"/>
                <a:solidFill>
                  <a:srgbClr val="002060"/>
                </a:solidFill>
                <a:effectLst>
                  <a:outerShdw blurRad="76200" dist="50800" dir="5400000" algn="tl" rotWithShape="0">
                    <a:srgbClr val="000000">
                      <a:alpha val="65000"/>
                    </a:srgbClr>
                  </a:outerShdw>
                </a:effectLst>
              </a:rPr>
              <a:t>п</a:t>
            </a:r>
            <a:r>
              <a:rPr lang="ru-RU" sz="4400" b="1" cap="none" spc="50" dirty="0" smtClean="0">
                <a:ln w="11430"/>
                <a:solidFill>
                  <a:srgbClr val="002060"/>
                </a:solidFill>
                <a:effectLst>
                  <a:outerShdw blurRad="76200" dist="50800" dir="5400000" algn="tl" rotWithShape="0">
                    <a:srgbClr val="000000">
                      <a:alpha val="65000"/>
                    </a:srgbClr>
                  </a:outerShdw>
                </a:effectLst>
              </a:rPr>
              <a:t>о</a:t>
            </a:r>
          </a:p>
          <a:p>
            <a:pPr algn="ctr"/>
            <a:r>
              <a:rPr lang="ru-RU" sz="5400" b="1" cap="none" spc="50" dirty="0" smtClean="0">
                <a:ln w="11430"/>
                <a:solidFill>
                  <a:srgbClr val="C00000"/>
                </a:solidFill>
                <a:effectLst>
                  <a:outerShdw blurRad="76200" dist="50800" dir="5400000" algn="tl" rotWithShape="0">
                    <a:srgbClr val="000000">
                      <a:alpha val="65000"/>
                    </a:srgbClr>
                  </a:outerShdw>
                </a:effectLst>
              </a:rPr>
              <a:t>Теории вероятностей</a:t>
            </a:r>
            <a:endParaRPr lang="ru-RU" sz="5400" b="1" cap="none" spc="50" dirty="0">
              <a:ln w="11430"/>
              <a:solidFill>
                <a:srgbClr val="C00000"/>
              </a:soli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76275" y="629335"/>
            <a:ext cx="10020300" cy="1077218"/>
          </a:xfrm>
          <a:prstGeom prst="rect">
            <a:avLst/>
          </a:prstGeom>
        </p:spPr>
        <p:txBody>
          <a:bodyPr wrap="square">
            <a:spAutoFit/>
          </a:bodyPr>
          <a:lstStyle/>
          <a:p>
            <a:pPr algn="ctr"/>
            <a:r>
              <a:rPr lang="ru-RU" sz="3200" b="1" dirty="0" smtClean="0">
                <a:solidFill>
                  <a:srgbClr val="C00000"/>
                </a:solidFill>
                <a:latin typeface="Times New Roman" pitchFamily="18" charset="0"/>
                <a:cs typeface="Times New Roman" pitchFamily="18" charset="0"/>
              </a:rPr>
              <a:t>Несколько событий </a:t>
            </a:r>
          </a:p>
          <a:p>
            <a:pPr algn="ctr"/>
            <a:r>
              <a:rPr lang="ru-RU" sz="3200" b="1" dirty="0" smtClean="0">
                <a:solidFill>
                  <a:srgbClr val="C00000"/>
                </a:solidFill>
                <a:latin typeface="Times New Roman" pitchFamily="18" charset="0"/>
                <a:cs typeface="Times New Roman" pitchFamily="18" charset="0"/>
              </a:rPr>
              <a:t>(теоремы о вероятностях событий)</a:t>
            </a:r>
            <a:endParaRPr lang="ru-RU" sz="3200" b="1" dirty="0">
              <a:solidFill>
                <a:srgbClr val="C00000"/>
              </a:solidFill>
              <a:latin typeface="Times New Roman" pitchFamily="18" charset="0"/>
              <a:cs typeface="Times New Roman" pitchFamily="18" charset="0"/>
            </a:endParaRPr>
          </a:p>
        </p:txBody>
      </p:sp>
      <p:pic>
        <p:nvPicPr>
          <p:cNvPr id="129026" name="Picture 2"/>
          <p:cNvPicPr>
            <a:picLocks noChangeAspect="1" noChangeArrowheads="1"/>
          </p:cNvPicPr>
          <p:nvPr/>
        </p:nvPicPr>
        <p:blipFill>
          <a:blip r:embed="rId2" cstate="print"/>
          <a:srcRect l="27187" t="22083" r="16250" b="7083"/>
          <a:stretch>
            <a:fillRect/>
          </a:stretch>
        </p:blipFill>
        <p:spPr bwMode="auto">
          <a:xfrm>
            <a:off x="1352550" y="1819275"/>
            <a:ext cx="9372599" cy="45529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72025" y="771525"/>
            <a:ext cx="3619499" cy="707886"/>
          </a:xfrm>
          <a:prstGeom prst="rect">
            <a:avLst/>
          </a:prstGeom>
          <a:noFill/>
        </p:spPr>
        <p:txBody>
          <a:bodyPr wrap="square" rtlCol="0">
            <a:spAutoFit/>
          </a:bodyPr>
          <a:lstStyle/>
          <a:p>
            <a:r>
              <a:rPr lang="ru-RU" sz="4000" b="1" dirty="0" smtClean="0">
                <a:latin typeface="Times New Roman" pitchFamily="18" charset="0"/>
                <a:cs typeface="Times New Roman" pitchFamily="18" charset="0"/>
              </a:rPr>
              <a:t>Задачи</a:t>
            </a:r>
            <a:endParaRPr lang="ru-RU" dirty="0"/>
          </a:p>
        </p:txBody>
      </p:sp>
      <p:sp>
        <p:nvSpPr>
          <p:cNvPr id="3" name="Прямоугольник 2"/>
          <p:cNvSpPr/>
          <p:nvPr/>
        </p:nvSpPr>
        <p:spPr>
          <a:xfrm>
            <a:off x="619125" y="1477060"/>
            <a:ext cx="10020300" cy="5016758"/>
          </a:xfrm>
          <a:prstGeom prst="rect">
            <a:avLst/>
          </a:prstGeom>
        </p:spPr>
        <p:txBody>
          <a:bodyPr wrap="square">
            <a:spAutoFit/>
          </a:bodyPr>
          <a:lstStyle/>
          <a:p>
            <a:r>
              <a:rPr lang="ru-RU" sz="3200" b="1" dirty="0" smtClean="0">
                <a:solidFill>
                  <a:srgbClr val="C00000"/>
                </a:solidFill>
                <a:latin typeface="Times New Roman" pitchFamily="18" charset="0"/>
                <a:cs typeface="Times New Roman" pitchFamily="18" charset="0"/>
              </a:rPr>
              <a:t>«Легкие» (на одно событие):</a:t>
            </a:r>
          </a:p>
          <a:p>
            <a:r>
              <a:rPr lang="ru-RU" sz="3200" b="1" dirty="0" smtClean="0">
                <a:latin typeface="Times New Roman" pitchFamily="18" charset="0"/>
                <a:cs typeface="Times New Roman" pitchFamily="18" charset="0"/>
              </a:rPr>
              <a:t>1.Общего вида.</a:t>
            </a:r>
          </a:p>
          <a:p>
            <a:r>
              <a:rPr lang="ru-RU" sz="3200" b="1" dirty="0" smtClean="0">
                <a:latin typeface="Times New Roman" pitchFamily="18" charset="0"/>
                <a:cs typeface="Times New Roman" pitchFamily="18" charset="0"/>
              </a:rPr>
              <a:t>2.Задачи на часы.</a:t>
            </a:r>
          </a:p>
          <a:p>
            <a:r>
              <a:rPr lang="ru-RU" sz="3200" b="1" dirty="0" smtClean="0">
                <a:latin typeface="Times New Roman" pitchFamily="18" charset="0"/>
                <a:cs typeface="Times New Roman" pitchFamily="18" charset="0"/>
              </a:rPr>
              <a:t>3.Задачи на кубики и монеты.</a:t>
            </a:r>
          </a:p>
          <a:p>
            <a:r>
              <a:rPr lang="ru-RU" sz="3200" b="1" dirty="0" smtClean="0">
                <a:latin typeface="Times New Roman" pitchFamily="18" charset="0"/>
                <a:cs typeface="Times New Roman" pitchFamily="18" charset="0"/>
              </a:rPr>
              <a:t>4.Задачи на числа и цифры.</a:t>
            </a:r>
          </a:p>
          <a:p>
            <a:r>
              <a:rPr lang="ru-RU" sz="3200" b="1" dirty="0" smtClean="0">
                <a:latin typeface="Times New Roman" pitchFamily="18" charset="0"/>
                <a:cs typeface="Times New Roman" pitchFamily="18" charset="0"/>
              </a:rPr>
              <a:t>5.Задачи на столы и стулья, на участников из одной группы.</a:t>
            </a:r>
          </a:p>
          <a:p>
            <a:endParaRPr lang="ru-RU" sz="3200" b="1" dirty="0" smtClean="0">
              <a:latin typeface="Times New Roman" pitchFamily="18" charset="0"/>
              <a:cs typeface="Times New Roman" pitchFamily="18" charset="0"/>
            </a:endParaRPr>
          </a:p>
          <a:p>
            <a:endParaRPr lang="ru-RU" sz="3200" b="1" dirty="0" smtClean="0">
              <a:latin typeface="Times New Roman" pitchFamily="18" charset="0"/>
              <a:cs typeface="Times New Roman" pitchFamily="18" charset="0"/>
            </a:endParaRPr>
          </a:p>
          <a:p>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72025" y="771525"/>
            <a:ext cx="3619499" cy="707886"/>
          </a:xfrm>
          <a:prstGeom prst="rect">
            <a:avLst/>
          </a:prstGeom>
          <a:noFill/>
        </p:spPr>
        <p:txBody>
          <a:bodyPr wrap="square" rtlCol="0">
            <a:spAutoFit/>
          </a:bodyPr>
          <a:lstStyle/>
          <a:p>
            <a:r>
              <a:rPr lang="ru-RU" sz="4000" b="1" dirty="0" smtClean="0">
                <a:latin typeface="Times New Roman" pitchFamily="18" charset="0"/>
                <a:cs typeface="Times New Roman" pitchFamily="18" charset="0"/>
              </a:rPr>
              <a:t>Задачи</a:t>
            </a:r>
            <a:endParaRPr lang="ru-RU" dirty="0"/>
          </a:p>
        </p:txBody>
      </p:sp>
      <p:sp>
        <p:nvSpPr>
          <p:cNvPr id="3" name="Прямоугольник 2"/>
          <p:cNvSpPr/>
          <p:nvPr/>
        </p:nvSpPr>
        <p:spPr>
          <a:xfrm>
            <a:off x="619125" y="1477060"/>
            <a:ext cx="10020300" cy="5016758"/>
          </a:xfrm>
          <a:prstGeom prst="rect">
            <a:avLst/>
          </a:prstGeom>
        </p:spPr>
        <p:txBody>
          <a:bodyPr wrap="square">
            <a:spAutoFit/>
          </a:bodyPr>
          <a:lstStyle/>
          <a:p>
            <a:r>
              <a:rPr lang="ru-RU" sz="3200" b="1" dirty="0" smtClean="0">
                <a:solidFill>
                  <a:srgbClr val="C00000"/>
                </a:solidFill>
                <a:latin typeface="Times New Roman" pitchFamily="18" charset="0"/>
                <a:cs typeface="Times New Roman" pitchFamily="18" charset="0"/>
              </a:rPr>
              <a:t>«Сложные» (на несколько событий):</a:t>
            </a:r>
          </a:p>
          <a:p>
            <a:r>
              <a:rPr lang="ru-RU" sz="3200" b="1" dirty="0" smtClean="0">
                <a:latin typeface="Times New Roman" pitchFamily="18" charset="0"/>
                <a:cs typeface="Times New Roman" pitchFamily="18" charset="0"/>
              </a:rPr>
              <a:t>1.Задачи на батарейки, автоматы, вопросы, лампы.</a:t>
            </a:r>
          </a:p>
          <a:p>
            <a:r>
              <a:rPr lang="ru-RU" sz="3200" b="1" dirty="0" smtClean="0">
                <a:latin typeface="Times New Roman" pitchFamily="18" charset="0"/>
                <a:cs typeface="Times New Roman" pitchFamily="18" charset="0"/>
              </a:rPr>
              <a:t>2.Задачи на интервалы(температура, время, длина и т.п.)</a:t>
            </a:r>
          </a:p>
          <a:p>
            <a:r>
              <a:rPr lang="ru-RU" sz="3200" b="1" dirty="0" smtClean="0">
                <a:latin typeface="Times New Roman" pitchFamily="18" charset="0"/>
                <a:cs typeface="Times New Roman" pitchFamily="18" charset="0"/>
              </a:rPr>
              <a:t>3.Задачи на проценты (дефекты, болезни, выпуск продукции).</a:t>
            </a:r>
          </a:p>
          <a:p>
            <a:r>
              <a:rPr lang="ru-RU" sz="3200" b="1" dirty="0" smtClean="0">
                <a:latin typeface="Times New Roman" pitchFamily="18" charset="0"/>
                <a:cs typeface="Times New Roman" pitchFamily="18" charset="0"/>
              </a:rPr>
              <a:t>4.Задачи на стрельбу.</a:t>
            </a:r>
          </a:p>
          <a:p>
            <a:r>
              <a:rPr lang="ru-RU" sz="3200" b="1" dirty="0" smtClean="0">
                <a:latin typeface="Times New Roman" pitchFamily="18" charset="0"/>
                <a:cs typeface="Times New Roman" pitchFamily="18" charset="0"/>
              </a:rPr>
              <a:t>5.Лабиринты.</a:t>
            </a:r>
          </a:p>
          <a:p>
            <a:endParaRPr lang="ru-RU" sz="3200" b="1" dirty="0" smtClean="0">
              <a:latin typeface="Times New Roman" pitchFamily="18" charset="0"/>
              <a:cs typeface="Times New Roman" pitchFamily="18" charset="0"/>
            </a:endParaRPr>
          </a:p>
          <a:p>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581900"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84993"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84994"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84995"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2640312" y="786884"/>
            <a:ext cx="2900153" cy="584775"/>
          </a:xfrm>
          <a:prstGeom prst="rect">
            <a:avLst/>
          </a:prstGeom>
        </p:spPr>
        <p:txBody>
          <a:bodyPr wrap="none">
            <a:spAutoFit/>
          </a:bodyPr>
          <a:lstStyle/>
          <a:p>
            <a:r>
              <a:rPr lang="ru-RU" sz="3200" b="1" dirty="0" smtClean="0">
                <a:latin typeface="Times New Roman" pitchFamily="18" charset="0"/>
                <a:cs typeface="Times New Roman" pitchFamily="18" charset="0"/>
              </a:rPr>
              <a:t>1.Общего вида.</a:t>
            </a:r>
          </a:p>
        </p:txBody>
      </p:sp>
      <p:sp>
        <p:nvSpPr>
          <p:cNvPr id="15" name="Прямоугольник 14"/>
          <p:cNvSpPr/>
          <p:nvPr/>
        </p:nvSpPr>
        <p:spPr>
          <a:xfrm>
            <a:off x="1009650" y="1585435"/>
            <a:ext cx="6048375" cy="3108543"/>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sz="2800" i="0" dirty="0" smtClean="0">
                <a:latin typeface="Times New Roman" pitchFamily="18" charset="0"/>
                <a:cs typeface="Times New Roman" pitchFamily="18" charset="0"/>
              </a:rPr>
              <a:t>В фирме такси в данный момент свободно 20 машин: 10 черных, 2 желтых и 8 зеленых. По вызову выехала одна из машин, случайно оказавшаяся ближе всего к заказчице. Найдите вероятность того, что к ней приедет зеленое такси.</a:t>
            </a:r>
            <a:endParaRPr lang="ru-RU" sz="2800" i="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581900"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53602"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53603"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53604"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2640312" y="786884"/>
            <a:ext cx="2900153" cy="584775"/>
          </a:xfrm>
          <a:prstGeom prst="rect">
            <a:avLst/>
          </a:prstGeom>
        </p:spPr>
        <p:txBody>
          <a:bodyPr wrap="none">
            <a:spAutoFit/>
          </a:bodyPr>
          <a:lstStyle/>
          <a:p>
            <a:r>
              <a:rPr lang="ru-RU" sz="3200" b="1" dirty="0" smtClean="0">
                <a:latin typeface="Times New Roman" pitchFamily="18" charset="0"/>
                <a:cs typeface="Times New Roman" pitchFamily="18" charset="0"/>
              </a:rPr>
              <a:t>1.Общего вида.</a:t>
            </a:r>
          </a:p>
        </p:txBody>
      </p:sp>
      <p:sp>
        <p:nvSpPr>
          <p:cNvPr id="15" name="Прямоугольник 14"/>
          <p:cNvSpPr/>
          <p:nvPr/>
        </p:nvSpPr>
        <p:spPr>
          <a:xfrm>
            <a:off x="1009650" y="1585435"/>
            <a:ext cx="6048375" cy="1200329"/>
          </a:xfrm>
          <a:prstGeom prst="rect">
            <a:avLst/>
          </a:prstGeom>
        </p:spPr>
        <p:txBody>
          <a:bodyPr wrap="square">
            <a:spAutoFit/>
          </a:bodyPr>
          <a:lstStyle/>
          <a:p>
            <a:r>
              <a:rPr lang="ru-RU" i="0" dirty="0" smtClean="0">
                <a:latin typeface="Times New Roman" pitchFamily="18" charset="0"/>
                <a:cs typeface="Times New Roman" pitchFamily="18" charset="0"/>
              </a:rPr>
              <a:t>       В фирме такси в данный момент свободно 20 машин: 10 черных, 2 желтых и 8 зеленых. По вызову выехала одна из машин, случайно оказавшаяся ближе всего к заказчице. Найдите вероятность того, что к ней приедет зеленое такси.</a:t>
            </a:r>
            <a:endParaRPr lang="ru-RU" i="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581900"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30050"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30051"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30052"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2640312" y="786884"/>
            <a:ext cx="2900153" cy="584775"/>
          </a:xfrm>
          <a:prstGeom prst="rect">
            <a:avLst/>
          </a:prstGeom>
        </p:spPr>
        <p:txBody>
          <a:bodyPr wrap="none">
            <a:spAutoFit/>
          </a:bodyPr>
          <a:lstStyle/>
          <a:p>
            <a:r>
              <a:rPr lang="ru-RU" sz="3200" b="1" dirty="0" smtClean="0">
                <a:latin typeface="Times New Roman" pitchFamily="18" charset="0"/>
                <a:cs typeface="Times New Roman" pitchFamily="18" charset="0"/>
              </a:rPr>
              <a:t>1.Общего вида.</a:t>
            </a:r>
          </a:p>
        </p:txBody>
      </p:sp>
      <p:sp>
        <p:nvSpPr>
          <p:cNvPr id="130053" name="Rectangle 5"/>
          <p:cNvSpPr>
            <a:spLocks noChangeArrowheads="1"/>
          </p:cNvSpPr>
          <p:nvPr/>
        </p:nvSpPr>
        <p:spPr bwMode="auto">
          <a:xfrm>
            <a:off x="838200" y="1214109"/>
            <a:ext cx="6648450"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При производстве в среднем </a:t>
            </a:r>
            <a:r>
              <a:rPr kumimoji="0" lang="ru-RU" sz="2800" b="1" i="0" u="none" strike="noStrike" cap="none" normalizeH="0" baseline="0" dirty="0" smtClean="0">
                <a:ln>
                  <a:noFill/>
                </a:ln>
                <a:solidFill>
                  <a:srgbClr val="C00000"/>
                </a:solidFill>
                <a:effectLst/>
                <a:latin typeface="Times New Roman" pitchFamily="18" charset="0"/>
                <a:ea typeface="Calibri" pitchFamily="34" charset="0"/>
                <a:cs typeface="Times New Roman" pitchFamily="18" charset="0"/>
              </a:rPr>
              <a:t>на</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каждые 2982 исправных насоса приходится 18 неисправных. Найдите вероятность того, что случайно выбранный насос окажется неисправным.</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Фабрика выпускает сумки. В среднем 8 сумок </a:t>
            </a:r>
            <a:r>
              <a:rPr kumimoji="0" lang="ru-RU" sz="2800" b="1" i="0" u="none" strike="noStrike" cap="none" normalizeH="0" baseline="0" dirty="0" smtClean="0">
                <a:ln>
                  <a:noFill/>
                </a:ln>
                <a:solidFill>
                  <a:srgbClr val="C00000"/>
                </a:solidFill>
                <a:effectLst/>
                <a:latin typeface="Times New Roman" pitchFamily="18" charset="0"/>
                <a:ea typeface="Calibri" pitchFamily="34" charset="0"/>
                <a:cs typeface="Times New Roman" pitchFamily="18" charset="0"/>
              </a:rPr>
              <a:t>из</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100 имеют скрытые дефекты. Найдите вероятность того, что купленная сумка окажется без дефектов.</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581900"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54626"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54627"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54628"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2640312" y="786884"/>
            <a:ext cx="2900153" cy="584775"/>
          </a:xfrm>
          <a:prstGeom prst="rect">
            <a:avLst/>
          </a:prstGeom>
        </p:spPr>
        <p:txBody>
          <a:bodyPr wrap="none">
            <a:spAutoFit/>
          </a:bodyPr>
          <a:lstStyle/>
          <a:p>
            <a:r>
              <a:rPr lang="ru-RU" sz="3200" b="1" dirty="0" smtClean="0">
                <a:latin typeface="Times New Roman" pitchFamily="18" charset="0"/>
                <a:cs typeface="Times New Roman" pitchFamily="18" charset="0"/>
              </a:rPr>
              <a:t>1.Общего вида.</a:t>
            </a:r>
          </a:p>
        </p:txBody>
      </p:sp>
      <p:sp>
        <p:nvSpPr>
          <p:cNvPr id="130053" name="Rectangle 5"/>
          <p:cNvSpPr>
            <a:spLocks noChangeArrowheads="1"/>
          </p:cNvSpPr>
          <p:nvPr/>
        </p:nvSpPr>
        <p:spPr bwMode="auto">
          <a:xfrm>
            <a:off x="762000" y="1389399"/>
            <a:ext cx="6648450"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При производстве в среднем </a:t>
            </a:r>
            <a:r>
              <a:rPr kumimoji="0" lang="ru-RU" b="1" i="0" u="none" strike="noStrike" cap="none" normalizeH="0" baseline="0" dirty="0" smtClean="0">
                <a:ln>
                  <a:noFill/>
                </a:ln>
                <a:solidFill>
                  <a:srgbClr val="C00000"/>
                </a:solidFill>
                <a:effectLst/>
                <a:latin typeface="Times New Roman" pitchFamily="18" charset="0"/>
                <a:ea typeface="Calibri" pitchFamily="34" charset="0"/>
                <a:cs typeface="Times New Roman" pitchFamily="18" charset="0"/>
              </a:rPr>
              <a:t>на</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каждые 2982 исправных насоса приходится 18 неисправных. Найдите вероятность того, что случайно выбранный насос окажется неисправным.</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Фабрика выпускает сумки. В среднем 8 сумок </a:t>
            </a:r>
            <a:r>
              <a:rPr kumimoji="0" lang="ru-RU" b="1" i="0" u="none" strike="noStrike" cap="none" normalizeH="0" baseline="0" dirty="0" smtClean="0">
                <a:ln>
                  <a:noFill/>
                </a:ln>
                <a:solidFill>
                  <a:srgbClr val="C00000"/>
                </a:solidFill>
                <a:effectLst/>
                <a:latin typeface="Times New Roman" pitchFamily="18" charset="0"/>
                <a:ea typeface="Calibri" pitchFamily="34" charset="0"/>
                <a:cs typeface="Times New Roman" pitchFamily="18" charset="0"/>
              </a:rPr>
              <a:t>из</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100 имеют скрытые дефекты. Найдите вероятность того, что купленная сумка окажется без дефектов.</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581900"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33122"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33123"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33124"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2640312" y="786884"/>
            <a:ext cx="3380477" cy="584775"/>
          </a:xfrm>
          <a:prstGeom prst="rect">
            <a:avLst/>
          </a:prstGeom>
        </p:spPr>
        <p:txBody>
          <a:bodyPr wrap="none">
            <a:spAutoFit/>
          </a:bodyPr>
          <a:lstStyle/>
          <a:p>
            <a:r>
              <a:rPr lang="ru-RU" sz="3200" b="1" dirty="0" smtClean="0">
                <a:latin typeface="Times New Roman" pitchFamily="18" charset="0"/>
                <a:cs typeface="Times New Roman" pitchFamily="18" charset="0"/>
              </a:rPr>
              <a:t>2.Задачи на часы.</a:t>
            </a:r>
          </a:p>
        </p:txBody>
      </p:sp>
      <p:sp>
        <p:nvSpPr>
          <p:cNvPr id="15" name="Прямоугольник 14"/>
          <p:cNvSpPr/>
          <p:nvPr/>
        </p:nvSpPr>
        <p:spPr>
          <a:xfrm>
            <a:off x="1009650" y="1585435"/>
            <a:ext cx="6048375" cy="3539430"/>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sz="2800" dirty="0" smtClean="0"/>
              <a:t>Механические часы с двенадцатичасовым циферблатом в какой-то момент сломались и перестали идти. Найдите вероятность того, что часовая стрелка остановилась, достигнув отметки 10, но не дойдя до отметки 1.</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581900"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55650"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55651"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55652"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2640312" y="786884"/>
            <a:ext cx="3380477" cy="584775"/>
          </a:xfrm>
          <a:prstGeom prst="rect">
            <a:avLst/>
          </a:prstGeom>
        </p:spPr>
        <p:txBody>
          <a:bodyPr wrap="none">
            <a:spAutoFit/>
          </a:bodyPr>
          <a:lstStyle/>
          <a:p>
            <a:r>
              <a:rPr lang="ru-RU" sz="3200" b="1" dirty="0" smtClean="0">
                <a:latin typeface="Times New Roman" pitchFamily="18" charset="0"/>
                <a:cs typeface="Times New Roman" pitchFamily="18" charset="0"/>
              </a:rPr>
              <a:t>2.Задачи на часы.</a:t>
            </a:r>
          </a:p>
        </p:txBody>
      </p:sp>
      <p:sp>
        <p:nvSpPr>
          <p:cNvPr id="15" name="Прямоугольник 14"/>
          <p:cNvSpPr/>
          <p:nvPr/>
        </p:nvSpPr>
        <p:spPr>
          <a:xfrm>
            <a:off x="1009650" y="1585435"/>
            <a:ext cx="6048375" cy="1569660"/>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dirty="0" smtClean="0"/>
              <a:t>Механические часы с двенадцатичасовым циферблатом в какой-то момент сломались и перестали идти. Найдите вероятность того, что часовая стрелка остановилась, достигнув отметки 10, но не дойдя до отметки 1.</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581900"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34146"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34147"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34148"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1173462" y="805934"/>
            <a:ext cx="5680209" cy="584775"/>
          </a:xfrm>
          <a:prstGeom prst="rect">
            <a:avLst/>
          </a:prstGeom>
        </p:spPr>
        <p:txBody>
          <a:bodyPr wrap="none">
            <a:spAutoFit/>
          </a:bodyPr>
          <a:lstStyle/>
          <a:p>
            <a:r>
              <a:rPr lang="ru-RU" sz="3200" b="1" dirty="0" smtClean="0">
                <a:latin typeface="Times New Roman" pitchFamily="18" charset="0"/>
                <a:cs typeface="Times New Roman" pitchFamily="18" charset="0"/>
              </a:rPr>
              <a:t>3.Задачи на кубики и монеты.</a:t>
            </a:r>
          </a:p>
        </p:txBody>
      </p:sp>
      <p:sp>
        <p:nvSpPr>
          <p:cNvPr id="15" name="Прямоугольник 14"/>
          <p:cNvSpPr/>
          <p:nvPr/>
        </p:nvSpPr>
        <p:spPr>
          <a:xfrm>
            <a:off x="1009650" y="1585435"/>
            <a:ext cx="6048375" cy="2677656"/>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sz="2800" dirty="0" smtClean="0"/>
              <a:t>В случайном эксперименте симметричную монету бросают дважды. Найдите вероятность того, что наступит исход ОР (в первый раз выпадает орёл, во второй — решка).</a:t>
            </a:r>
          </a:p>
        </p:txBody>
      </p:sp>
      <p:graphicFrame>
        <p:nvGraphicFramePr>
          <p:cNvPr id="16" name="Объект 15"/>
          <p:cNvGraphicFramePr>
            <a:graphicFrameLocks noChangeAspect="1"/>
          </p:cNvGraphicFramePr>
          <p:nvPr/>
        </p:nvGraphicFramePr>
        <p:xfrm>
          <a:off x="2949574" y="4646612"/>
          <a:ext cx="1281642" cy="1373188"/>
        </p:xfrm>
        <a:graphic>
          <a:graphicData uri="http://schemas.openxmlformats.org/presentationml/2006/ole">
            <p:oleObj spid="_x0000_s134149" name="Формула" r:id="rId6" imgW="177480" imgH="190440" progId="Equation.3">
              <p:embed/>
            </p:oleObj>
          </a:graphicData>
        </a:graphic>
      </p:graphicFrame>
      <p:sp>
        <p:nvSpPr>
          <p:cNvPr id="17" name="Прямоугольник 16"/>
          <p:cNvSpPr/>
          <p:nvPr/>
        </p:nvSpPr>
        <p:spPr>
          <a:xfrm>
            <a:off x="4457701" y="4966810"/>
            <a:ext cx="3028950" cy="954107"/>
          </a:xfrm>
          <a:prstGeom prst="rect">
            <a:avLst/>
          </a:prstGeom>
        </p:spPr>
        <p:txBody>
          <a:bodyPr wrap="square">
            <a:spAutoFit/>
          </a:bodyPr>
          <a:lstStyle/>
          <a:p>
            <a:r>
              <a:rPr lang="en-US" sz="2800" dirty="0" smtClean="0"/>
              <a:t>n – </a:t>
            </a:r>
            <a:r>
              <a:rPr lang="ru-RU" sz="2800" dirty="0" smtClean="0"/>
              <a:t>число подбрасываний</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1"/>
          <p:cNvSpPr>
            <a:spLocks noChangeArrowheads="1"/>
          </p:cNvSpPr>
          <p:nvPr/>
        </p:nvSpPr>
        <p:spPr bwMode="auto">
          <a:xfrm>
            <a:off x="1190624" y="2178217"/>
            <a:ext cx="10048875"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6000" b="1" i="0" u="none" strike="noStrike" cap="none" normalizeH="0" baseline="0" dirty="0" smtClean="0">
                <a:ln>
                  <a:noFill/>
                </a:ln>
                <a:solidFill>
                  <a:srgbClr val="002060"/>
                </a:solidFill>
                <a:latin typeface="Times New Roman" pitchFamily="18" charset="0"/>
                <a:ea typeface="Calibri" pitchFamily="34" charset="0"/>
                <a:cs typeface="Times New Roman" pitchFamily="18" charset="0"/>
              </a:rPr>
              <a:t>P</a:t>
            </a:r>
            <a:r>
              <a:rPr kumimoji="0" lang="ru-RU" sz="6000" b="1" i="0" u="none" strike="noStrike" cap="none" normalizeH="0" baseline="0" dirty="0" smtClean="0">
                <a:ln>
                  <a:noFill/>
                </a:ln>
                <a:solidFill>
                  <a:srgbClr val="002060"/>
                </a:solidFill>
                <a:latin typeface="Times New Roman" pitchFamily="18" charset="0"/>
                <a:ea typeface="Calibri" pitchFamily="34" charset="0"/>
                <a:cs typeface="Times New Roman" pitchFamily="18" charset="0"/>
              </a:rPr>
              <a:t> </a:t>
            </a:r>
            <a:r>
              <a:rPr kumimoji="0" lang="ru-RU" sz="6000" b="1" i="0" u="none" strike="noStrike" cap="none" normalizeH="0" baseline="0" dirty="0" smtClean="0">
                <a:ln>
                  <a:noFill/>
                </a:ln>
                <a:solidFill>
                  <a:srgbClr val="002060"/>
                </a:solidFill>
                <a:latin typeface="Calibri"/>
                <a:ea typeface="Calibri" pitchFamily="34" charset="0"/>
                <a:cs typeface="Times New Roman" pitchFamily="18" charset="0"/>
              </a:rPr>
              <a:t>–</a:t>
            </a:r>
            <a:r>
              <a:rPr kumimoji="0" lang="ru-RU" sz="6000" b="1" i="0" u="none" strike="noStrike" cap="none" normalizeH="0" baseline="0" dirty="0" smtClean="0">
                <a:ln>
                  <a:noFill/>
                </a:ln>
                <a:solidFill>
                  <a:srgbClr val="002060"/>
                </a:solidFill>
                <a:latin typeface="Times New Roman" pitchFamily="18" charset="0"/>
                <a:ea typeface="Calibri" pitchFamily="34" charset="0"/>
                <a:cs typeface="Times New Roman" pitchFamily="18" charset="0"/>
              </a:rPr>
              <a:t> </a:t>
            </a:r>
            <a:r>
              <a:rPr kumimoji="0" lang="en-US" sz="6000" b="1" i="0" u="none" strike="noStrike" cap="none" normalizeH="0" baseline="0" dirty="0" smtClean="0">
                <a:ln>
                  <a:noFill/>
                </a:ln>
                <a:solidFill>
                  <a:srgbClr val="C00000"/>
                </a:solidFill>
                <a:latin typeface="Times New Roman" pitchFamily="18" charset="0"/>
                <a:ea typeface="Calibri" pitchFamily="34" charset="0"/>
                <a:cs typeface="Times New Roman" pitchFamily="18" charset="0"/>
              </a:rPr>
              <a:t>probability</a:t>
            </a:r>
            <a:r>
              <a:rPr kumimoji="0" lang="ru-RU" sz="6000" b="1" i="0" u="none" strike="noStrike" cap="none" normalizeH="0" baseline="0" dirty="0" smtClean="0">
                <a:ln>
                  <a:noFill/>
                </a:ln>
                <a:solidFill>
                  <a:srgbClr val="002060"/>
                </a:solidFill>
                <a:latin typeface="Times New Roman" pitchFamily="18" charset="0"/>
                <a:ea typeface="Calibri" pitchFamily="34" charset="0"/>
                <a:cs typeface="Times New Roman" pitchFamily="18" charset="0"/>
              </a:rPr>
              <a:t> (вероятность)</a:t>
            </a:r>
            <a:endParaRPr kumimoji="0" lang="ru-RU" sz="6000" b="1" i="0" u="none" strike="noStrike" cap="none" normalizeH="0" baseline="0" dirty="0" smtClean="0">
              <a:ln>
                <a:noFill/>
              </a:ln>
              <a:solidFill>
                <a:srgbClr val="00206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581900"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56674"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56675"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56676"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1173462" y="805934"/>
            <a:ext cx="5680209" cy="584775"/>
          </a:xfrm>
          <a:prstGeom prst="rect">
            <a:avLst/>
          </a:prstGeom>
        </p:spPr>
        <p:txBody>
          <a:bodyPr wrap="none">
            <a:spAutoFit/>
          </a:bodyPr>
          <a:lstStyle/>
          <a:p>
            <a:r>
              <a:rPr lang="ru-RU" sz="3200" b="1" dirty="0" smtClean="0">
                <a:latin typeface="Times New Roman" pitchFamily="18" charset="0"/>
                <a:cs typeface="Times New Roman" pitchFamily="18" charset="0"/>
              </a:rPr>
              <a:t>3.Задачи на кубики и монеты.</a:t>
            </a:r>
          </a:p>
        </p:txBody>
      </p:sp>
      <p:sp>
        <p:nvSpPr>
          <p:cNvPr id="15" name="Прямоугольник 14"/>
          <p:cNvSpPr/>
          <p:nvPr/>
        </p:nvSpPr>
        <p:spPr>
          <a:xfrm>
            <a:off x="1009650" y="1585435"/>
            <a:ext cx="6048375" cy="1200329"/>
          </a:xfrm>
          <a:prstGeom prst="rect">
            <a:avLst/>
          </a:prstGeom>
        </p:spPr>
        <p:txBody>
          <a:bodyPr wrap="square">
            <a:spAutoFit/>
          </a:bodyPr>
          <a:lstStyle/>
          <a:p>
            <a:r>
              <a:rPr lang="ru-RU" i="0" dirty="0" smtClean="0">
                <a:latin typeface="Times New Roman" pitchFamily="18" charset="0"/>
                <a:cs typeface="Times New Roman" pitchFamily="18" charset="0"/>
              </a:rPr>
              <a:t>       </a:t>
            </a:r>
            <a:r>
              <a:rPr lang="ru-RU" dirty="0" smtClean="0"/>
              <a:t>В случайном эксперименте симметричную монету бросают дважды. Найдите вероятность того, что наступит исход ОР (в первый раз выпадает орёл, во второй — решка).</a:t>
            </a:r>
          </a:p>
        </p:txBody>
      </p:sp>
      <p:graphicFrame>
        <p:nvGraphicFramePr>
          <p:cNvPr id="16" name="Объект 15"/>
          <p:cNvGraphicFramePr>
            <a:graphicFrameLocks noChangeAspect="1"/>
          </p:cNvGraphicFramePr>
          <p:nvPr/>
        </p:nvGraphicFramePr>
        <p:xfrm>
          <a:off x="2949574" y="4646612"/>
          <a:ext cx="1281642" cy="1373188"/>
        </p:xfrm>
        <a:graphic>
          <a:graphicData uri="http://schemas.openxmlformats.org/presentationml/2006/ole">
            <p:oleObj spid="_x0000_s156677" name="Формула" r:id="rId6" imgW="177480" imgH="190440" progId="Equation.3">
              <p:embed/>
            </p:oleObj>
          </a:graphicData>
        </a:graphic>
      </p:graphicFrame>
      <p:sp>
        <p:nvSpPr>
          <p:cNvPr id="17" name="Прямоугольник 16"/>
          <p:cNvSpPr/>
          <p:nvPr/>
        </p:nvSpPr>
        <p:spPr>
          <a:xfrm>
            <a:off x="4457701" y="4966810"/>
            <a:ext cx="3028950" cy="954107"/>
          </a:xfrm>
          <a:prstGeom prst="rect">
            <a:avLst/>
          </a:prstGeom>
        </p:spPr>
        <p:txBody>
          <a:bodyPr wrap="square">
            <a:spAutoFit/>
          </a:bodyPr>
          <a:lstStyle/>
          <a:p>
            <a:r>
              <a:rPr lang="en-US" sz="2800" dirty="0" smtClean="0"/>
              <a:t>n – </a:t>
            </a:r>
            <a:r>
              <a:rPr lang="ru-RU" sz="2800" dirty="0" smtClean="0"/>
              <a:t>число подбрасываний</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581900"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35170"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35171"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35172"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1173462" y="805934"/>
            <a:ext cx="5680209" cy="584775"/>
          </a:xfrm>
          <a:prstGeom prst="rect">
            <a:avLst/>
          </a:prstGeom>
        </p:spPr>
        <p:txBody>
          <a:bodyPr wrap="none">
            <a:spAutoFit/>
          </a:bodyPr>
          <a:lstStyle/>
          <a:p>
            <a:r>
              <a:rPr lang="ru-RU" sz="3200" b="1" dirty="0" smtClean="0">
                <a:latin typeface="Times New Roman" pitchFamily="18" charset="0"/>
                <a:cs typeface="Times New Roman" pitchFamily="18" charset="0"/>
              </a:rPr>
              <a:t>3.Задачи на кубики и монеты.</a:t>
            </a:r>
          </a:p>
        </p:txBody>
      </p:sp>
      <p:sp>
        <p:nvSpPr>
          <p:cNvPr id="15" name="Прямоугольник 14"/>
          <p:cNvSpPr/>
          <p:nvPr/>
        </p:nvSpPr>
        <p:spPr>
          <a:xfrm>
            <a:off x="1009650" y="1585435"/>
            <a:ext cx="6048375" cy="2246769"/>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sz="2800" dirty="0" smtClean="0"/>
              <a:t>Игральный кубик бросают дважды. Сколько элементарных исходов опыта благоприятствуют событию «А = сумма очков равна 6»?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581900"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36194"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36195"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36196"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1173462" y="805934"/>
            <a:ext cx="5680209" cy="584775"/>
          </a:xfrm>
          <a:prstGeom prst="rect">
            <a:avLst/>
          </a:prstGeom>
        </p:spPr>
        <p:txBody>
          <a:bodyPr wrap="none">
            <a:spAutoFit/>
          </a:bodyPr>
          <a:lstStyle/>
          <a:p>
            <a:r>
              <a:rPr lang="ru-RU" sz="3200" b="1" dirty="0" smtClean="0">
                <a:latin typeface="Times New Roman" pitchFamily="18" charset="0"/>
                <a:cs typeface="Times New Roman" pitchFamily="18" charset="0"/>
              </a:rPr>
              <a:t>3.Задачи на кубики и монеты.</a:t>
            </a:r>
          </a:p>
        </p:txBody>
      </p:sp>
      <p:sp>
        <p:nvSpPr>
          <p:cNvPr id="15" name="Прямоугольник 14"/>
          <p:cNvSpPr/>
          <p:nvPr/>
        </p:nvSpPr>
        <p:spPr>
          <a:xfrm>
            <a:off x="866775" y="1318735"/>
            <a:ext cx="6048375" cy="1015663"/>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dirty="0" smtClean="0"/>
              <a:t>Игральный кубик бросают дважды. Сколько элементарных исходов опыта благоприятствуют событию «А = сумма очков равна 6»? </a:t>
            </a:r>
          </a:p>
        </p:txBody>
      </p:sp>
      <p:graphicFrame>
        <p:nvGraphicFramePr>
          <p:cNvPr id="16" name="Group 83"/>
          <p:cNvGraphicFramePr>
            <a:graphicFrameLocks/>
          </p:cNvGraphicFramePr>
          <p:nvPr/>
        </p:nvGraphicFramePr>
        <p:xfrm>
          <a:off x="2571750" y="2409825"/>
          <a:ext cx="3676649" cy="3627120"/>
        </p:xfrm>
        <a:graphic>
          <a:graphicData uri="http://schemas.openxmlformats.org/drawingml/2006/table">
            <a:tbl>
              <a:tblPr>
                <a:tableStyleId>{5940675A-B579-460E-94D1-54222C63F5DA}</a:tableStyleId>
              </a:tblPr>
              <a:tblGrid>
                <a:gridCol w="526061"/>
                <a:gridCol w="524616"/>
                <a:gridCol w="524617"/>
                <a:gridCol w="526061"/>
                <a:gridCol w="524616"/>
                <a:gridCol w="524617"/>
                <a:gridCol w="526061"/>
              </a:tblGrid>
              <a:tr h="473529">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u="none" strike="noStrike" cap="none" normalizeH="0" baseline="0" dirty="0" smtClean="0">
                          <a:ln>
                            <a:noFill/>
                          </a:ln>
                          <a:effectLst>
                            <a:outerShdw blurRad="38100" dist="38100" dir="2700000" algn="tl">
                              <a:srgbClr val="000000"/>
                            </a:outerShdw>
                          </a:effectLst>
                        </a:rPr>
                        <a:t>1</a:t>
                      </a:r>
                      <a:endParaRPr kumimoji="0" lang="ru-RU" sz="2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u="none" strike="noStrike" cap="none" normalizeH="0" baseline="0" dirty="0" smtClean="0">
                          <a:ln>
                            <a:noFill/>
                          </a:ln>
                          <a:effectLst>
                            <a:outerShdw blurRad="38100" dist="38100" dir="2700000" algn="tl">
                              <a:srgbClr val="000000"/>
                            </a:outerShdw>
                          </a:effectLst>
                        </a:rPr>
                        <a:t>2</a:t>
                      </a:r>
                      <a:endParaRPr kumimoji="0" lang="ru-RU" sz="2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u="none" strike="noStrike" cap="none" normalizeH="0" baseline="0" dirty="0" smtClean="0">
                          <a:ln>
                            <a:noFill/>
                          </a:ln>
                          <a:effectLst>
                            <a:outerShdw blurRad="38100" dist="38100" dir="2700000" algn="tl">
                              <a:srgbClr val="000000"/>
                            </a:outerShdw>
                          </a:effectLst>
                        </a:rPr>
                        <a:t>3</a:t>
                      </a:r>
                      <a:endParaRPr kumimoji="0" lang="ru-RU" sz="2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u="none" strike="noStrike" cap="none" normalizeH="0" baseline="0" dirty="0" smtClean="0">
                          <a:ln>
                            <a:noFill/>
                          </a:ln>
                          <a:effectLst>
                            <a:outerShdw blurRad="38100" dist="38100" dir="2700000" algn="tl">
                              <a:srgbClr val="000000"/>
                            </a:outerShdw>
                          </a:effectLst>
                        </a:rPr>
                        <a:t>4</a:t>
                      </a:r>
                      <a:endParaRPr kumimoji="0" lang="ru-RU" sz="2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u="none" strike="noStrike" cap="none" normalizeH="0" baseline="0" dirty="0" smtClean="0">
                          <a:ln>
                            <a:noFill/>
                          </a:ln>
                          <a:effectLst>
                            <a:outerShdw blurRad="38100" dist="38100" dir="2700000" algn="tl">
                              <a:srgbClr val="000000"/>
                            </a:outerShdw>
                          </a:effectLst>
                        </a:rPr>
                        <a:t>5</a:t>
                      </a:r>
                      <a:endParaRPr kumimoji="0" lang="ru-RU" sz="2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u="none" strike="noStrike" cap="none" normalizeH="0" baseline="0" dirty="0" smtClean="0">
                          <a:ln>
                            <a:noFill/>
                          </a:ln>
                          <a:effectLst>
                            <a:outerShdw blurRad="38100" dist="38100" dir="2700000" algn="tl">
                              <a:srgbClr val="000000"/>
                            </a:outerShdw>
                          </a:effectLst>
                        </a:rPr>
                        <a:t>6</a:t>
                      </a:r>
                      <a:endParaRPr kumimoji="0" lang="ru-RU" sz="2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r>
              <a:tr h="473529">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u="none" strike="noStrike" cap="none" normalizeH="0" baseline="0" dirty="0" smtClean="0">
                          <a:ln>
                            <a:noFill/>
                          </a:ln>
                          <a:effectLst>
                            <a:outerShdw blurRad="38100" dist="38100" dir="2700000" algn="tl">
                              <a:srgbClr val="000000"/>
                            </a:outerShdw>
                          </a:effectLst>
                        </a:rPr>
                        <a:t>1</a:t>
                      </a:r>
                      <a:endParaRPr kumimoji="0" lang="ru-RU" sz="2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u="none" strike="noStrike" cap="none" normalizeH="0" baseline="0" dirty="0" smtClean="0">
                          <a:ln>
                            <a:noFill/>
                          </a:ln>
                          <a:effectLst>
                            <a:outerShdw blurRad="38100" dist="38100" dir="2700000" algn="tl">
                              <a:srgbClr val="000000"/>
                            </a:outerShdw>
                          </a:effectLst>
                        </a:rPr>
                        <a:t>2</a:t>
                      </a: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3</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4</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6</a:t>
                      </a:r>
                    </a:p>
                  </a:txBody>
                  <a:tcPr horzOverflow="overflow">
                    <a:solidFill>
                      <a:srgbClr val="FFC000"/>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r>
              <a:tr h="473529">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u="none" strike="noStrike" cap="none" normalizeH="0" baseline="0" dirty="0" smtClean="0">
                          <a:ln>
                            <a:noFill/>
                          </a:ln>
                          <a:effectLst>
                            <a:outerShdw blurRad="38100" dist="38100" dir="2700000" algn="tl">
                              <a:srgbClr val="000000"/>
                            </a:outerShdw>
                          </a:effectLst>
                        </a:rPr>
                        <a:t>2</a:t>
                      </a:r>
                      <a:endParaRPr kumimoji="0" lang="ru-RU" sz="2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3</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4</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6</a:t>
                      </a:r>
                    </a:p>
                  </a:txBody>
                  <a:tcPr horzOverflow="overflow">
                    <a:solidFill>
                      <a:srgbClr val="FFC000"/>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r>
              <a:tr h="473529">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u="none" strike="noStrike" cap="none" normalizeH="0" baseline="0" smtClean="0">
                          <a:ln>
                            <a:noFill/>
                          </a:ln>
                          <a:effectLst>
                            <a:outerShdw blurRad="38100" dist="38100" dir="2700000" algn="tl">
                              <a:srgbClr val="000000"/>
                            </a:outerShdw>
                          </a:effectLst>
                        </a:rPr>
                        <a:t>3</a:t>
                      </a:r>
                      <a:endParaRPr kumimoji="0" lang="ru-RU" sz="24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4</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6</a:t>
                      </a:r>
                    </a:p>
                  </a:txBody>
                  <a:tcPr horzOverflow="overflow">
                    <a:solidFill>
                      <a:srgbClr val="FFC000"/>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r>
              <a:tr h="473529">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u="none" strike="noStrike" cap="none" normalizeH="0" baseline="0" smtClean="0">
                          <a:ln>
                            <a:noFill/>
                          </a:ln>
                          <a:effectLst>
                            <a:outerShdw blurRad="38100" dist="38100" dir="2700000" algn="tl">
                              <a:srgbClr val="000000"/>
                            </a:outerShdw>
                          </a:effectLst>
                        </a:rPr>
                        <a:t>4</a:t>
                      </a:r>
                      <a:endParaRPr kumimoji="0" lang="ru-RU" sz="24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6</a:t>
                      </a:r>
                    </a:p>
                  </a:txBody>
                  <a:tcPr horzOverflow="overflow">
                    <a:solidFill>
                      <a:srgbClr val="FFC000"/>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r>
              <a:tr h="473529">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u="none" strike="noStrike" cap="none" normalizeH="0" baseline="0" smtClean="0">
                          <a:ln>
                            <a:noFill/>
                          </a:ln>
                          <a:effectLst>
                            <a:outerShdw blurRad="38100" dist="38100" dir="2700000" algn="tl">
                              <a:srgbClr val="000000"/>
                            </a:outerShdw>
                          </a:effectLst>
                        </a:rPr>
                        <a:t>5</a:t>
                      </a:r>
                      <a:endParaRPr kumimoji="0" lang="ru-RU" sz="24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6</a:t>
                      </a:r>
                    </a:p>
                  </a:txBody>
                  <a:tcPr horzOverflow="overflow">
                    <a:solidFill>
                      <a:srgbClr val="FFC000"/>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r>
              <a:tr h="473529">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u="none" strike="noStrike" cap="none" normalizeH="0" baseline="0" dirty="0" smtClean="0">
                          <a:ln>
                            <a:noFill/>
                          </a:ln>
                          <a:effectLst>
                            <a:outerShdw blurRad="38100" dist="38100" dir="2700000" algn="tl">
                              <a:srgbClr val="000000"/>
                            </a:outerShdw>
                          </a:effectLst>
                        </a:rPr>
                        <a:t>6</a:t>
                      </a:r>
                      <a:endParaRPr kumimoji="0" lang="ru-RU" sz="2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r>
            </a:tbl>
          </a:graphicData>
        </a:graphic>
      </p:graphicFrame>
      <p:graphicFrame>
        <p:nvGraphicFramePr>
          <p:cNvPr id="136197" name="Object 5"/>
          <p:cNvGraphicFramePr>
            <a:graphicFrameLocks noChangeAspect="1"/>
          </p:cNvGraphicFramePr>
          <p:nvPr/>
        </p:nvGraphicFramePr>
        <p:xfrm>
          <a:off x="873125" y="3000375"/>
          <a:ext cx="1281113" cy="1465263"/>
        </p:xfrm>
        <a:graphic>
          <a:graphicData uri="http://schemas.openxmlformats.org/presentationml/2006/ole">
            <p:oleObj spid="_x0000_s136197" name="Формула" r:id="rId6" imgW="177480" imgH="20304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ox(in)">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581900"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57698"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57699"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57700"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1173462" y="805934"/>
            <a:ext cx="5680209" cy="584775"/>
          </a:xfrm>
          <a:prstGeom prst="rect">
            <a:avLst/>
          </a:prstGeom>
        </p:spPr>
        <p:txBody>
          <a:bodyPr wrap="none">
            <a:spAutoFit/>
          </a:bodyPr>
          <a:lstStyle/>
          <a:p>
            <a:r>
              <a:rPr lang="ru-RU" sz="3200" b="1" dirty="0" smtClean="0">
                <a:latin typeface="Times New Roman" pitchFamily="18" charset="0"/>
                <a:cs typeface="Times New Roman" pitchFamily="18" charset="0"/>
              </a:rPr>
              <a:t>3.Задачи на кубики и монеты.</a:t>
            </a:r>
          </a:p>
        </p:txBody>
      </p:sp>
      <p:sp>
        <p:nvSpPr>
          <p:cNvPr id="15" name="Прямоугольник 14"/>
          <p:cNvSpPr/>
          <p:nvPr/>
        </p:nvSpPr>
        <p:spPr>
          <a:xfrm>
            <a:off x="866775" y="1318735"/>
            <a:ext cx="6048375" cy="1015663"/>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dirty="0" smtClean="0"/>
              <a:t>Игральный кубик бросают дважды. Сколько элементарных исходов опыта благоприятствуют событию «А = сумма очков равна 6»? </a:t>
            </a:r>
          </a:p>
        </p:txBody>
      </p:sp>
      <p:graphicFrame>
        <p:nvGraphicFramePr>
          <p:cNvPr id="16" name="Group 83"/>
          <p:cNvGraphicFramePr>
            <a:graphicFrameLocks/>
          </p:cNvGraphicFramePr>
          <p:nvPr/>
        </p:nvGraphicFramePr>
        <p:xfrm>
          <a:off x="1714501" y="2514600"/>
          <a:ext cx="2514597" cy="2581278"/>
        </p:xfrm>
        <a:graphic>
          <a:graphicData uri="http://schemas.openxmlformats.org/drawingml/2006/table">
            <a:tbl>
              <a:tblPr>
                <a:tableStyleId>{5940675A-B579-460E-94D1-54222C63F5DA}</a:tableStyleId>
              </a:tblPr>
              <a:tblGrid>
                <a:gridCol w="359793"/>
                <a:gridCol w="358804"/>
                <a:gridCol w="358805"/>
                <a:gridCol w="359793"/>
                <a:gridCol w="358804"/>
                <a:gridCol w="358805"/>
                <a:gridCol w="359793"/>
              </a:tblGrid>
              <a:tr h="368754">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u="none" strike="noStrike" cap="none" normalizeH="0" baseline="0" dirty="0" smtClean="0">
                          <a:ln>
                            <a:noFill/>
                          </a:ln>
                          <a:effectLst>
                            <a:outerShdw blurRad="38100" dist="38100" dir="2700000" algn="tl">
                              <a:srgbClr val="000000"/>
                            </a:outerShdw>
                          </a:effectLst>
                        </a:rPr>
                        <a:t>1</a:t>
                      </a: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u="none" strike="noStrike" cap="none" normalizeH="0" baseline="0" dirty="0" smtClean="0">
                          <a:ln>
                            <a:noFill/>
                          </a:ln>
                          <a:effectLst>
                            <a:outerShdw blurRad="38100" dist="38100" dir="2700000" algn="tl">
                              <a:srgbClr val="000000"/>
                            </a:outerShdw>
                          </a:effectLst>
                        </a:rPr>
                        <a:t>2</a:t>
                      </a: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u="none" strike="noStrike" cap="none" normalizeH="0" baseline="0" dirty="0" smtClean="0">
                          <a:ln>
                            <a:noFill/>
                          </a:ln>
                          <a:effectLst>
                            <a:outerShdw blurRad="38100" dist="38100" dir="2700000" algn="tl">
                              <a:srgbClr val="000000"/>
                            </a:outerShdw>
                          </a:effectLst>
                        </a:rPr>
                        <a:t>3</a:t>
                      </a: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u="none" strike="noStrike" cap="none" normalizeH="0" baseline="0" dirty="0" smtClean="0">
                          <a:ln>
                            <a:noFill/>
                          </a:ln>
                          <a:effectLst>
                            <a:outerShdw blurRad="38100" dist="38100" dir="2700000" algn="tl">
                              <a:srgbClr val="000000"/>
                            </a:outerShdw>
                          </a:effectLst>
                        </a:rPr>
                        <a:t>4</a:t>
                      </a: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u="none" strike="noStrike" cap="none" normalizeH="0" baseline="0" dirty="0" smtClean="0">
                          <a:ln>
                            <a:noFill/>
                          </a:ln>
                          <a:effectLst>
                            <a:outerShdw blurRad="38100" dist="38100" dir="2700000" algn="tl">
                              <a:srgbClr val="000000"/>
                            </a:outerShdw>
                          </a:effectLst>
                        </a:rPr>
                        <a:t>5</a:t>
                      </a: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u="none" strike="noStrike" cap="none" normalizeH="0" baseline="0" dirty="0" smtClean="0">
                          <a:ln>
                            <a:noFill/>
                          </a:ln>
                          <a:effectLst>
                            <a:outerShdw blurRad="38100" dist="38100" dir="2700000" algn="tl">
                              <a:srgbClr val="000000"/>
                            </a:outerShdw>
                          </a:effectLst>
                        </a:rPr>
                        <a:t>6</a:t>
                      </a: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r>
              <a:tr h="368754">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u="none" strike="noStrike" cap="none" normalizeH="0" baseline="0" dirty="0" smtClean="0">
                          <a:ln>
                            <a:noFill/>
                          </a:ln>
                          <a:effectLst>
                            <a:outerShdw blurRad="38100" dist="38100" dir="2700000" algn="tl">
                              <a:srgbClr val="000000"/>
                            </a:outerShdw>
                          </a:effectLst>
                        </a:rPr>
                        <a:t>1</a:t>
                      </a: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u="none" strike="noStrike" cap="none" normalizeH="0" baseline="0" dirty="0" smtClean="0">
                          <a:ln>
                            <a:noFill/>
                          </a:ln>
                          <a:effectLst>
                            <a:outerShdw blurRad="38100" dist="38100" dir="2700000" algn="tl">
                              <a:srgbClr val="000000"/>
                            </a:outerShdw>
                          </a:effectLst>
                        </a:rPr>
                        <a:t>2</a:t>
                      </a: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3</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4</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6</a:t>
                      </a:r>
                    </a:p>
                  </a:txBody>
                  <a:tcPr horzOverflow="overflow">
                    <a:solidFill>
                      <a:srgbClr val="FFC000"/>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r>
              <a:tr h="368754">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u="none" strike="noStrike" cap="none" normalizeH="0" baseline="0" dirty="0" smtClean="0">
                          <a:ln>
                            <a:noFill/>
                          </a:ln>
                          <a:effectLst>
                            <a:outerShdw blurRad="38100" dist="38100" dir="2700000" algn="tl">
                              <a:srgbClr val="000000"/>
                            </a:outerShdw>
                          </a:effectLst>
                        </a:rPr>
                        <a:t>2</a:t>
                      </a: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3</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4</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6</a:t>
                      </a:r>
                    </a:p>
                  </a:txBody>
                  <a:tcPr horzOverflow="overflow">
                    <a:solidFill>
                      <a:srgbClr val="FFC000"/>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r>
              <a:tr h="368754">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u="none" strike="noStrike" cap="none" normalizeH="0" baseline="0" dirty="0" smtClean="0">
                          <a:ln>
                            <a:noFill/>
                          </a:ln>
                          <a:effectLst>
                            <a:outerShdw blurRad="38100" dist="38100" dir="2700000" algn="tl">
                              <a:srgbClr val="000000"/>
                            </a:outerShdw>
                          </a:effectLst>
                        </a:rPr>
                        <a:t>3</a:t>
                      </a: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4</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6</a:t>
                      </a:r>
                    </a:p>
                  </a:txBody>
                  <a:tcPr horzOverflow="overflow">
                    <a:solidFill>
                      <a:srgbClr val="FFC000"/>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r>
              <a:tr h="368754">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u="none" strike="noStrike" cap="none" normalizeH="0" baseline="0" smtClean="0">
                          <a:ln>
                            <a:noFill/>
                          </a:ln>
                          <a:effectLst>
                            <a:outerShdw blurRad="38100" dist="38100" dir="2700000" algn="tl">
                              <a:srgbClr val="000000"/>
                            </a:outerShdw>
                          </a:effectLst>
                        </a:rPr>
                        <a:t>4</a:t>
                      </a:r>
                      <a:endParaRPr kumimoji="0" lang="ru-RU" sz="14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6</a:t>
                      </a:r>
                    </a:p>
                  </a:txBody>
                  <a:tcPr horzOverflow="overflow">
                    <a:solidFill>
                      <a:srgbClr val="FFC000"/>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r>
              <a:tr h="368754">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u="none" strike="noStrike" cap="none" normalizeH="0" baseline="0" smtClean="0">
                          <a:ln>
                            <a:noFill/>
                          </a:ln>
                          <a:effectLst>
                            <a:outerShdw blurRad="38100" dist="38100" dir="2700000" algn="tl">
                              <a:srgbClr val="000000"/>
                            </a:outerShdw>
                          </a:effectLst>
                        </a:rPr>
                        <a:t>5</a:t>
                      </a:r>
                      <a:endParaRPr kumimoji="0" lang="ru-RU" sz="14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6</a:t>
                      </a:r>
                    </a:p>
                  </a:txBody>
                  <a:tcPr horzOverflow="overflow">
                    <a:solidFill>
                      <a:srgbClr val="FFC000"/>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r>
              <a:tr h="368754">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1400" u="none" strike="noStrike" cap="none" normalizeH="0" baseline="0" dirty="0" smtClean="0">
                          <a:ln>
                            <a:noFill/>
                          </a:ln>
                          <a:effectLst>
                            <a:outerShdw blurRad="38100" dist="38100" dir="2700000" algn="tl">
                              <a:srgbClr val="000000"/>
                            </a:outerShdw>
                          </a:effectLst>
                        </a:rPr>
                        <a:t>6</a:t>
                      </a: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14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tc>
              </a:tr>
            </a:tbl>
          </a:graphicData>
        </a:graphic>
      </p:graphicFrame>
      <p:graphicFrame>
        <p:nvGraphicFramePr>
          <p:cNvPr id="136197" name="Object 5"/>
          <p:cNvGraphicFramePr>
            <a:graphicFrameLocks noChangeAspect="1"/>
          </p:cNvGraphicFramePr>
          <p:nvPr/>
        </p:nvGraphicFramePr>
        <p:xfrm>
          <a:off x="739775" y="2390775"/>
          <a:ext cx="898525" cy="1027681"/>
        </p:xfrm>
        <a:graphic>
          <a:graphicData uri="http://schemas.openxmlformats.org/presentationml/2006/ole">
            <p:oleObj spid="_x0000_s157701" name="Формула" r:id="rId6" imgW="177480" imgH="20304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ox(in)">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581900"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37218"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37219"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37220"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1173462" y="805934"/>
            <a:ext cx="5204695" cy="584775"/>
          </a:xfrm>
          <a:prstGeom prst="rect">
            <a:avLst/>
          </a:prstGeom>
        </p:spPr>
        <p:txBody>
          <a:bodyPr wrap="none">
            <a:spAutoFit/>
          </a:bodyPr>
          <a:lstStyle/>
          <a:p>
            <a:r>
              <a:rPr lang="ru-RU" sz="3200" b="1" dirty="0" smtClean="0">
                <a:latin typeface="Times New Roman" pitchFamily="18" charset="0"/>
                <a:cs typeface="Times New Roman" pitchFamily="18" charset="0"/>
              </a:rPr>
              <a:t>4.Задачи на числа и цифры.</a:t>
            </a:r>
          </a:p>
        </p:txBody>
      </p:sp>
      <p:sp>
        <p:nvSpPr>
          <p:cNvPr id="15" name="Прямоугольник 14"/>
          <p:cNvSpPr/>
          <p:nvPr/>
        </p:nvSpPr>
        <p:spPr>
          <a:xfrm>
            <a:off x="1009650" y="1585435"/>
            <a:ext cx="6048375" cy="2246769"/>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sz="2800" dirty="0" smtClean="0"/>
              <a:t>Из множества натуральных чисел от 10 до 19 наудачу выбирают одно число. Какова вероятность того, что оно делится на 3?</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581900"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58722"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58723"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58724"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1173462" y="805934"/>
            <a:ext cx="5204695" cy="584775"/>
          </a:xfrm>
          <a:prstGeom prst="rect">
            <a:avLst/>
          </a:prstGeom>
        </p:spPr>
        <p:txBody>
          <a:bodyPr wrap="none">
            <a:spAutoFit/>
          </a:bodyPr>
          <a:lstStyle/>
          <a:p>
            <a:r>
              <a:rPr lang="ru-RU" sz="3200" b="1" dirty="0" smtClean="0">
                <a:latin typeface="Times New Roman" pitchFamily="18" charset="0"/>
                <a:cs typeface="Times New Roman" pitchFamily="18" charset="0"/>
              </a:rPr>
              <a:t>4.Задачи на числа и цифры.</a:t>
            </a:r>
          </a:p>
        </p:txBody>
      </p:sp>
      <p:sp>
        <p:nvSpPr>
          <p:cNvPr id="15" name="Прямоугольник 14"/>
          <p:cNvSpPr/>
          <p:nvPr/>
        </p:nvSpPr>
        <p:spPr>
          <a:xfrm>
            <a:off x="1009650" y="1585435"/>
            <a:ext cx="6048375" cy="1015663"/>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dirty="0" smtClean="0"/>
              <a:t>Из множества натуральных чисел от 10 до 19 наудачу выбирают одно число. Какова вероятность того, что оно делится на 3?</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581900"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38242"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38243"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38244"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1173462" y="805934"/>
            <a:ext cx="5997989" cy="1077218"/>
          </a:xfrm>
          <a:prstGeom prst="rect">
            <a:avLst/>
          </a:prstGeom>
        </p:spPr>
        <p:txBody>
          <a:bodyPr wrap="none">
            <a:spAutoFit/>
          </a:bodyPr>
          <a:lstStyle/>
          <a:p>
            <a:r>
              <a:rPr lang="ru-RU" sz="3200" b="1" dirty="0" smtClean="0">
                <a:latin typeface="Times New Roman" pitchFamily="18" charset="0"/>
                <a:cs typeface="Times New Roman" pitchFamily="18" charset="0"/>
              </a:rPr>
              <a:t>5.Задачи на столы и стулья, </a:t>
            </a:r>
          </a:p>
          <a:p>
            <a:r>
              <a:rPr lang="ru-RU" sz="3200" b="1" dirty="0" smtClean="0">
                <a:latin typeface="Times New Roman" pitchFamily="18" charset="0"/>
                <a:cs typeface="Times New Roman" pitchFamily="18" charset="0"/>
              </a:rPr>
              <a:t>на участников из одной группы.</a:t>
            </a:r>
          </a:p>
        </p:txBody>
      </p:sp>
      <p:sp>
        <p:nvSpPr>
          <p:cNvPr id="15" name="Прямоугольник 14"/>
          <p:cNvSpPr/>
          <p:nvPr/>
        </p:nvSpPr>
        <p:spPr>
          <a:xfrm>
            <a:off x="962025" y="2299810"/>
            <a:ext cx="6048375" cy="2677656"/>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sz="2800" dirty="0" smtClean="0"/>
              <a:t>За круглый стол на 9 стульев в случайном порядке рассаживаются 7 мальчиков и 2 девочки. Найдите вероятность того, что обе девочки будут сидеть рядом.</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581900"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59746"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59747"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59748"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1173462" y="805934"/>
            <a:ext cx="5997989" cy="1077218"/>
          </a:xfrm>
          <a:prstGeom prst="rect">
            <a:avLst/>
          </a:prstGeom>
        </p:spPr>
        <p:txBody>
          <a:bodyPr wrap="none">
            <a:spAutoFit/>
          </a:bodyPr>
          <a:lstStyle/>
          <a:p>
            <a:r>
              <a:rPr lang="ru-RU" sz="3200" b="1" dirty="0" smtClean="0">
                <a:latin typeface="Times New Roman" pitchFamily="18" charset="0"/>
                <a:cs typeface="Times New Roman" pitchFamily="18" charset="0"/>
              </a:rPr>
              <a:t>5.Задачи на столы и стулья, </a:t>
            </a:r>
          </a:p>
          <a:p>
            <a:r>
              <a:rPr lang="ru-RU" sz="3200" b="1" dirty="0" smtClean="0">
                <a:latin typeface="Times New Roman" pitchFamily="18" charset="0"/>
                <a:cs typeface="Times New Roman" pitchFamily="18" charset="0"/>
              </a:rPr>
              <a:t>на участников из одной группы.</a:t>
            </a:r>
          </a:p>
        </p:txBody>
      </p:sp>
      <p:sp>
        <p:nvSpPr>
          <p:cNvPr id="15" name="Прямоугольник 14"/>
          <p:cNvSpPr/>
          <p:nvPr/>
        </p:nvSpPr>
        <p:spPr>
          <a:xfrm>
            <a:off x="933450" y="2080735"/>
            <a:ext cx="6048375" cy="1292662"/>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dirty="0" smtClean="0"/>
              <a:t>За круглый стол на 9 стульев в случайном порядке рассаживаются 7 мальчиков и 2 девочки. Найдите вероятность того, что обе девочки будут сидеть рядом.</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581900"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39266"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39267"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39268"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1173462" y="805934"/>
            <a:ext cx="5376023" cy="1077218"/>
          </a:xfrm>
          <a:prstGeom prst="rect">
            <a:avLst/>
          </a:prstGeom>
        </p:spPr>
        <p:txBody>
          <a:bodyPr wrap="none">
            <a:spAutoFit/>
          </a:bodyPr>
          <a:lstStyle/>
          <a:p>
            <a:r>
              <a:rPr lang="ru-RU" sz="3200" b="1" dirty="0" smtClean="0">
                <a:solidFill>
                  <a:srgbClr val="C00000"/>
                </a:solidFill>
                <a:latin typeface="Times New Roman" pitchFamily="18" charset="0"/>
                <a:cs typeface="Times New Roman" pitchFamily="18" charset="0"/>
              </a:rPr>
              <a:t>1.Задачи на батарейки, </a:t>
            </a:r>
          </a:p>
          <a:p>
            <a:r>
              <a:rPr lang="ru-RU" sz="3200" b="1" dirty="0" smtClean="0">
                <a:solidFill>
                  <a:srgbClr val="C00000"/>
                </a:solidFill>
                <a:latin typeface="Times New Roman" pitchFamily="18" charset="0"/>
                <a:cs typeface="Times New Roman" pitchFamily="18" charset="0"/>
              </a:rPr>
              <a:t>автоматы, вопросы, лампы.</a:t>
            </a:r>
          </a:p>
        </p:txBody>
      </p:sp>
      <p:sp>
        <p:nvSpPr>
          <p:cNvPr id="15" name="Прямоугольник 14"/>
          <p:cNvSpPr/>
          <p:nvPr/>
        </p:nvSpPr>
        <p:spPr>
          <a:xfrm>
            <a:off x="733425" y="2090260"/>
            <a:ext cx="6600825" cy="2308324"/>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sz="2400" dirty="0" smtClean="0"/>
              <a:t>Вероятность того, что батарейка бракованная, равна 0,06. Покупатель в магазине выбирает случайную упаковку, в которой две таких батарейки. Найдите вероятность того, что </a:t>
            </a:r>
            <a:r>
              <a:rPr lang="ru-RU" sz="2400" dirty="0" smtClean="0">
                <a:solidFill>
                  <a:srgbClr val="C00000"/>
                </a:solidFill>
              </a:rPr>
              <a:t>обе</a:t>
            </a:r>
            <a:r>
              <a:rPr lang="ru-RU" sz="2400" dirty="0" smtClean="0"/>
              <a:t> батарейки окажутся исправными.</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581900"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60770"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60771"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60772"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1173462" y="805934"/>
            <a:ext cx="5376023" cy="1077218"/>
          </a:xfrm>
          <a:prstGeom prst="rect">
            <a:avLst/>
          </a:prstGeom>
        </p:spPr>
        <p:txBody>
          <a:bodyPr wrap="none">
            <a:spAutoFit/>
          </a:bodyPr>
          <a:lstStyle/>
          <a:p>
            <a:r>
              <a:rPr lang="ru-RU" sz="3200" b="1" dirty="0" smtClean="0">
                <a:solidFill>
                  <a:srgbClr val="C00000"/>
                </a:solidFill>
                <a:latin typeface="Times New Roman" pitchFamily="18" charset="0"/>
                <a:cs typeface="Times New Roman" pitchFamily="18" charset="0"/>
              </a:rPr>
              <a:t>1.Задачи на батарейки, </a:t>
            </a:r>
          </a:p>
          <a:p>
            <a:r>
              <a:rPr lang="ru-RU" sz="3200" b="1" dirty="0" smtClean="0">
                <a:solidFill>
                  <a:srgbClr val="C00000"/>
                </a:solidFill>
                <a:latin typeface="Times New Roman" pitchFamily="18" charset="0"/>
                <a:cs typeface="Times New Roman" pitchFamily="18" charset="0"/>
              </a:rPr>
              <a:t>автоматы, вопросы, лампы.</a:t>
            </a:r>
          </a:p>
        </p:txBody>
      </p:sp>
      <p:sp>
        <p:nvSpPr>
          <p:cNvPr id="15" name="Прямоугольник 14"/>
          <p:cNvSpPr/>
          <p:nvPr/>
        </p:nvSpPr>
        <p:spPr>
          <a:xfrm>
            <a:off x="704850" y="1852135"/>
            <a:ext cx="6600825" cy="1569660"/>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dirty="0" smtClean="0"/>
              <a:t>Вероятность того, что батарейка бракованная, равна 0,06. Покупатель в магазине выбирает случайную упаковку, в которой две таких батарейки. Найдите вероятность того, что </a:t>
            </a:r>
            <a:r>
              <a:rPr lang="ru-RU" dirty="0" smtClean="0">
                <a:solidFill>
                  <a:srgbClr val="C00000"/>
                </a:solidFill>
              </a:rPr>
              <a:t>обе</a:t>
            </a:r>
            <a:r>
              <a:rPr lang="ru-RU" dirty="0" smtClean="0"/>
              <a:t> батарейки окажутся исправными.</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476375" y="1495424"/>
            <a:ext cx="8410576" cy="2554545"/>
          </a:xfrm>
          <a:prstGeom prst="rect">
            <a:avLst/>
          </a:prstGeom>
          <a:noFill/>
        </p:spPr>
        <p:txBody>
          <a:bodyPr wrap="square" rtlCol="0">
            <a:spAutoFit/>
          </a:bodyPr>
          <a:lstStyle/>
          <a:p>
            <a:r>
              <a:rPr lang="en-US" dirty="0" smtClean="0"/>
              <a:t> </a:t>
            </a:r>
            <a:r>
              <a:rPr lang="en-US" sz="3200" dirty="0" smtClean="0">
                <a:solidFill>
                  <a:srgbClr val="C00000"/>
                </a:solidFill>
              </a:rPr>
              <a:t>A</a:t>
            </a:r>
            <a:r>
              <a:rPr lang="ru-RU" sz="3200" dirty="0" smtClean="0"/>
              <a:t> – случайное событие</a:t>
            </a:r>
          </a:p>
          <a:p>
            <a:r>
              <a:rPr lang="en-US" sz="3200" dirty="0" smtClean="0">
                <a:solidFill>
                  <a:srgbClr val="C00000"/>
                </a:solidFill>
              </a:rPr>
              <a:t>P</a:t>
            </a:r>
            <a:r>
              <a:rPr lang="ru-RU" sz="3200" dirty="0" smtClean="0">
                <a:solidFill>
                  <a:srgbClr val="C00000"/>
                </a:solidFill>
              </a:rPr>
              <a:t>(</a:t>
            </a:r>
            <a:r>
              <a:rPr lang="en-US" sz="3200" dirty="0" smtClean="0">
                <a:solidFill>
                  <a:srgbClr val="C00000"/>
                </a:solidFill>
              </a:rPr>
              <a:t>A</a:t>
            </a:r>
            <a:r>
              <a:rPr lang="ru-RU" sz="3200" dirty="0" smtClean="0">
                <a:solidFill>
                  <a:srgbClr val="C00000"/>
                </a:solidFill>
              </a:rPr>
              <a:t>)</a:t>
            </a:r>
            <a:r>
              <a:rPr lang="ru-RU" sz="3200" dirty="0" smtClean="0"/>
              <a:t> – вероятность случайного события (выражается числом)!</a:t>
            </a:r>
          </a:p>
          <a:p>
            <a:endParaRPr lang="ru-RU" sz="3200" dirty="0" smtClean="0"/>
          </a:p>
          <a:p>
            <a:r>
              <a:rPr lang="ru-RU" sz="3200" dirty="0" smtClean="0"/>
              <a:t>   – противоположное событие, </a:t>
            </a:r>
            <a:r>
              <a:rPr lang="ru-RU" sz="3200" dirty="0" smtClean="0">
                <a:solidFill>
                  <a:srgbClr val="C00000"/>
                </a:solidFill>
              </a:rPr>
              <a:t>не А</a:t>
            </a:r>
            <a:r>
              <a:rPr lang="ru-RU" sz="3200" dirty="0" smtClean="0"/>
              <a:t>!</a:t>
            </a:r>
            <a:endParaRPr lang="ru-RU" sz="3200" dirty="0"/>
          </a:p>
        </p:txBody>
      </p:sp>
      <p:sp>
        <p:nvSpPr>
          <p:cNvPr id="87049" name="Rectangle 9"/>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dirty="0"/>
          </a:p>
        </p:txBody>
      </p:sp>
      <p:pic>
        <p:nvPicPr>
          <p:cNvPr id="87048" name="Picture 8"/>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0"/>
            <a:ext cx="98425" cy="212725"/>
          </a:xfrm>
          <a:prstGeom prst="rect">
            <a:avLst/>
          </a:prstGeom>
          <a:noFill/>
        </p:spPr>
      </p:pic>
      <p:graphicFrame>
        <p:nvGraphicFramePr>
          <p:cNvPr id="15" name="Объект 14"/>
          <p:cNvGraphicFramePr>
            <a:graphicFrameLocks noChangeAspect="1"/>
          </p:cNvGraphicFramePr>
          <p:nvPr/>
        </p:nvGraphicFramePr>
        <p:xfrm>
          <a:off x="1038224" y="3125788"/>
          <a:ext cx="790575" cy="1054101"/>
        </p:xfrm>
        <a:graphic>
          <a:graphicData uri="http://schemas.openxmlformats.org/presentationml/2006/ole">
            <p:oleObj spid="_x0000_s87050" name="Формула" r:id="rId4" imgW="152280" imgH="203040" progId="Equation.3">
              <p:embed/>
            </p:oleObj>
          </a:graphicData>
        </a:graphic>
      </p:graphicFrame>
      <p:graphicFrame>
        <p:nvGraphicFramePr>
          <p:cNvPr id="17" name="Объект 16"/>
          <p:cNvGraphicFramePr>
            <a:graphicFrameLocks noChangeAspect="1"/>
          </p:cNvGraphicFramePr>
          <p:nvPr/>
        </p:nvGraphicFramePr>
        <p:xfrm>
          <a:off x="6851649" y="4106862"/>
          <a:ext cx="3080641" cy="808037"/>
        </p:xfrm>
        <a:graphic>
          <a:graphicData uri="http://schemas.openxmlformats.org/presentationml/2006/ole">
            <p:oleObj spid="_x0000_s87052" name="Формула" r:id="rId5" imgW="774360" imgH="203040" progId="Equation.3">
              <p:embed/>
            </p:oleObj>
          </a:graphicData>
        </a:graphic>
      </p:graphicFrame>
      <p:graphicFrame>
        <p:nvGraphicFramePr>
          <p:cNvPr id="18" name="Объект 17"/>
          <p:cNvGraphicFramePr>
            <a:graphicFrameLocks noChangeAspect="1"/>
          </p:cNvGraphicFramePr>
          <p:nvPr/>
        </p:nvGraphicFramePr>
        <p:xfrm>
          <a:off x="6870700" y="4868862"/>
          <a:ext cx="3834980" cy="922337"/>
        </p:xfrm>
        <a:graphic>
          <a:graphicData uri="http://schemas.openxmlformats.org/presentationml/2006/ole">
            <p:oleObj spid="_x0000_s87053" name="Формула" r:id="rId6" imgW="1002960" imgH="241200" progId="Equation.3">
              <p:embed/>
            </p:oleObj>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877175" y="7778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40290"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40291"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40292"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1173462" y="805934"/>
            <a:ext cx="5376023" cy="1077218"/>
          </a:xfrm>
          <a:prstGeom prst="rect">
            <a:avLst/>
          </a:prstGeom>
        </p:spPr>
        <p:txBody>
          <a:bodyPr wrap="none">
            <a:spAutoFit/>
          </a:bodyPr>
          <a:lstStyle/>
          <a:p>
            <a:r>
              <a:rPr lang="ru-RU" sz="3200" b="1" dirty="0" smtClean="0">
                <a:solidFill>
                  <a:srgbClr val="C00000"/>
                </a:solidFill>
                <a:latin typeface="Times New Roman" pitchFamily="18" charset="0"/>
                <a:cs typeface="Times New Roman" pitchFamily="18" charset="0"/>
              </a:rPr>
              <a:t>1.Задачи на батарейки, </a:t>
            </a:r>
          </a:p>
          <a:p>
            <a:r>
              <a:rPr lang="ru-RU" sz="3200" b="1" dirty="0" smtClean="0">
                <a:solidFill>
                  <a:srgbClr val="C00000"/>
                </a:solidFill>
                <a:latin typeface="Times New Roman" pitchFamily="18" charset="0"/>
                <a:cs typeface="Times New Roman" pitchFamily="18" charset="0"/>
              </a:rPr>
              <a:t>автоматы, вопросы, лампы.</a:t>
            </a:r>
          </a:p>
        </p:txBody>
      </p:sp>
      <p:sp>
        <p:nvSpPr>
          <p:cNvPr id="15" name="Прямоугольник 14"/>
          <p:cNvSpPr/>
          <p:nvPr/>
        </p:nvSpPr>
        <p:spPr>
          <a:xfrm>
            <a:off x="752475" y="1842609"/>
            <a:ext cx="6953250" cy="3231654"/>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sz="2000" dirty="0" smtClean="0"/>
              <a:t>В торговом центре два одинаковых автомата продают кофе. Обслуживание автоматов происходит по вечерам после закрытия центра. Известно, что вероятность события «К вечеру в первом автомате закончится кофе» равна 0,25. Такая же вероятность события «К вечеру во втором автомате закончится кофе». Вероятность того, что кофе к вечеру закончится в обоих автоматах, равна </a:t>
            </a:r>
            <a:r>
              <a:rPr lang="ru-RU" sz="2000" dirty="0" smtClean="0">
                <a:solidFill>
                  <a:srgbClr val="C00000"/>
                </a:solidFill>
              </a:rPr>
              <a:t>0,15</a:t>
            </a:r>
            <a:r>
              <a:rPr lang="ru-RU" sz="2000" dirty="0" smtClean="0"/>
              <a:t>. Найдите вероятность того, что к вечеру дня кофе останется в обоих автоматах.</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877175" y="7778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61794"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61795"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61796"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1173462" y="805934"/>
            <a:ext cx="5376023" cy="1077218"/>
          </a:xfrm>
          <a:prstGeom prst="rect">
            <a:avLst/>
          </a:prstGeom>
        </p:spPr>
        <p:txBody>
          <a:bodyPr wrap="none">
            <a:spAutoFit/>
          </a:bodyPr>
          <a:lstStyle/>
          <a:p>
            <a:r>
              <a:rPr lang="ru-RU" sz="3200" b="1" dirty="0" smtClean="0">
                <a:solidFill>
                  <a:srgbClr val="C00000"/>
                </a:solidFill>
                <a:latin typeface="Times New Roman" pitchFamily="18" charset="0"/>
                <a:cs typeface="Times New Roman" pitchFamily="18" charset="0"/>
              </a:rPr>
              <a:t>1.Задачи на батарейки, </a:t>
            </a:r>
          </a:p>
          <a:p>
            <a:r>
              <a:rPr lang="ru-RU" sz="3200" b="1" dirty="0" smtClean="0">
                <a:solidFill>
                  <a:srgbClr val="C00000"/>
                </a:solidFill>
                <a:latin typeface="Times New Roman" pitchFamily="18" charset="0"/>
                <a:cs typeface="Times New Roman" pitchFamily="18" charset="0"/>
              </a:rPr>
              <a:t>автоматы, вопросы, лампы.</a:t>
            </a:r>
          </a:p>
        </p:txBody>
      </p:sp>
      <p:sp>
        <p:nvSpPr>
          <p:cNvPr id="15" name="Прямоугольник 14"/>
          <p:cNvSpPr/>
          <p:nvPr/>
        </p:nvSpPr>
        <p:spPr>
          <a:xfrm>
            <a:off x="752475" y="1842609"/>
            <a:ext cx="6953250" cy="1754326"/>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sz="1400" dirty="0" smtClean="0"/>
              <a:t>В торговом центре два одинаковых автомата продают кофе. Обслуживание автоматов происходит по вечерам после закрытия центра. Известно, что вероятность события «К вечеру в первом автомате закончится кофе» равна 0,25. Такая же вероятность события «К вечеру во втором автомате закончится кофе». Вероятность того, что кофе к вечеру закончится в обоих автоматах, равна </a:t>
            </a:r>
            <a:r>
              <a:rPr lang="ru-RU" sz="1400" dirty="0" smtClean="0">
                <a:solidFill>
                  <a:srgbClr val="C00000"/>
                </a:solidFill>
              </a:rPr>
              <a:t>0,15</a:t>
            </a:r>
            <a:r>
              <a:rPr lang="ru-RU" sz="1400" dirty="0" smtClean="0"/>
              <a:t>. Найдите вероятность того, что к вечеру дня кофе останется в обоих автоматах.</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581900"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41314"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41315"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41316"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792462" y="796409"/>
            <a:ext cx="6667723" cy="1077218"/>
          </a:xfrm>
          <a:prstGeom prst="rect">
            <a:avLst/>
          </a:prstGeom>
        </p:spPr>
        <p:txBody>
          <a:bodyPr wrap="none">
            <a:spAutoFit/>
          </a:bodyPr>
          <a:lstStyle/>
          <a:p>
            <a:r>
              <a:rPr lang="ru-RU" sz="3200" b="1" dirty="0" smtClean="0">
                <a:solidFill>
                  <a:srgbClr val="C00000"/>
                </a:solidFill>
                <a:latin typeface="Times New Roman" pitchFamily="18" charset="0"/>
                <a:cs typeface="Times New Roman" pitchFamily="18" charset="0"/>
              </a:rPr>
              <a:t>2.Задачи на интервалы </a:t>
            </a:r>
          </a:p>
          <a:p>
            <a:r>
              <a:rPr lang="ru-RU" sz="3200" b="1" dirty="0" smtClean="0">
                <a:solidFill>
                  <a:srgbClr val="C00000"/>
                </a:solidFill>
                <a:latin typeface="Times New Roman" pitchFamily="18" charset="0"/>
                <a:cs typeface="Times New Roman" pitchFamily="18" charset="0"/>
              </a:rPr>
              <a:t>(температура, время, длина и т.п.)</a:t>
            </a:r>
          </a:p>
        </p:txBody>
      </p:sp>
      <p:sp>
        <p:nvSpPr>
          <p:cNvPr id="15" name="Прямоугольник 14"/>
          <p:cNvSpPr/>
          <p:nvPr/>
        </p:nvSpPr>
        <p:spPr>
          <a:xfrm>
            <a:off x="733425" y="2090260"/>
            <a:ext cx="6600825" cy="2677656"/>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sz="2400" dirty="0" smtClean="0"/>
              <a:t>Вероятность того, что в случайный момент времени температура тела здорового человека окажется ниже чем 36,8 °С, равна 0,81. Найдите вероятность того, что в случайный момент времени у здорового человека температура окажется 36,8 °С или выше.</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581900"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62818"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62819"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62820"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792462" y="796409"/>
            <a:ext cx="6667723" cy="1077218"/>
          </a:xfrm>
          <a:prstGeom prst="rect">
            <a:avLst/>
          </a:prstGeom>
        </p:spPr>
        <p:txBody>
          <a:bodyPr wrap="none">
            <a:spAutoFit/>
          </a:bodyPr>
          <a:lstStyle/>
          <a:p>
            <a:r>
              <a:rPr lang="ru-RU" sz="3200" b="1" dirty="0" smtClean="0">
                <a:solidFill>
                  <a:srgbClr val="C00000"/>
                </a:solidFill>
                <a:latin typeface="Times New Roman" pitchFamily="18" charset="0"/>
                <a:cs typeface="Times New Roman" pitchFamily="18" charset="0"/>
              </a:rPr>
              <a:t>2.Задачи на интервалы </a:t>
            </a:r>
          </a:p>
          <a:p>
            <a:r>
              <a:rPr lang="ru-RU" sz="3200" b="1" dirty="0" smtClean="0">
                <a:solidFill>
                  <a:srgbClr val="C00000"/>
                </a:solidFill>
                <a:latin typeface="Times New Roman" pitchFamily="18" charset="0"/>
                <a:cs typeface="Times New Roman" pitchFamily="18" charset="0"/>
              </a:rPr>
              <a:t>(температура, время, длина и т.п.)</a:t>
            </a:r>
          </a:p>
        </p:txBody>
      </p:sp>
      <p:sp>
        <p:nvSpPr>
          <p:cNvPr id="15" name="Прямоугольник 14"/>
          <p:cNvSpPr/>
          <p:nvPr/>
        </p:nvSpPr>
        <p:spPr>
          <a:xfrm>
            <a:off x="733425" y="2090260"/>
            <a:ext cx="6600825" cy="1323439"/>
          </a:xfrm>
          <a:prstGeom prst="rect">
            <a:avLst/>
          </a:prstGeom>
        </p:spPr>
        <p:txBody>
          <a:bodyPr wrap="square">
            <a:spAutoFit/>
          </a:bodyPr>
          <a:lstStyle/>
          <a:p>
            <a:r>
              <a:rPr lang="ru-RU" sz="1600" i="0" dirty="0" smtClean="0">
                <a:latin typeface="Times New Roman" pitchFamily="18" charset="0"/>
                <a:cs typeface="Times New Roman" pitchFamily="18" charset="0"/>
              </a:rPr>
              <a:t> </a:t>
            </a:r>
            <a:r>
              <a:rPr lang="ru-RU" sz="1600" dirty="0" smtClean="0"/>
              <a:t>Вероятность того, что в случайный момент времени температура тела здорового человека окажется ниже чем 36,8 °С, равна 0,81. Найдите вероятность того, что в случайный момент времени у здорового человека температура окажется 36,8 °С или выше.</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820025"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42338"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42339"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42340"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571500" y="796409"/>
            <a:ext cx="7525334" cy="1077218"/>
          </a:xfrm>
          <a:prstGeom prst="rect">
            <a:avLst/>
          </a:prstGeom>
        </p:spPr>
        <p:txBody>
          <a:bodyPr wrap="square">
            <a:spAutoFit/>
          </a:bodyPr>
          <a:lstStyle/>
          <a:p>
            <a:r>
              <a:rPr lang="ru-RU" sz="3200" b="1" dirty="0" smtClean="0">
                <a:solidFill>
                  <a:srgbClr val="C00000"/>
                </a:solidFill>
                <a:latin typeface="Times New Roman" pitchFamily="18" charset="0"/>
                <a:cs typeface="Times New Roman" pitchFamily="18" charset="0"/>
              </a:rPr>
              <a:t>3.Задачи на проценты </a:t>
            </a:r>
          </a:p>
          <a:p>
            <a:r>
              <a:rPr lang="ru-RU" sz="3200" b="1" dirty="0" smtClean="0">
                <a:solidFill>
                  <a:srgbClr val="C00000"/>
                </a:solidFill>
                <a:latin typeface="Times New Roman" pitchFamily="18" charset="0"/>
                <a:cs typeface="Times New Roman" pitchFamily="18" charset="0"/>
              </a:rPr>
              <a:t>(дефекты, болезни, выпуск продукции).</a:t>
            </a:r>
          </a:p>
        </p:txBody>
      </p:sp>
      <p:sp>
        <p:nvSpPr>
          <p:cNvPr id="15" name="Прямоугольник 14"/>
          <p:cNvSpPr/>
          <p:nvPr/>
        </p:nvSpPr>
        <p:spPr>
          <a:xfrm>
            <a:off x="733425" y="2090260"/>
            <a:ext cx="6600825" cy="3046988"/>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sz="2400" dirty="0" smtClean="0"/>
              <a:t>Две фабрики выпускают одинаковые стекла для автомобильных фар. Первая фабрика выпускает 45% этих стекол, вторая — 55%. Первая фабрика выпускает 3% бракованных стекол, а вторая — 1%. Найдите вероятность того, что случайно купленное в магазине стекло окажется бракованным.</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820025"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63842"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63843"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63844"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571500" y="796409"/>
            <a:ext cx="7525334" cy="1077218"/>
          </a:xfrm>
          <a:prstGeom prst="rect">
            <a:avLst/>
          </a:prstGeom>
        </p:spPr>
        <p:txBody>
          <a:bodyPr wrap="square">
            <a:spAutoFit/>
          </a:bodyPr>
          <a:lstStyle/>
          <a:p>
            <a:r>
              <a:rPr lang="ru-RU" sz="3200" b="1" dirty="0" smtClean="0">
                <a:solidFill>
                  <a:srgbClr val="C00000"/>
                </a:solidFill>
                <a:latin typeface="Times New Roman" pitchFamily="18" charset="0"/>
                <a:cs typeface="Times New Roman" pitchFamily="18" charset="0"/>
              </a:rPr>
              <a:t>3.Задачи на проценты </a:t>
            </a:r>
          </a:p>
          <a:p>
            <a:r>
              <a:rPr lang="ru-RU" sz="3200" b="1" dirty="0" smtClean="0">
                <a:solidFill>
                  <a:srgbClr val="C00000"/>
                </a:solidFill>
                <a:latin typeface="Times New Roman" pitchFamily="18" charset="0"/>
                <a:cs typeface="Times New Roman" pitchFamily="18" charset="0"/>
              </a:rPr>
              <a:t>(дефекты, болезни, выпуск продукции).</a:t>
            </a:r>
          </a:p>
        </p:txBody>
      </p:sp>
      <p:sp>
        <p:nvSpPr>
          <p:cNvPr id="15" name="Прямоугольник 14"/>
          <p:cNvSpPr/>
          <p:nvPr/>
        </p:nvSpPr>
        <p:spPr>
          <a:xfrm>
            <a:off x="742950" y="1966435"/>
            <a:ext cx="6600825" cy="1692771"/>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sz="1600" dirty="0" smtClean="0"/>
              <a:t>Две фабрики выпускают одинаковые стекла для автомобильных фар. Первая фабрика выпускает 45% этих стекол, вторая — 55%. Первая фабрика выпускает 3% бракованных стекол, а вторая — 1%. Найдите вероятность того, что случайно купленное в магазине стекло окажется бракованным.</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820025"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43362"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43363"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43364"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571500" y="796409"/>
            <a:ext cx="7525334" cy="1077218"/>
          </a:xfrm>
          <a:prstGeom prst="rect">
            <a:avLst/>
          </a:prstGeom>
        </p:spPr>
        <p:txBody>
          <a:bodyPr wrap="square">
            <a:spAutoFit/>
          </a:bodyPr>
          <a:lstStyle/>
          <a:p>
            <a:r>
              <a:rPr lang="ru-RU" sz="3200" b="1" dirty="0" smtClean="0">
                <a:solidFill>
                  <a:srgbClr val="C00000"/>
                </a:solidFill>
                <a:latin typeface="Times New Roman" pitchFamily="18" charset="0"/>
                <a:cs typeface="Times New Roman" pitchFamily="18" charset="0"/>
              </a:rPr>
              <a:t>3.Задачи на проценты </a:t>
            </a:r>
          </a:p>
          <a:p>
            <a:r>
              <a:rPr lang="ru-RU" sz="3200" b="1" dirty="0" smtClean="0">
                <a:solidFill>
                  <a:srgbClr val="C00000"/>
                </a:solidFill>
                <a:latin typeface="Times New Roman" pitchFamily="18" charset="0"/>
                <a:cs typeface="Times New Roman" pitchFamily="18" charset="0"/>
              </a:rPr>
              <a:t>(дефекты, болезни, выпуск продукции).</a:t>
            </a:r>
          </a:p>
        </p:txBody>
      </p:sp>
      <p:sp>
        <p:nvSpPr>
          <p:cNvPr id="15" name="Прямоугольник 14"/>
          <p:cNvSpPr/>
          <p:nvPr/>
        </p:nvSpPr>
        <p:spPr>
          <a:xfrm>
            <a:off x="733425" y="2090260"/>
            <a:ext cx="6600825" cy="3416320"/>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sz="2400" dirty="0" smtClean="0"/>
              <a:t>Агрофирма закупает куриные яйца в двух домашних хозяйствах. 40% яиц из первого хозяйства — яйца высшей категории, а из второго хозяйства — 20% яиц высшей категории. Всего высшую категорию получает 35% яиц. Найдите вероятность того, что яйцо, купленное у этой агрофирмы, окажется из первого хозяйства.</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820025"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64866"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64867"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64868"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571500" y="796409"/>
            <a:ext cx="7525334" cy="1077218"/>
          </a:xfrm>
          <a:prstGeom prst="rect">
            <a:avLst/>
          </a:prstGeom>
        </p:spPr>
        <p:txBody>
          <a:bodyPr wrap="square">
            <a:spAutoFit/>
          </a:bodyPr>
          <a:lstStyle/>
          <a:p>
            <a:r>
              <a:rPr lang="ru-RU" sz="3200" b="1" dirty="0" smtClean="0">
                <a:solidFill>
                  <a:srgbClr val="C00000"/>
                </a:solidFill>
                <a:latin typeface="Times New Roman" pitchFamily="18" charset="0"/>
                <a:cs typeface="Times New Roman" pitchFamily="18" charset="0"/>
              </a:rPr>
              <a:t>3.Задачи на проценты </a:t>
            </a:r>
          </a:p>
          <a:p>
            <a:r>
              <a:rPr lang="ru-RU" sz="3200" b="1" dirty="0" smtClean="0">
                <a:solidFill>
                  <a:srgbClr val="C00000"/>
                </a:solidFill>
                <a:latin typeface="Times New Roman" pitchFamily="18" charset="0"/>
                <a:cs typeface="Times New Roman" pitchFamily="18" charset="0"/>
              </a:rPr>
              <a:t>(дефекты, болезни, выпуск продукции).</a:t>
            </a:r>
          </a:p>
        </p:txBody>
      </p:sp>
      <p:sp>
        <p:nvSpPr>
          <p:cNvPr id="15" name="Прямоугольник 14"/>
          <p:cNvSpPr/>
          <p:nvPr/>
        </p:nvSpPr>
        <p:spPr>
          <a:xfrm>
            <a:off x="695325" y="1804510"/>
            <a:ext cx="6600825" cy="1692771"/>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sz="1600" dirty="0" smtClean="0"/>
              <a:t>Агрофирма закупает куриные яйца в двух домашних хозяйствах. 40% яиц из первого хозяйства — яйца высшей категории, а из второго хозяйства — 20% яиц высшей категории. Всего высшую категорию получает 35% яиц. Найдите вероятность того, что яйцо, купленное у этой агрофирмы, окажется из первого хозяйства.</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820025"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65890"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65891"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65892"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1905000" y="853559"/>
            <a:ext cx="4838700" cy="584775"/>
          </a:xfrm>
          <a:prstGeom prst="rect">
            <a:avLst/>
          </a:prstGeom>
        </p:spPr>
        <p:txBody>
          <a:bodyPr wrap="square">
            <a:spAutoFit/>
          </a:bodyPr>
          <a:lstStyle/>
          <a:p>
            <a:r>
              <a:rPr lang="ru-RU" sz="3200" b="1" dirty="0" smtClean="0">
                <a:solidFill>
                  <a:srgbClr val="C00000"/>
                </a:solidFill>
                <a:latin typeface="Times New Roman" pitchFamily="18" charset="0"/>
                <a:cs typeface="Times New Roman" pitchFamily="18" charset="0"/>
              </a:rPr>
              <a:t>4.Задачи на стрельбу.</a:t>
            </a:r>
          </a:p>
        </p:txBody>
      </p:sp>
      <p:sp>
        <p:nvSpPr>
          <p:cNvPr id="15" name="Прямоугольник 14"/>
          <p:cNvSpPr/>
          <p:nvPr/>
        </p:nvSpPr>
        <p:spPr>
          <a:xfrm>
            <a:off x="714375" y="1747360"/>
            <a:ext cx="6600825" cy="2677656"/>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sz="2400" dirty="0" smtClean="0"/>
              <a:t>Стрелок стреляет по мишени один раз. В случае промаха стрелок делает второй выстрел по той же мишени. Вероятность попасть в мишень при одном выстреле равна 0,7. Найдите вероятность того, что мишень будет поражена (либо первым, либо вторым выстрелом).</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820025"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44386"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44387"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44388"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1905000" y="853559"/>
            <a:ext cx="4838700" cy="584775"/>
          </a:xfrm>
          <a:prstGeom prst="rect">
            <a:avLst/>
          </a:prstGeom>
        </p:spPr>
        <p:txBody>
          <a:bodyPr wrap="square">
            <a:spAutoFit/>
          </a:bodyPr>
          <a:lstStyle/>
          <a:p>
            <a:r>
              <a:rPr lang="ru-RU" sz="3200" b="1" dirty="0" smtClean="0">
                <a:solidFill>
                  <a:srgbClr val="C00000"/>
                </a:solidFill>
                <a:latin typeface="Times New Roman" pitchFamily="18" charset="0"/>
                <a:cs typeface="Times New Roman" pitchFamily="18" charset="0"/>
              </a:rPr>
              <a:t>4.Задачи на стрельбу.</a:t>
            </a:r>
          </a:p>
        </p:txBody>
      </p:sp>
      <p:sp>
        <p:nvSpPr>
          <p:cNvPr id="15" name="Прямоугольник 14"/>
          <p:cNvSpPr/>
          <p:nvPr/>
        </p:nvSpPr>
        <p:spPr>
          <a:xfrm>
            <a:off x="695325" y="1442560"/>
            <a:ext cx="6600825" cy="1846659"/>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dirty="0" smtClean="0"/>
              <a:t>Стрелок стреляет по мишени один раз. В случае промаха стрелок делает второй выстрел по той же мишени. Вероятность попасть в мишень при одном выстреле равна 0,7. Найдите вероятность того, что мишень будет поражена (либо первым, либо вторым выстрелом).</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3"/>
          <p:cNvSpPr>
            <a:spLocks noGrp="1"/>
          </p:cNvSpPr>
          <p:nvPr>
            <p:ph sz="half" idx="1"/>
          </p:nvPr>
        </p:nvSpPr>
        <p:spPr>
          <a:xfrm>
            <a:off x="857249" y="1130300"/>
            <a:ext cx="10067925" cy="4351338"/>
          </a:xfrm>
        </p:spPr>
        <p:txBody>
          <a:bodyPr/>
          <a:lstStyle/>
          <a:p>
            <a:pPr>
              <a:buFont typeface="Arial" pitchFamily="34" charset="0"/>
              <a:buNone/>
            </a:pPr>
            <a:r>
              <a:rPr lang="ru-RU" sz="4000" dirty="0" smtClean="0">
                <a:latin typeface="Times New Roman" pitchFamily="18" charset="0"/>
                <a:cs typeface="Times New Roman" pitchFamily="18" charset="0"/>
              </a:rPr>
              <a:t>Формула классической вероятности случайных событий:</a:t>
            </a:r>
          </a:p>
          <a:p>
            <a:pPr>
              <a:buFont typeface="Arial" pitchFamily="34" charset="0"/>
              <a:buNone/>
            </a:pPr>
            <a:r>
              <a:rPr lang="ru-RU" sz="4800" dirty="0" smtClean="0">
                <a:latin typeface="Times New Roman" pitchFamily="18" charset="0"/>
                <a:cs typeface="Times New Roman" pitchFamily="18" charset="0"/>
              </a:rPr>
              <a:t>                      </a:t>
            </a:r>
            <a:r>
              <a:rPr lang="en-US" sz="4800" b="1" dirty="0" smtClean="0">
                <a:solidFill>
                  <a:srgbClr val="C00000"/>
                </a:solidFill>
                <a:latin typeface="Times New Roman" pitchFamily="18" charset="0"/>
                <a:cs typeface="Times New Roman" pitchFamily="18" charset="0"/>
              </a:rPr>
              <a:t>P(A) = N(A)</a:t>
            </a:r>
            <a:r>
              <a:rPr lang="ru-RU" sz="4800" b="1" dirty="0" smtClean="0">
                <a:solidFill>
                  <a:srgbClr val="C00000"/>
                </a:solidFill>
                <a:latin typeface="Times New Roman" pitchFamily="18" charset="0"/>
                <a:cs typeface="Times New Roman" pitchFamily="18" charset="0"/>
              </a:rPr>
              <a:t> </a:t>
            </a:r>
            <a:r>
              <a:rPr lang="en-US" sz="4800" b="1" dirty="0" smtClean="0">
                <a:solidFill>
                  <a:srgbClr val="C00000"/>
                </a:solidFill>
                <a:latin typeface="Times New Roman" pitchFamily="18" charset="0"/>
                <a:cs typeface="Times New Roman" pitchFamily="18" charset="0"/>
              </a:rPr>
              <a:t>/ N</a:t>
            </a:r>
            <a:r>
              <a:rPr lang="ru-RU" sz="4800" b="1" dirty="0" smtClean="0">
                <a:solidFill>
                  <a:srgbClr val="C00000"/>
                </a:solidFill>
                <a:latin typeface="Times New Roman" pitchFamily="18" charset="0"/>
                <a:cs typeface="Times New Roman" pitchFamily="18" charset="0"/>
              </a:rPr>
              <a:t>,</a:t>
            </a:r>
            <a:r>
              <a:rPr lang="ru-RU" sz="4000" dirty="0" smtClean="0">
                <a:solidFill>
                  <a:srgbClr val="C00000"/>
                </a:solidFill>
                <a:latin typeface="Times New Roman" pitchFamily="18" charset="0"/>
                <a:cs typeface="Times New Roman" pitchFamily="18" charset="0"/>
              </a:rPr>
              <a:t> </a:t>
            </a:r>
            <a:r>
              <a:rPr lang="ru-RU" sz="4000" dirty="0" smtClean="0">
                <a:latin typeface="Times New Roman" pitchFamily="18" charset="0"/>
                <a:cs typeface="Times New Roman" pitchFamily="18" charset="0"/>
              </a:rPr>
              <a:t>где </a:t>
            </a:r>
          </a:p>
          <a:p>
            <a:pPr>
              <a:buFont typeface="Arial" pitchFamily="34" charset="0"/>
              <a:buNone/>
            </a:pPr>
            <a:r>
              <a:rPr lang="ru-RU" sz="4000" dirty="0" smtClean="0">
                <a:latin typeface="Times New Roman" pitchFamily="18" charset="0"/>
                <a:cs typeface="Times New Roman" pitchFamily="18" charset="0"/>
              </a:rPr>
              <a:t>        </a:t>
            </a:r>
            <a:r>
              <a:rPr lang="en-US" sz="4000" b="1" dirty="0" smtClean="0">
                <a:solidFill>
                  <a:srgbClr val="C00000"/>
                </a:solidFill>
                <a:latin typeface="Times New Roman" pitchFamily="18" charset="0"/>
                <a:cs typeface="Times New Roman" pitchFamily="18" charset="0"/>
              </a:rPr>
              <a:t>N</a:t>
            </a:r>
            <a:r>
              <a:rPr lang="ru-RU" sz="4000" b="1" dirty="0" smtClean="0">
                <a:solidFill>
                  <a:srgbClr val="FF3300"/>
                </a:solidFill>
                <a:latin typeface="Times New Roman" pitchFamily="18" charset="0"/>
                <a:cs typeface="Times New Roman" pitchFamily="18" charset="0"/>
              </a:rPr>
              <a:t> </a:t>
            </a:r>
            <a:r>
              <a:rPr lang="ru-RU" sz="4000" dirty="0" smtClean="0">
                <a:latin typeface="Times New Roman" pitchFamily="18" charset="0"/>
                <a:cs typeface="Times New Roman" pitchFamily="18" charset="0"/>
              </a:rPr>
              <a:t>– число всех возможных вариантов</a:t>
            </a:r>
          </a:p>
          <a:p>
            <a:pPr>
              <a:buFont typeface="Arial" pitchFamily="34" charset="0"/>
              <a:buNone/>
            </a:pPr>
            <a:r>
              <a:rPr lang="ru-RU" sz="4000" dirty="0" smtClean="0">
                <a:latin typeface="Times New Roman" pitchFamily="18" charset="0"/>
                <a:cs typeface="Times New Roman" pitchFamily="18" charset="0"/>
              </a:rPr>
              <a:t>        </a:t>
            </a:r>
            <a:r>
              <a:rPr lang="en-US" sz="4000" b="1" dirty="0" smtClean="0">
                <a:solidFill>
                  <a:srgbClr val="C00000"/>
                </a:solidFill>
                <a:latin typeface="Times New Roman" pitchFamily="18" charset="0"/>
                <a:cs typeface="Times New Roman" pitchFamily="18" charset="0"/>
              </a:rPr>
              <a:t>N(A)</a:t>
            </a:r>
            <a:r>
              <a:rPr lang="ru-RU" sz="4000" dirty="0" smtClean="0">
                <a:latin typeface="Times New Roman" pitchFamily="18" charset="0"/>
                <a:cs typeface="Times New Roman" pitchFamily="18" charset="0"/>
              </a:rPr>
              <a:t> – число благоприятных вариантов</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820025"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45410"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45411"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45412"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1905000" y="853559"/>
            <a:ext cx="4838700" cy="584775"/>
          </a:xfrm>
          <a:prstGeom prst="rect">
            <a:avLst/>
          </a:prstGeom>
        </p:spPr>
        <p:txBody>
          <a:bodyPr wrap="square">
            <a:spAutoFit/>
          </a:bodyPr>
          <a:lstStyle/>
          <a:p>
            <a:r>
              <a:rPr lang="ru-RU" sz="3200" b="1" dirty="0" smtClean="0">
                <a:solidFill>
                  <a:srgbClr val="C00000"/>
                </a:solidFill>
                <a:latin typeface="Times New Roman" pitchFamily="18" charset="0"/>
                <a:cs typeface="Times New Roman" pitchFamily="18" charset="0"/>
              </a:rPr>
              <a:t>4.Задачи на стрельбу.</a:t>
            </a:r>
          </a:p>
        </p:txBody>
      </p:sp>
      <p:sp>
        <p:nvSpPr>
          <p:cNvPr id="15" name="Прямоугольник 14"/>
          <p:cNvSpPr/>
          <p:nvPr/>
        </p:nvSpPr>
        <p:spPr>
          <a:xfrm>
            <a:off x="695325" y="1394935"/>
            <a:ext cx="6953250" cy="3539430"/>
          </a:xfrm>
          <a:prstGeom prst="rect">
            <a:avLst/>
          </a:prstGeom>
        </p:spPr>
        <p:txBody>
          <a:bodyPr wrap="square">
            <a:spAutoFit/>
          </a:bodyPr>
          <a:lstStyle/>
          <a:p>
            <a:r>
              <a:rPr lang="ru-RU" sz="2400" i="0" dirty="0" smtClean="0">
                <a:latin typeface="Times New Roman" pitchFamily="18" charset="0"/>
                <a:cs typeface="Times New Roman" pitchFamily="18" charset="0"/>
              </a:rPr>
              <a:t> </a:t>
            </a:r>
            <a:r>
              <a:rPr lang="ru-RU" sz="2400" dirty="0" smtClean="0"/>
              <a:t> </a:t>
            </a:r>
            <a:r>
              <a:rPr lang="ru-RU" sz="2000" dirty="0" smtClean="0"/>
              <a:t>При артиллерийской стрельбе автоматическая система делает выстрел по цели. Если цель не уничтожена, то система делает повторный выстрел. Выстрелы повторяются до тех пор, пока цель не будет уничтожена. Вероятность уничтожения некоторой цели при первом выстреле равна 0,4, а при каждом последующем — 0,6. Сколько выстрелов потребуется для того, чтобы вероятность уничтожения цели была не менее 0,98?</a:t>
            </a:r>
          </a:p>
          <a:p>
            <a:r>
              <a:rPr lang="ru-RU" sz="2000" dirty="0" smtClean="0"/>
              <a:t> В ответе укажите наименьшее необходимое количество выстрелов.</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820025"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66914"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66915"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66916"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1905000" y="853559"/>
            <a:ext cx="4838700" cy="584775"/>
          </a:xfrm>
          <a:prstGeom prst="rect">
            <a:avLst/>
          </a:prstGeom>
        </p:spPr>
        <p:txBody>
          <a:bodyPr wrap="square">
            <a:spAutoFit/>
          </a:bodyPr>
          <a:lstStyle/>
          <a:p>
            <a:r>
              <a:rPr lang="ru-RU" sz="3200" b="1" dirty="0" smtClean="0">
                <a:solidFill>
                  <a:srgbClr val="C00000"/>
                </a:solidFill>
                <a:latin typeface="Times New Roman" pitchFamily="18" charset="0"/>
                <a:cs typeface="Times New Roman" pitchFamily="18" charset="0"/>
              </a:rPr>
              <a:t>4.Задачи на стрельбу.</a:t>
            </a:r>
          </a:p>
        </p:txBody>
      </p:sp>
      <p:sp>
        <p:nvSpPr>
          <p:cNvPr id="15" name="Прямоугольник 14"/>
          <p:cNvSpPr/>
          <p:nvPr/>
        </p:nvSpPr>
        <p:spPr>
          <a:xfrm>
            <a:off x="695325" y="1394935"/>
            <a:ext cx="6953250" cy="2308324"/>
          </a:xfrm>
          <a:prstGeom prst="rect">
            <a:avLst/>
          </a:prstGeom>
        </p:spPr>
        <p:txBody>
          <a:bodyPr wrap="square">
            <a:spAutoFit/>
          </a:bodyPr>
          <a:lstStyle/>
          <a:p>
            <a:r>
              <a:rPr lang="ru-RU" sz="1600" i="0" dirty="0" smtClean="0">
                <a:latin typeface="Times New Roman" pitchFamily="18" charset="0"/>
                <a:cs typeface="Times New Roman" pitchFamily="18" charset="0"/>
              </a:rPr>
              <a:t> </a:t>
            </a:r>
            <a:r>
              <a:rPr lang="ru-RU" sz="1600" dirty="0" smtClean="0"/>
              <a:t> При артиллерийской стрельбе автоматическая система делает выстрел по цели. Если цель не уничтожена, то система делает повторный выстрел. Выстрелы повторяются до тех пор, пока цель не будет уничтожена. Вероятность уничтожения некоторой цели при первом выстреле равна 0,4, а при каждом последующем — 0,6. Сколько выстрелов потребуется для того, чтобы вероятность уничтожения цели была не менее 0,98?</a:t>
            </a:r>
          </a:p>
          <a:p>
            <a:r>
              <a:rPr lang="ru-RU" sz="1600" dirty="0" smtClean="0"/>
              <a:t> В ответе укажите наименьшее необходимое количество выстрелов.</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820025"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46434"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46435"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46436"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1905000" y="853559"/>
            <a:ext cx="4838700" cy="584775"/>
          </a:xfrm>
          <a:prstGeom prst="rect">
            <a:avLst/>
          </a:prstGeom>
        </p:spPr>
        <p:txBody>
          <a:bodyPr wrap="square">
            <a:spAutoFit/>
          </a:bodyPr>
          <a:lstStyle/>
          <a:p>
            <a:r>
              <a:rPr lang="ru-RU" sz="3200" b="1" dirty="0" smtClean="0">
                <a:solidFill>
                  <a:srgbClr val="C00000"/>
                </a:solidFill>
                <a:latin typeface="Times New Roman" pitchFamily="18" charset="0"/>
                <a:cs typeface="Times New Roman" pitchFamily="18" charset="0"/>
              </a:rPr>
              <a:t>5.Лабиринты.</a:t>
            </a:r>
          </a:p>
        </p:txBody>
      </p:sp>
      <p:pic>
        <p:nvPicPr>
          <p:cNvPr id="146438" name="Picture 6" descr="L9.eps"/>
          <p:cNvPicPr>
            <a:picLocks noChangeAspect="1" noChangeArrowheads="1"/>
          </p:cNvPicPr>
          <p:nvPr/>
        </p:nvPicPr>
        <p:blipFill>
          <a:blip r:embed="rId6" cstate="print"/>
          <a:srcRect/>
          <a:stretch>
            <a:fillRect/>
          </a:stretch>
        </p:blipFill>
        <p:spPr bwMode="auto">
          <a:xfrm>
            <a:off x="2851149" y="2805111"/>
            <a:ext cx="4896024" cy="3224213"/>
          </a:xfrm>
          <a:prstGeom prst="rect">
            <a:avLst/>
          </a:prstGeom>
          <a:noFill/>
        </p:spPr>
      </p:pic>
      <p:sp>
        <p:nvSpPr>
          <p:cNvPr id="16" name="Прямоугольник 15"/>
          <p:cNvSpPr/>
          <p:nvPr/>
        </p:nvSpPr>
        <p:spPr>
          <a:xfrm>
            <a:off x="685800" y="1437412"/>
            <a:ext cx="6781800" cy="1323439"/>
          </a:xfrm>
          <a:prstGeom prst="rect">
            <a:avLst/>
          </a:prstGeom>
        </p:spPr>
        <p:txBody>
          <a:bodyPr wrap="square">
            <a:spAutoFit/>
          </a:bodyPr>
          <a:lstStyle/>
          <a:p>
            <a:r>
              <a:rPr lang="ru-RU" sz="1600" dirty="0" smtClean="0"/>
              <a:t>На рисунке изображён лабиринт. Паук заползает в лабиринт в точке «Вход». Развернуться и ползти назад паук не может. На каждом разветвлении паук выбирает путь, по которому ещё не полз. Считая выбор дальнейшего пути случайным, определите, с какой вероятностью паук придёт к выходу ￼</a:t>
            </a:r>
            <a:endParaRPr lang="ru-RU" sz="16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820025"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47458"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47459"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47460"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sp>
        <p:nvSpPr>
          <p:cNvPr id="14" name="Прямоугольник 13"/>
          <p:cNvSpPr/>
          <p:nvPr/>
        </p:nvSpPr>
        <p:spPr>
          <a:xfrm>
            <a:off x="1219200" y="1910834"/>
            <a:ext cx="6105525" cy="1938992"/>
          </a:xfrm>
          <a:prstGeom prst="rect">
            <a:avLst/>
          </a:prstGeom>
        </p:spPr>
        <p:txBody>
          <a:bodyPr wrap="square">
            <a:spAutoFit/>
          </a:bodyPr>
          <a:lstStyle/>
          <a:p>
            <a:pPr algn="ctr"/>
            <a:r>
              <a:rPr lang="ru-RU" sz="6000" b="1" dirty="0" smtClean="0">
                <a:solidFill>
                  <a:srgbClr val="C00000"/>
                </a:solidFill>
                <a:latin typeface="Times New Roman" pitchFamily="18" charset="0"/>
                <a:cs typeface="Times New Roman" pitchFamily="18" charset="0"/>
              </a:rPr>
              <a:t>Дополнительные задачи!</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Line 6"/>
          <p:cNvSpPr>
            <a:spLocks noChangeShapeType="1"/>
          </p:cNvSpPr>
          <p:nvPr/>
        </p:nvSpPr>
        <p:spPr bwMode="auto">
          <a:xfrm>
            <a:off x="7886700" y="701675"/>
            <a:ext cx="38100" cy="5384800"/>
          </a:xfrm>
          <a:prstGeom prst="line">
            <a:avLst/>
          </a:prstGeom>
          <a:noFill/>
          <a:ln w="38100">
            <a:solidFill>
              <a:srgbClr val="0000FF"/>
            </a:solidFill>
            <a:round/>
            <a:headEnd/>
            <a:tailEnd/>
          </a:ln>
          <a:effectLst/>
        </p:spPr>
        <p:txBody>
          <a:bodyPr/>
          <a:lstStyle/>
          <a:p>
            <a:endParaRPr lang="ru-RU" dirty="0"/>
          </a:p>
        </p:txBody>
      </p:sp>
      <p:graphicFrame>
        <p:nvGraphicFramePr>
          <p:cNvPr id="6" name="Объект 5"/>
          <p:cNvGraphicFramePr>
            <a:graphicFrameLocks noChangeAspect="1"/>
          </p:cNvGraphicFramePr>
          <p:nvPr/>
        </p:nvGraphicFramePr>
        <p:xfrm>
          <a:off x="7896225" y="773113"/>
          <a:ext cx="2137747" cy="960437"/>
        </p:xfrm>
        <a:graphic>
          <a:graphicData uri="http://schemas.openxmlformats.org/presentationml/2006/ole">
            <p:oleObj spid="_x0000_s173058" name="Формула" r:id="rId3" imgW="876240" imgH="393480" progId="Equation.3">
              <p:embed/>
            </p:oleObj>
          </a:graphicData>
        </a:graphic>
      </p:graphicFrame>
      <p:graphicFrame>
        <p:nvGraphicFramePr>
          <p:cNvPr id="84994" name="Object 2"/>
          <p:cNvGraphicFramePr>
            <a:graphicFrameLocks noChangeAspect="1"/>
          </p:cNvGraphicFramePr>
          <p:nvPr/>
        </p:nvGraphicFramePr>
        <p:xfrm>
          <a:off x="7975600" y="1763714"/>
          <a:ext cx="1616075" cy="423793"/>
        </p:xfrm>
        <a:graphic>
          <a:graphicData uri="http://schemas.openxmlformats.org/presentationml/2006/ole">
            <p:oleObj spid="_x0000_s173059" name="Формула" r:id="rId4" imgW="774360" imgH="203040" progId="Equation.3">
              <p:embed/>
            </p:oleObj>
          </a:graphicData>
        </a:graphic>
      </p:graphicFrame>
      <p:graphicFrame>
        <p:nvGraphicFramePr>
          <p:cNvPr id="84995" name="Object 3"/>
          <p:cNvGraphicFramePr>
            <a:graphicFrameLocks noChangeAspect="1"/>
          </p:cNvGraphicFramePr>
          <p:nvPr/>
        </p:nvGraphicFramePr>
        <p:xfrm>
          <a:off x="7994651" y="2230439"/>
          <a:ext cx="2073274" cy="498581"/>
        </p:xfrm>
        <a:graphic>
          <a:graphicData uri="http://schemas.openxmlformats.org/presentationml/2006/ole">
            <p:oleObj spid="_x0000_s173060" name="Формула" r:id="rId5" imgW="1002960" imgH="241200" progId="Equation.3">
              <p:embed/>
            </p:oleObj>
          </a:graphicData>
        </a:graphic>
      </p:graphicFrame>
      <p:sp>
        <p:nvSpPr>
          <p:cNvPr id="9" name="Прямоугольник 8"/>
          <p:cNvSpPr/>
          <p:nvPr/>
        </p:nvSpPr>
        <p:spPr>
          <a:xfrm>
            <a:off x="8678373" y="2853809"/>
            <a:ext cx="1875327" cy="461665"/>
          </a:xfrm>
          <a:prstGeom prst="rect">
            <a:avLst/>
          </a:prstGeom>
        </p:spPr>
        <p:txBody>
          <a:bodyPr wrap="square">
            <a:spAutoFit/>
          </a:bodyPr>
          <a:lstStyle/>
          <a:p>
            <a:r>
              <a:rPr lang="ru-RU" sz="2400" b="1" dirty="0" smtClean="0">
                <a:solidFill>
                  <a:srgbClr val="FF3300"/>
                </a:solidFill>
                <a:latin typeface="Times New Roman" pitchFamily="18" charset="0"/>
                <a:cs typeface="Times New Roman" pitchFamily="18" charset="0"/>
              </a:rPr>
              <a:t>или</a:t>
            </a:r>
            <a:r>
              <a:rPr lang="ru-RU" sz="2400" dirty="0" smtClean="0">
                <a:solidFill>
                  <a:srgbClr val="FF33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то </a:t>
            </a:r>
            <a:r>
              <a:rPr lang="ru-RU" sz="2400" b="1" dirty="0" smtClean="0">
                <a:solidFill>
                  <a:srgbClr val="FF3300"/>
                </a:solidFill>
                <a:latin typeface="Times New Roman" pitchFamily="18" charset="0"/>
                <a:cs typeface="Times New Roman" pitchFamily="18" charset="0"/>
              </a:rPr>
              <a:t>«+»</a:t>
            </a:r>
            <a:endParaRPr lang="ru-RU" sz="2400" dirty="0"/>
          </a:p>
        </p:txBody>
      </p:sp>
      <p:sp>
        <p:nvSpPr>
          <p:cNvPr id="10" name="Прямоугольник 9"/>
          <p:cNvSpPr/>
          <p:nvPr/>
        </p:nvSpPr>
        <p:spPr>
          <a:xfrm>
            <a:off x="7938999" y="3320534"/>
            <a:ext cx="3689664" cy="461665"/>
          </a:xfrm>
          <a:prstGeom prst="rect">
            <a:avLst/>
          </a:prstGeom>
        </p:spPr>
        <p:txBody>
          <a:bodyPr wrap="none">
            <a:spAutoFit/>
          </a:bodyPr>
          <a:lstStyle/>
          <a:p>
            <a:pPr marL="533400" indent="-533400"/>
            <a:r>
              <a:rPr lang="en-US" sz="2400" b="1" dirty="0" smtClean="0">
                <a:solidFill>
                  <a:srgbClr val="002060"/>
                </a:solidFill>
                <a:latin typeface="Times New Roman" pitchFamily="18" charset="0"/>
                <a:cs typeface="Times New Roman" pitchFamily="18" charset="0"/>
              </a:rPr>
              <a:t>P(A</a:t>
            </a:r>
            <a:r>
              <a:rPr lang="ru-RU" sz="2400" b="1" dirty="0" smtClean="0">
                <a:solidFill>
                  <a:srgbClr val="002060"/>
                </a:solidFill>
                <a:latin typeface="Times New Roman" pitchFamily="18" charset="0"/>
                <a:cs typeface="Times New Roman" pitchFamily="18" charset="0"/>
              </a:rPr>
              <a:t> + </a:t>
            </a:r>
            <a:r>
              <a:rPr lang="en-US" sz="2400" b="1" dirty="0" smtClean="0">
                <a:solidFill>
                  <a:srgbClr val="002060"/>
                </a:solidFill>
                <a:latin typeface="Times New Roman" pitchFamily="18" charset="0"/>
                <a:cs typeface="Times New Roman" pitchFamily="18" charset="0"/>
              </a:rPr>
              <a:t>B) = P(A) + P(B) </a:t>
            </a:r>
            <a:r>
              <a:rPr lang="en-US" sz="2400" b="1" dirty="0" smtClean="0">
                <a:solidFill>
                  <a:srgbClr val="000000"/>
                </a:solidFill>
                <a:latin typeface="Times New Roman" pitchFamily="18" charset="0"/>
                <a:cs typeface="Times New Roman" pitchFamily="18" charset="0"/>
              </a:rPr>
              <a:t>(</a:t>
            </a:r>
            <a:r>
              <a:rPr lang="ru-RU" sz="2400" b="1" dirty="0" smtClean="0">
                <a:solidFill>
                  <a:srgbClr val="002060"/>
                </a:solidFill>
                <a:latin typeface="Times New Roman" pitchFamily="18" charset="0"/>
                <a:cs typeface="Times New Roman" pitchFamily="18" charset="0"/>
              </a:rPr>
              <a:t>н</a:t>
            </a:r>
            <a:r>
              <a:rPr lang="en-US" sz="2400" b="1" dirty="0" smtClean="0">
                <a:solidFill>
                  <a:srgbClr val="000000"/>
                </a:solidFill>
                <a:latin typeface="Times New Roman" pitchFamily="18" charset="0"/>
                <a:cs typeface="Times New Roman" pitchFamily="18" charset="0"/>
              </a:rPr>
              <a:t>) </a:t>
            </a:r>
            <a:endParaRPr lang="ru-RU" sz="2400" b="1" dirty="0" smtClean="0">
              <a:solidFill>
                <a:srgbClr val="000000"/>
              </a:solidFill>
              <a:latin typeface="Times New Roman" pitchFamily="18" charset="0"/>
              <a:cs typeface="Times New Roman" pitchFamily="18" charset="0"/>
            </a:endParaRPr>
          </a:p>
        </p:txBody>
      </p:sp>
      <p:sp>
        <p:nvSpPr>
          <p:cNvPr id="11" name="Прямоугольник 10"/>
          <p:cNvSpPr/>
          <p:nvPr/>
        </p:nvSpPr>
        <p:spPr>
          <a:xfrm>
            <a:off x="7924799" y="3825359"/>
            <a:ext cx="3648075" cy="83099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P(A</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B) = P(A) + P(B)</a:t>
            </a:r>
            <a:r>
              <a:rPr lang="ru-RU" sz="2400" b="1" dirty="0" smtClean="0">
                <a:solidFill>
                  <a:srgbClr val="FF0000"/>
                </a:solidFill>
                <a:latin typeface="Times New Roman" pitchFamily="18" charset="0"/>
                <a:cs typeface="Times New Roman" pitchFamily="18" charset="0"/>
              </a:rPr>
              <a:t> - </a:t>
            </a:r>
            <a:r>
              <a:rPr lang="en-US" sz="2400" b="1" dirty="0" smtClean="0">
                <a:solidFill>
                  <a:srgbClr val="FF0000"/>
                </a:solidFill>
                <a:latin typeface="Times New Roman" pitchFamily="18" charset="0"/>
                <a:cs typeface="Times New Roman" pitchFamily="18" charset="0"/>
              </a:rPr>
              <a:t>P(AB)</a:t>
            </a:r>
            <a:r>
              <a:rPr lang="ru-RU" sz="2400" b="1" dirty="0" smtClean="0">
                <a:solidFill>
                  <a:srgbClr val="FF0000"/>
                </a:solidFill>
                <a:latin typeface="Times New Roman" pitchFamily="18" charset="0"/>
                <a:cs typeface="Times New Roman" pitchFamily="18" charset="0"/>
              </a:rPr>
              <a:t> </a:t>
            </a:r>
            <a:r>
              <a:rPr lang="ru-RU" sz="2400" b="1" dirty="0" smtClean="0">
                <a:latin typeface="Times New Roman" pitchFamily="18" charset="0"/>
                <a:cs typeface="Times New Roman" pitchFamily="18" charset="0"/>
              </a:rPr>
              <a:t>(</a:t>
            </a:r>
            <a:r>
              <a:rPr lang="ru-RU" sz="2400" b="1" dirty="0" smtClean="0">
                <a:solidFill>
                  <a:srgbClr val="C00000"/>
                </a:solidFill>
                <a:latin typeface="Times New Roman" pitchFamily="18" charset="0"/>
                <a:cs typeface="Times New Roman" pitchFamily="18" charset="0"/>
              </a:rPr>
              <a:t>с</a:t>
            </a:r>
            <a:r>
              <a:rPr lang="ru-RU" sz="2400" b="1" dirty="0" smtClean="0">
                <a:latin typeface="Times New Roman" pitchFamily="18" charset="0"/>
                <a:cs typeface="Times New Roman" pitchFamily="18" charset="0"/>
              </a:rPr>
              <a:t>)</a:t>
            </a:r>
            <a:endParaRPr lang="ru-RU" sz="2400" b="1" dirty="0"/>
          </a:p>
        </p:txBody>
      </p:sp>
      <p:sp>
        <p:nvSpPr>
          <p:cNvPr id="12" name="Прямоугольник 11"/>
          <p:cNvSpPr/>
          <p:nvPr/>
        </p:nvSpPr>
        <p:spPr>
          <a:xfrm>
            <a:off x="8762474" y="4825484"/>
            <a:ext cx="1502334" cy="461665"/>
          </a:xfrm>
          <a:prstGeom prst="rect">
            <a:avLst/>
          </a:prstGeom>
        </p:spPr>
        <p:txBody>
          <a:bodyPr wrap="none">
            <a:spAutoFit/>
          </a:bodyPr>
          <a:lstStyle/>
          <a:p>
            <a:r>
              <a:rPr lang="ru-RU" sz="2400" b="1" dirty="0" smtClean="0">
                <a:solidFill>
                  <a:schemeClr val="hlink"/>
                </a:solidFill>
                <a:latin typeface="Times New Roman" pitchFamily="18" charset="0"/>
                <a:cs typeface="Times New Roman" pitchFamily="18" charset="0"/>
              </a:rPr>
              <a:t>и</a:t>
            </a:r>
            <a:r>
              <a:rPr lang="ru-RU" sz="2400" dirty="0" smtClean="0">
                <a:latin typeface="Times New Roman" pitchFamily="18" charset="0"/>
                <a:cs typeface="Times New Roman" pitchFamily="18" charset="0"/>
              </a:rPr>
              <a:t>, то  </a:t>
            </a:r>
            <a:r>
              <a:rPr lang="ru-RU" sz="2400" b="1" dirty="0" smtClean="0">
                <a:latin typeface="Times New Roman" pitchFamily="18" charset="0"/>
                <a:cs typeface="Times New Roman" pitchFamily="18" charset="0"/>
              </a:rPr>
              <a:t> </a:t>
            </a:r>
            <a:r>
              <a:rPr lang="ru-RU" sz="2400" b="1" dirty="0" smtClean="0">
                <a:solidFill>
                  <a:schemeClr val="hlink"/>
                </a:solidFill>
                <a:latin typeface="Times New Roman" pitchFamily="18" charset="0"/>
                <a:cs typeface="Times New Roman" pitchFamily="18" charset="0"/>
              </a:rPr>
              <a:t>«</a:t>
            </a:r>
            <a:r>
              <a:rPr lang="en-US" sz="2400" b="1" dirty="0" smtClean="0">
                <a:solidFill>
                  <a:schemeClr val="hlink"/>
                </a:solidFill>
                <a:latin typeface="Times New Roman" pitchFamily="18" charset="0"/>
                <a:cs typeface="Times New Roman" pitchFamily="18" charset="0"/>
              </a:rPr>
              <a:t>·</a:t>
            </a:r>
            <a:r>
              <a:rPr lang="ru-RU" sz="2400" b="1" dirty="0" smtClean="0">
                <a:solidFill>
                  <a:schemeClr val="hlink"/>
                </a:solidFill>
                <a:latin typeface="Times New Roman" pitchFamily="18" charset="0"/>
                <a:cs typeface="Times New Roman" pitchFamily="18" charset="0"/>
              </a:rPr>
              <a:t>»</a:t>
            </a:r>
            <a:endParaRPr lang="ru-RU" sz="2400" dirty="0"/>
          </a:p>
        </p:txBody>
      </p:sp>
      <p:sp>
        <p:nvSpPr>
          <p:cNvPr id="13" name="Прямоугольник 12"/>
          <p:cNvSpPr/>
          <p:nvPr/>
        </p:nvSpPr>
        <p:spPr>
          <a:xfrm>
            <a:off x="8210147" y="5282684"/>
            <a:ext cx="2666114" cy="461665"/>
          </a:xfrm>
          <a:prstGeom prst="rect">
            <a:avLst/>
          </a:prstGeom>
        </p:spPr>
        <p:txBody>
          <a:bodyPr wrap="none">
            <a:spAutoFit/>
          </a:bodyPr>
          <a:lstStyle/>
          <a:p>
            <a:r>
              <a:rPr lang="en-US" sz="2400" b="1" dirty="0" smtClean="0">
                <a:solidFill>
                  <a:schemeClr val="accent6">
                    <a:lumMod val="75000"/>
                  </a:schemeClr>
                </a:solidFill>
                <a:latin typeface="Times New Roman" pitchFamily="18" charset="0"/>
                <a:cs typeface="Times New Roman" pitchFamily="18" charset="0"/>
              </a:rPr>
              <a:t>P(AB) = P(A)∙P(B)</a:t>
            </a:r>
            <a:r>
              <a:rPr lang="ru-RU" sz="2400" b="1" dirty="0" smtClean="0">
                <a:solidFill>
                  <a:schemeClr val="accent6">
                    <a:lumMod val="75000"/>
                  </a:schemeClr>
                </a:solidFill>
                <a:latin typeface="Times New Roman" pitchFamily="18" charset="0"/>
                <a:cs typeface="Times New Roman" pitchFamily="18" charset="0"/>
              </a:rPr>
              <a:t> </a:t>
            </a:r>
            <a:endParaRPr lang="ru-RU" sz="2400" b="1" dirty="0">
              <a:solidFill>
                <a:schemeClr val="accent6">
                  <a:lumMod val="75000"/>
                </a:schemeClr>
              </a:solidFill>
            </a:endParaRPr>
          </a:p>
        </p:txBody>
      </p:sp>
      <p:pic>
        <p:nvPicPr>
          <p:cNvPr id="15" name="Рисунок 14"/>
          <p:cNvPicPr/>
          <p:nvPr/>
        </p:nvPicPr>
        <p:blipFill>
          <a:blip r:embed="rId6" cstate="print"/>
          <a:srcRect l="34735" t="40120" r="24028" b="52962"/>
          <a:stretch>
            <a:fillRect/>
          </a:stretch>
        </p:blipFill>
        <p:spPr bwMode="auto">
          <a:xfrm>
            <a:off x="504825" y="1142999"/>
            <a:ext cx="6781800" cy="18669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4"/>
          <p:cNvSpPr>
            <a:spLocks noGrp="1"/>
          </p:cNvSpPr>
          <p:nvPr>
            <p:ph sz="half" idx="1"/>
          </p:nvPr>
        </p:nvSpPr>
        <p:spPr>
          <a:xfrm>
            <a:off x="644525" y="1557338"/>
            <a:ext cx="4813300" cy="4224337"/>
          </a:xfrm>
        </p:spPr>
        <p:txBody>
          <a:bodyPr/>
          <a:lstStyle/>
          <a:p>
            <a:pPr>
              <a:buFont typeface="Arial" pitchFamily="34" charset="0"/>
              <a:buNone/>
            </a:pPr>
            <a:r>
              <a:rPr lang="ru-RU" b="1" dirty="0" smtClean="0"/>
              <a:t>В случайном эксперименте бросают три игральные кости. Найдите вероятность того, что в сумме выпадет 15 очков. Результат округлите до сотых.</a:t>
            </a:r>
          </a:p>
        </p:txBody>
      </p:sp>
      <p:sp>
        <p:nvSpPr>
          <p:cNvPr id="26629" name="Rectangle 5"/>
          <p:cNvSpPr>
            <a:spLocks noGrp="1"/>
          </p:cNvSpPr>
          <p:nvPr>
            <p:ph sz="half" idx="2"/>
          </p:nvPr>
        </p:nvSpPr>
        <p:spPr>
          <a:xfrm>
            <a:off x="5956300" y="720725"/>
            <a:ext cx="5664200" cy="5456238"/>
          </a:xfrm>
        </p:spPr>
        <p:txBody>
          <a:bodyPr/>
          <a:lstStyle/>
          <a:p>
            <a:pPr marL="457200" indent="-457200">
              <a:buFont typeface="Arial" pitchFamily="34" charset="0"/>
              <a:buNone/>
            </a:pPr>
            <a:r>
              <a:rPr lang="ru-RU" sz="3200" b="1" i="1" u="sng" dirty="0" smtClean="0">
                <a:effectLst>
                  <a:outerShdw blurRad="38100" dist="38100" dir="2700000" algn="tl">
                    <a:srgbClr val="C0C0C0"/>
                  </a:outerShdw>
                </a:effectLst>
              </a:rPr>
              <a:t>Решение.</a:t>
            </a:r>
          </a:p>
          <a:p>
            <a:pPr marL="457200" indent="-457200">
              <a:buFont typeface="Arial" pitchFamily="34" charset="0"/>
              <a:buNone/>
            </a:pPr>
            <a:r>
              <a:rPr lang="ru-RU" sz="2400" dirty="0" smtClean="0"/>
              <a:t>У данного действия (бросание трех игральных костей) всего имеется</a:t>
            </a:r>
          </a:p>
          <a:p>
            <a:pPr marL="457200" indent="-457200">
              <a:buFont typeface="Arial" pitchFamily="34" charset="0"/>
              <a:buNone/>
            </a:pPr>
            <a:r>
              <a:rPr lang="ru-RU" sz="2400" dirty="0" smtClean="0"/>
              <a:t> </a:t>
            </a:r>
            <a:r>
              <a:rPr lang="en-US" sz="2400" b="1" dirty="0" smtClean="0"/>
              <a:t>N </a:t>
            </a:r>
            <a:r>
              <a:rPr lang="ru-RU" sz="2400" b="1" dirty="0" smtClean="0"/>
              <a:t>= 6</a:t>
            </a:r>
            <a:r>
              <a:rPr lang="en-US" sz="2400" b="1" dirty="0" smtClean="0">
                <a:cs typeface="Calibri" pitchFamily="34" charset="0"/>
              </a:rPr>
              <a:t>³</a:t>
            </a:r>
            <a:r>
              <a:rPr lang="ru-RU" sz="2400" b="1" dirty="0" smtClean="0"/>
              <a:t> = 216</a:t>
            </a:r>
            <a:r>
              <a:rPr lang="ru-RU" sz="2400" dirty="0" smtClean="0"/>
              <a:t> возможных исходов.</a:t>
            </a:r>
          </a:p>
          <a:p>
            <a:pPr marL="457200" indent="-457200">
              <a:buFont typeface="Arial" pitchFamily="34" charset="0"/>
              <a:buNone/>
            </a:pPr>
            <a:r>
              <a:rPr lang="ru-RU" sz="2400" dirty="0" smtClean="0"/>
              <a:t>Выписываем все  благоприятные исходы</a:t>
            </a:r>
          </a:p>
          <a:p>
            <a:pPr marL="457200" indent="-457200">
              <a:buFont typeface="Arial" pitchFamily="34" charset="0"/>
              <a:buNone/>
            </a:pPr>
            <a:r>
              <a:rPr lang="ru-RU" sz="2400" dirty="0" smtClean="0"/>
              <a:t>в виде троек чисел: </a:t>
            </a:r>
            <a:r>
              <a:rPr lang="ru-RU" sz="2400" b="1" dirty="0" smtClean="0"/>
              <a:t>(6;6;3), (6;3;6), (3;6;6), (5;5;5), (6;5;4), (5;4;6), (4;6;5). </a:t>
            </a:r>
          </a:p>
          <a:p>
            <a:pPr marL="457200" indent="-457200">
              <a:buFont typeface="Arial" pitchFamily="34" charset="0"/>
              <a:buNone/>
            </a:pPr>
            <a:r>
              <a:rPr lang="ru-RU" sz="2400" dirty="0" smtClean="0"/>
              <a:t>Значит, </a:t>
            </a:r>
            <a:r>
              <a:rPr lang="en-US" sz="2400" b="1" dirty="0" smtClean="0"/>
              <a:t>N(A)</a:t>
            </a:r>
            <a:r>
              <a:rPr lang="ru-RU" sz="2400" b="1" dirty="0" smtClean="0"/>
              <a:t> = 7</a:t>
            </a:r>
            <a:r>
              <a:rPr lang="ru-RU" sz="2400" dirty="0" smtClean="0"/>
              <a:t> – число благоприятных исходов.</a:t>
            </a:r>
          </a:p>
          <a:p>
            <a:pPr marL="457200" indent="-457200">
              <a:buFont typeface="Arial" pitchFamily="34" charset="0"/>
              <a:buNone/>
            </a:pPr>
            <a:r>
              <a:rPr lang="ru-RU" sz="2400" dirty="0" smtClean="0"/>
              <a:t>По формуле классической вероятности имеем: </a:t>
            </a:r>
            <a:r>
              <a:rPr lang="en-US" sz="2400" dirty="0" smtClean="0"/>
              <a:t>P</a:t>
            </a:r>
            <a:r>
              <a:rPr lang="ru-RU" sz="2400" dirty="0" smtClean="0"/>
              <a:t> =7: 216  ≈ </a:t>
            </a:r>
            <a:r>
              <a:rPr lang="ru-RU" sz="2400" u="sng" dirty="0" smtClean="0"/>
              <a:t>0,03</a:t>
            </a:r>
            <a:r>
              <a:rPr lang="ru-RU" sz="2400" dirty="0" smtClean="0"/>
              <a:t>2….</a:t>
            </a:r>
            <a:endParaRPr lang="ru-RU" sz="2400" b="1" dirty="0" smtClean="0"/>
          </a:p>
          <a:p>
            <a:pPr marL="457200" indent="-457200">
              <a:buFont typeface="Arial" pitchFamily="34" charset="0"/>
              <a:buNone/>
            </a:pPr>
            <a:r>
              <a:rPr lang="ru-RU" sz="2400" b="1" dirty="0" smtClean="0"/>
              <a:t>           Ответ: 0,03</a:t>
            </a:r>
          </a:p>
        </p:txBody>
      </p:sp>
      <p:sp>
        <p:nvSpPr>
          <p:cNvPr id="26630" name="Line 6"/>
          <p:cNvSpPr>
            <a:spLocks noChangeShapeType="1"/>
          </p:cNvSpPr>
          <p:nvPr/>
        </p:nvSpPr>
        <p:spPr bwMode="auto">
          <a:xfrm flipH="1" flipV="1">
            <a:off x="5695950" y="1514474"/>
            <a:ext cx="57150" cy="4683125"/>
          </a:xfrm>
          <a:prstGeom prst="line">
            <a:avLst/>
          </a:prstGeom>
          <a:noFill/>
          <a:ln w="38100">
            <a:solidFill>
              <a:schemeClr val="hlink"/>
            </a:solidFill>
            <a:round/>
            <a:headEnd/>
            <a:tailEnd/>
          </a:ln>
          <a:effectLst/>
        </p:spPr>
        <p:txBody>
          <a:bodyPr/>
          <a:lstStyle/>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629">
                                            <p:txEl>
                                              <p:pRg st="1" end="1"/>
                                            </p:txEl>
                                          </p:spTgt>
                                        </p:tgtEl>
                                        <p:attrNameLst>
                                          <p:attrName>style.visibility</p:attrName>
                                        </p:attrNameLst>
                                      </p:cBhvr>
                                      <p:to>
                                        <p:strVal val="visible"/>
                                      </p:to>
                                    </p:set>
                                    <p:animEffect transition="in" filter="wipe(down)">
                                      <p:cBhvr>
                                        <p:cTn id="7" dur="500"/>
                                        <p:tgtEl>
                                          <p:spTgt spid="2662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6629">
                                            <p:txEl>
                                              <p:pRg st="2" end="2"/>
                                            </p:txEl>
                                          </p:spTgt>
                                        </p:tgtEl>
                                        <p:attrNameLst>
                                          <p:attrName>style.visibility</p:attrName>
                                        </p:attrNameLst>
                                      </p:cBhvr>
                                      <p:to>
                                        <p:strVal val="visible"/>
                                      </p:to>
                                    </p:set>
                                    <p:animEffect transition="in" filter="wipe(down)">
                                      <p:cBhvr>
                                        <p:cTn id="12" dur="500"/>
                                        <p:tgtEl>
                                          <p:spTgt spid="2662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6629">
                                            <p:txEl>
                                              <p:pRg st="3" end="3"/>
                                            </p:txEl>
                                          </p:spTgt>
                                        </p:tgtEl>
                                        <p:attrNameLst>
                                          <p:attrName>style.visibility</p:attrName>
                                        </p:attrNameLst>
                                      </p:cBhvr>
                                      <p:to>
                                        <p:strVal val="visible"/>
                                      </p:to>
                                    </p:set>
                                    <p:animEffect transition="in" filter="wipe(down)">
                                      <p:cBhvr>
                                        <p:cTn id="17" dur="500"/>
                                        <p:tgtEl>
                                          <p:spTgt spid="2662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6629">
                                            <p:txEl>
                                              <p:pRg st="4" end="4"/>
                                            </p:txEl>
                                          </p:spTgt>
                                        </p:tgtEl>
                                        <p:attrNameLst>
                                          <p:attrName>style.visibility</p:attrName>
                                        </p:attrNameLst>
                                      </p:cBhvr>
                                      <p:to>
                                        <p:strVal val="visible"/>
                                      </p:to>
                                    </p:set>
                                    <p:animEffect transition="in" filter="wipe(down)">
                                      <p:cBhvr>
                                        <p:cTn id="22" dur="500"/>
                                        <p:tgtEl>
                                          <p:spTgt spid="2662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6629">
                                            <p:txEl>
                                              <p:pRg st="5" end="5"/>
                                            </p:txEl>
                                          </p:spTgt>
                                        </p:tgtEl>
                                        <p:attrNameLst>
                                          <p:attrName>style.visibility</p:attrName>
                                        </p:attrNameLst>
                                      </p:cBhvr>
                                      <p:to>
                                        <p:strVal val="visible"/>
                                      </p:to>
                                    </p:set>
                                    <p:animEffect transition="in" filter="wipe(down)">
                                      <p:cBhvr>
                                        <p:cTn id="27" dur="500"/>
                                        <p:tgtEl>
                                          <p:spTgt spid="2662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6629">
                                            <p:txEl>
                                              <p:pRg st="6" end="6"/>
                                            </p:txEl>
                                          </p:spTgt>
                                        </p:tgtEl>
                                        <p:attrNameLst>
                                          <p:attrName>style.visibility</p:attrName>
                                        </p:attrNameLst>
                                      </p:cBhvr>
                                      <p:to>
                                        <p:strVal val="visible"/>
                                      </p:to>
                                    </p:set>
                                    <p:animEffect transition="in" filter="wipe(down)">
                                      <p:cBhvr>
                                        <p:cTn id="32" dur="500"/>
                                        <p:tgtEl>
                                          <p:spTgt spid="26629">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6629">
                                            <p:txEl>
                                              <p:pRg st="7" end="7"/>
                                            </p:txEl>
                                          </p:spTgt>
                                        </p:tgtEl>
                                        <p:attrNameLst>
                                          <p:attrName>style.visibility</p:attrName>
                                        </p:attrNameLst>
                                      </p:cBhvr>
                                      <p:to>
                                        <p:strVal val="visible"/>
                                      </p:to>
                                    </p:set>
                                    <p:animEffect transition="in" filter="wipe(down)">
                                      <p:cBhvr>
                                        <p:cTn id="37" dur="500"/>
                                        <p:tgtEl>
                                          <p:spTgt spid="2662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64" name="Rectangle 28"/>
          <p:cNvSpPr>
            <a:spLocks noChangeArrowheads="1"/>
          </p:cNvSpPr>
          <p:nvPr/>
        </p:nvSpPr>
        <p:spPr bwMode="auto">
          <a:xfrm>
            <a:off x="9229725" y="3862388"/>
            <a:ext cx="719138" cy="446087"/>
          </a:xfrm>
          <a:prstGeom prst="rect">
            <a:avLst/>
          </a:prstGeom>
          <a:solidFill>
            <a:srgbClr val="FF00FF"/>
          </a:solidFill>
          <a:ln w="38100">
            <a:solidFill>
              <a:schemeClr val="tx1"/>
            </a:solidFill>
            <a:miter lim="800000"/>
            <a:headEnd/>
            <a:tailEnd/>
          </a:ln>
          <a:effectLst/>
        </p:spPr>
        <p:txBody>
          <a:bodyPr wrap="none" anchor="ctr"/>
          <a:lstStyle/>
          <a:p>
            <a:endParaRPr lang="ru-RU" dirty="0"/>
          </a:p>
        </p:txBody>
      </p:sp>
      <p:sp>
        <p:nvSpPr>
          <p:cNvPr id="39963" name="Rectangle 27"/>
          <p:cNvSpPr>
            <a:spLocks noChangeArrowheads="1"/>
          </p:cNvSpPr>
          <p:nvPr/>
        </p:nvSpPr>
        <p:spPr bwMode="auto">
          <a:xfrm>
            <a:off x="6900863" y="3810000"/>
            <a:ext cx="719137" cy="446088"/>
          </a:xfrm>
          <a:prstGeom prst="rect">
            <a:avLst/>
          </a:prstGeom>
          <a:solidFill>
            <a:srgbClr val="FF00FF"/>
          </a:solidFill>
          <a:ln w="38100">
            <a:solidFill>
              <a:schemeClr val="tx1"/>
            </a:solidFill>
            <a:miter lim="800000"/>
            <a:headEnd/>
            <a:tailEnd/>
          </a:ln>
          <a:effectLst/>
        </p:spPr>
        <p:txBody>
          <a:bodyPr wrap="none" anchor="ctr"/>
          <a:lstStyle/>
          <a:p>
            <a:endParaRPr lang="ru-RU" dirty="0"/>
          </a:p>
        </p:txBody>
      </p:sp>
      <p:sp>
        <p:nvSpPr>
          <p:cNvPr id="39960" name="Rectangle 24"/>
          <p:cNvSpPr>
            <a:spLocks noChangeArrowheads="1"/>
          </p:cNvSpPr>
          <p:nvPr/>
        </p:nvSpPr>
        <p:spPr bwMode="auto">
          <a:xfrm>
            <a:off x="10110788" y="3810000"/>
            <a:ext cx="1174750" cy="488950"/>
          </a:xfrm>
          <a:prstGeom prst="rect">
            <a:avLst/>
          </a:prstGeom>
          <a:solidFill>
            <a:srgbClr val="FFFF00"/>
          </a:solidFill>
          <a:ln w="38100">
            <a:solidFill>
              <a:schemeClr val="tx1"/>
            </a:solidFill>
            <a:miter lim="800000"/>
            <a:headEnd/>
            <a:tailEnd/>
          </a:ln>
          <a:effectLst/>
        </p:spPr>
        <p:txBody>
          <a:bodyPr wrap="none" anchor="ctr"/>
          <a:lstStyle/>
          <a:p>
            <a:endParaRPr lang="ru-RU" dirty="0"/>
          </a:p>
        </p:txBody>
      </p:sp>
      <p:sp>
        <p:nvSpPr>
          <p:cNvPr id="39959" name="Rectangle 23"/>
          <p:cNvSpPr>
            <a:spLocks noChangeArrowheads="1"/>
          </p:cNvSpPr>
          <p:nvPr/>
        </p:nvSpPr>
        <p:spPr bwMode="auto">
          <a:xfrm>
            <a:off x="7835900" y="3895725"/>
            <a:ext cx="1174750" cy="392113"/>
          </a:xfrm>
          <a:prstGeom prst="rect">
            <a:avLst/>
          </a:prstGeom>
          <a:solidFill>
            <a:srgbClr val="FFFF00"/>
          </a:solidFill>
          <a:ln w="38100">
            <a:solidFill>
              <a:schemeClr val="tx1"/>
            </a:solidFill>
            <a:miter lim="800000"/>
            <a:headEnd/>
            <a:tailEnd/>
          </a:ln>
          <a:effectLst/>
        </p:spPr>
        <p:txBody>
          <a:bodyPr wrap="none" anchor="ctr"/>
          <a:lstStyle/>
          <a:p>
            <a:endParaRPr lang="ru-RU" dirty="0"/>
          </a:p>
        </p:txBody>
      </p:sp>
      <p:sp>
        <p:nvSpPr>
          <p:cNvPr id="39958" name="Rectangle 22"/>
          <p:cNvSpPr>
            <a:spLocks noChangeArrowheads="1"/>
          </p:cNvSpPr>
          <p:nvPr/>
        </p:nvSpPr>
        <p:spPr bwMode="auto">
          <a:xfrm>
            <a:off x="9240838" y="2535238"/>
            <a:ext cx="1174750" cy="392112"/>
          </a:xfrm>
          <a:prstGeom prst="rect">
            <a:avLst/>
          </a:prstGeom>
          <a:solidFill>
            <a:srgbClr val="FFFF00"/>
          </a:solidFill>
          <a:ln w="38100">
            <a:solidFill>
              <a:schemeClr val="tx1"/>
            </a:solidFill>
            <a:miter lim="800000"/>
            <a:headEnd/>
            <a:tailEnd/>
          </a:ln>
          <a:effectLst/>
        </p:spPr>
        <p:txBody>
          <a:bodyPr wrap="none" anchor="ctr"/>
          <a:lstStyle/>
          <a:p>
            <a:endParaRPr lang="ru-RU" dirty="0"/>
          </a:p>
        </p:txBody>
      </p:sp>
      <p:sp>
        <p:nvSpPr>
          <p:cNvPr id="39957" name="Rectangle 21"/>
          <p:cNvSpPr>
            <a:spLocks noChangeArrowheads="1"/>
          </p:cNvSpPr>
          <p:nvPr/>
        </p:nvSpPr>
        <p:spPr bwMode="auto">
          <a:xfrm>
            <a:off x="7707313" y="2536825"/>
            <a:ext cx="1174750" cy="392113"/>
          </a:xfrm>
          <a:prstGeom prst="rect">
            <a:avLst/>
          </a:prstGeom>
          <a:solidFill>
            <a:srgbClr val="FFFF00"/>
          </a:solidFill>
          <a:ln w="38100">
            <a:solidFill>
              <a:schemeClr val="tx1"/>
            </a:solidFill>
            <a:miter lim="800000"/>
            <a:headEnd/>
            <a:tailEnd/>
          </a:ln>
          <a:effectLst/>
        </p:spPr>
        <p:txBody>
          <a:bodyPr wrap="none" anchor="ctr"/>
          <a:lstStyle/>
          <a:p>
            <a:endParaRPr lang="ru-RU" dirty="0"/>
          </a:p>
        </p:txBody>
      </p:sp>
      <p:sp>
        <p:nvSpPr>
          <p:cNvPr id="39938" name="Rectangle 2"/>
          <p:cNvSpPr>
            <a:spLocks noGrp="1"/>
          </p:cNvSpPr>
          <p:nvPr>
            <p:ph type="title"/>
          </p:nvPr>
        </p:nvSpPr>
        <p:spPr bwMode="auto">
          <a:xfrm>
            <a:off x="457200" y="298450"/>
            <a:ext cx="10515600" cy="1071563"/>
          </a:xfrm>
          <a:noFill/>
        </p:spPr>
        <p:txBody>
          <a:bodyPr wrap="square" numCol="1" anchorCtr="0" compatLnSpc="1">
            <a:prstTxWarp prst="textNoShape">
              <a:avLst/>
            </a:prstTxWarp>
          </a:bodyPr>
          <a:lstStyle/>
          <a:p>
            <a:r>
              <a:rPr lang="ru-RU" sz="4800" dirty="0" smtClean="0">
                <a:ln>
                  <a:noFill/>
                </a:ln>
                <a:solidFill>
                  <a:schemeClr val="hlink"/>
                </a:solidFill>
                <a:effectLst>
                  <a:outerShdw blurRad="38100" dist="38100" dir="2700000" algn="tl">
                    <a:srgbClr val="C0C0C0"/>
                  </a:outerShdw>
                </a:effectLst>
              </a:rPr>
              <a:t>Тип 9.</a:t>
            </a:r>
            <a:r>
              <a:rPr lang="ru-RU" dirty="0" smtClean="0">
                <a:ln>
                  <a:noFill/>
                </a:ln>
                <a:solidFill>
                  <a:schemeClr val="tx1"/>
                </a:solidFill>
                <a:effectLst>
                  <a:outerShdw blurRad="38100" dist="38100" dir="2700000" algn="tl">
                    <a:srgbClr val="C0C0C0"/>
                  </a:outerShdw>
                </a:effectLst>
              </a:rPr>
              <a:t>  С процентами</a:t>
            </a:r>
            <a:endParaRPr lang="ru-RU" sz="7200" dirty="0" smtClean="0">
              <a:ln>
                <a:noFill/>
              </a:ln>
              <a:solidFill>
                <a:srgbClr val="2A4B86"/>
              </a:solidFill>
              <a:effectLst>
                <a:outerShdw blurRad="38100" dist="38100" dir="2700000" algn="tl">
                  <a:srgbClr val="C0C0C0"/>
                </a:outerShdw>
              </a:effectLst>
            </a:endParaRPr>
          </a:p>
        </p:txBody>
      </p:sp>
      <p:sp>
        <p:nvSpPr>
          <p:cNvPr id="39940" name="Rectangle 4"/>
          <p:cNvSpPr>
            <a:spLocks noGrp="1"/>
          </p:cNvSpPr>
          <p:nvPr>
            <p:ph sz="half" idx="1"/>
          </p:nvPr>
        </p:nvSpPr>
        <p:spPr>
          <a:xfrm>
            <a:off x="723900" y="1584325"/>
            <a:ext cx="4924425" cy="4592638"/>
          </a:xfrm>
        </p:spPr>
        <p:txBody>
          <a:bodyPr/>
          <a:lstStyle/>
          <a:p>
            <a:pPr>
              <a:buFont typeface="Arial" pitchFamily="34" charset="0"/>
              <a:buNone/>
            </a:pPr>
            <a:r>
              <a:rPr lang="ru-RU" sz="2400" b="1" dirty="0" smtClean="0"/>
              <a:t>Две фабрики выпускают одинаковые стёкла. Первая фабрика выпускает 30% этих стёкол, а вторая-70%. Первая фабрика выпускает 3% бракованных стёкол, а вторая -4%. Найдите вероятность того, что случайно купленное в магазине стекло окажется качественным.</a:t>
            </a:r>
          </a:p>
        </p:txBody>
      </p:sp>
      <p:sp>
        <p:nvSpPr>
          <p:cNvPr id="39941" name="Rectangle 5"/>
          <p:cNvSpPr>
            <a:spLocks noGrp="1"/>
          </p:cNvSpPr>
          <p:nvPr>
            <p:ph sz="half" idx="2"/>
          </p:nvPr>
        </p:nvSpPr>
        <p:spPr>
          <a:xfrm>
            <a:off x="5984875" y="1304925"/>
            <a:ext cx="5584825" cy="4859338"/>
          </a:xfrm>
        </p:spPr>
        <p:txBody>
          <a:bodyPr/>
          <a:lstStyle/>
          <a:p>
            <a:pPr>
              <a:buFont typeface="Arial" pitchFamily="34" charset="0"/>
              <a:buNone/>
            </a:pPr>
            <a:r>
              <a:rPr lang="ru-RU" sz="3200" b="1" i="1" u="sng" dirty="0" smtClean="0">
                <a:effectLst>
                  <a:outerShdw blurRad="38100" dist="38100" dir="2700000" algn="tl">
                    <a:srgbClr val="C0C0C0"/>
                  </a:outerShdw>
                </a:effectLst>
              </a:rPr>
              <a:t>Решение.</a:t>
            </a:r>
          </a:p>
          <a:p>
            <a:pPr>
              <a:buFont typeface="Arial" pitchFamily="34" charset="0"/>
              <a:buNone/>
            </a:pPr>
            <a:endParaRPr lang="ru-RU" sz="2400" dirty="0" smtClean="0"/>
          </a:p>
        </p:txBody>
      </p:sp>
      <p:sp>
        <p:nvSpPr>
          <p:cNvPr id="39942" name="Line 6"/>
          <p:cNvSpPr>
            <a:spLocks noChangeShapeType="1"/>
          </p:cNvSpPr>
          <p:nvPr/>
        </p:nvSpPr>
        <p:spPr bwMode="auto">
          <a:xfrm flipH="1">
            <a:off x="8135938" y="1938338"/>
            <a:ext cx="703262" cy="558800"/>
          </a:xfrm>
          <a:prstGeom prst="line">
            <a:avLst/>
          </a:prstGeom>
          <a:noFill/>
          <a:ln w="38100">
            <a:solidFill>
              <a:schemeClr val="tx1"/>
            </a:solidFill>
            <a:round/>
            <a:headEnd/>
            <a:tailEnd type="triangle" w="med" len="med"/>
          </a:ln>
          <a:effectLst/>
        </p:spPr>
        <p:txBody>
          <a:bodyPr/>
          <a:lstStyle/>
          <a:p>
            <a:endParaRPr lang="ru-RU" dirty="0"/>
          </a:p>
        </p:txBody>
      </p:sp>
      <p:sp>
        <p:nvSpPr>
          <p:cNvPr id="39943" name="Line 7"/>
          <p:cNvSpPr>
            <a:spLocks noChangeShapeType="1"/>
          </p:cNvSpPr>
          <p:nvPr/>
        </p:nvSpPr>
        <p:spPr bwMode="auto">
          <a:xfrm>
            <a:off x="8863013" y="1958975"/>
            <a:ext cx="728662" cy="611188"/>
          </a:xfrm>
          <a:prstGeom prst="line">
            <a:avLst/>
          </a:prstGeom>
          <a:noFill/>
          <a:ln w="38100">
            <a:solidFill>
              <a:schemeClr val="tx1"/>
            </a:solidFill>
            <a:round/>
            <a:headEnd/>
            <a:tailEnd type="triangle" w="med" len="med"/>
          </a:ln>
          <a:effectLst/>
        </p:spPr>
        <p:txBody>
          <a:bodyPr/>
          <a:lstStyle/>
          <a:p>
            <a:endParaRPr lang="ru-RU" dirty="0"/>
          </a:p>
        </p:txBody>
      </p:sp>
      <p:sp>
        <p:nvSpPr>
          <p:cNvPr id="39944" name="Rectangle 8"/>
          <p:cNvSpPr>
            <a:spLocks noChangeArrowheads="1"/>
          </p:cNvSpPr>
          <p:nvPr/>
        </p:nvSpPr>
        <p:spPr bwMode="auto">
          <a:xfrm>
            <a:off x="7734300" y="2574925"/>
            <a:ext cx="1155700" cy="339725"/>
          </a:xfrm>
          <a:prstGeom prst="rect">
            <a:avLst/>
          </a:prstGeom>
          <a:noFill/>
          <a:ln w="9525">
            <a:noFill/>
            <a:miter lim="800000"/>
            <a:headEnd/>
            <a:tailEnd/>
          </a:ln>
          <a:effectLst/>
        </p:spPr>
        <p:txBody>
          <a:bodyPr wrap="none">
            <a:spAutoFit/>
          </a:bodyPr>
          <a:lstStyle/>
          <a:p>
            <a:pPr>
              <a:lnSpc>
                <a:spcPct val="90000"/>
              </a:lnSpc>
              <a:spcBef>
                <a:spcPts val="1000"/>
              </a:spcBef>
              <a:buFont typeface="Arial" pitchFamily="34" charset="0"/>
              <a:buNone/>
            </a:pPr>
            <a:r>
              <a:rPr lang="ru-RU" b="1" i="0" dirty="0"/>
              <a:t>30%= </a:t>
            </a:r>
            <a:r>
              <a:rPr lang="ru-RU" b="1" i="0" dirty="0">
                <a:solidFill>
                  <a:srgbClr val="FF3300"/>
                </a:solidFill>
              </a:rPr>
              <a:t>0,3</a:t>
            </a:r>
          </a:p>
        </p:txBody>
      </p:sp>
      <p:sp>
        <p:nvSpPr>
          <p:cNvPr id="39945" name="Rectangle 9"/>
          <p:cNvSpPr>
            <a:spLocks noChangeArrowheads="1"/>
          </p:cNvSpPr>
          <p:nvPr/>
        </p:nvSpPr>
        <p:spPr bwMode="auto">
          <a:xfrm>
            <a:off x="9250363" y="2527300"/>
            <a:ext cx="1155700" cy="366713"/>
          </a:xfrm>
          <a:prstGeom prst="rect">
            <a:avLst/>
          </a:prstGeom>
          <a:noFill/>
          <a:ln w="9525">
            <a:noFill/>
            <a:miter lim="800000"/>
            <a:headEnd/>
            <a:tailEnd/>
          </a:ln>
          <a:effectLst/>
        </p:spPr>
        <p:txBody>
          <a:bodyPr wrap="none">
            <a:spAutoFit/>
          </a:bodyPr>
          <a:lstStyle/>
          <a:p>
            <a:r>
              <a:rPr lang="ru-RU" b="1" i="0" dirty="0"/>
              <a:t>70%= </a:t>
            </a:r>
            <a:r>
              <a:rPr lang="ru-RU" b="1" i="0" dirty="0">
                <a:solidFill>
                  <a:srgbClr val="FF3300"/>
                </a:solidFill>
              </a:rPr>
              <a:t>0,7</a:t>
            </a:r>
          </a:p>
        </p:txBody>
      </p:sp>
      <p:sp>
        <p:nvSpPr>
          <p:cNvPr id="39946" name="Line 10"/>
          <p:cNvSpPr>
            <a:spLocks noChangeShapeType="1"/>
          </p:cNvSpPr>
          <p:nvPr/>
        </p:nvSpPr>
        <p:spPr bwMode="auto">
          <a:xfrm flipH="1">
            <a:off x="7596188" y="2917825"/>
            <a:ext cx="579437" cy="522288"/>
          </a:xfrm>
          <a:prstGeom prst="line">
            <a:avLst/>
          </a:prstGeom>
          <a:noFill/>
          <a:ln w="38100">
            <a:solidFill>
              <a:schemeClr val="tx1"/>
            </a:solidFill>
            <a:round/>
            <a:headEnd/>
            <a:tailEnd type="triangle" w="med" len="med"/>
          </a:ln>
          <a:effectLst/>
        </p:spPr>
        <p:txBody>
          <a:bodyPr/>
          <a:lstStyle/>
          <a:p>
            <a:endParaRPr lang="ru-RU" dirty="0"/>
          </a:p>
        </p:txBody>
      </p:sp>
      <p:sp>
        <p:nvSpPr>
          <p:cNvPr id="39947" name="Line 11"/>
          <p:cNvSpPr>
            <a:spLocks noChangeShapeType="1"/>
          </p:cNvSpPr>
          <p:nvPr/>
        </p:nvSpPr>
        <p:spPr bwMode="auto">
          <a:xfrm>
            <a:off x="8207375" y="2938463"/>
            <a:ext cx="327025" cy="522287"/>
          </a:xfrm>
          <a:prstGeom prst="line">
            <a:avLst/>
          </a:prstGeom>
          <a:noFill/>
          <a:ln w="38100">
            <a:solidFill>
              <a:schemeClr val="tx1"/>
            </a:solidFill>
            <a:round/>
            <a:headEnd/>
            <a:tailEnd type="triangle" w="med" len="med"/>
          </a:ln>
          <a:effectLst/>
        </p:spPr>
        <p:txBody>
          <a:bodyPr/>
          <a:lstStyle/>
          <a:p>
            <a:endParaRPr lang="ru-RU" dirty="0"/>
          </a:p>
        </p:txBody>
      </p:sp>
      <p:sp>
        <p:nvSpPr>
          <p:cNvPr id="39948" name="Line 12"/>
          <p:cNvSpPr>
            <a:spLocks noChangeShapeType="1"/>
          </p:cNvSpPr>
          <p:nvPr/>
        </p:nvSpPr>
        <p:spPr bwMode="auto">
          <a:xfrm flipH="1">
            <a:off x="9674225" y="2992438"/>
            <a:ext cx="338138" cy="522287"/>
          </a:xfrm>
          <a:prstGeom prst="line">
            <a:avLst/>
          </a:prstGeom>
          <a:noFill/>
          <a:ln w="38100">
            <a:solidFill>
              <a:schemeClr val="tx1"/>
            </a:solidFill>
            <a:round/>
            <a:headEnd/>
            <a:tailEnd type="triangle" w="med" len="med"/>
          </a:ln>
          <a:effectLst/>
        </p:spPr>
        <p:txBody>
          <a:bodyPr/>
          <a:lstStyle/>
          <a:p>
            <a:endParaRPr lang="ru-RU" dirty="0"/>
          </a:p>
        </p:txBody>
      </p:sp>
      <p:sp>
        <p:nvSpPr>
          <p:cNvPr id="39949" name="Line 13"/>
          <p:cNvSpPr>
            <a:spLocks noChangeShapeType="1"/>
          </p:cNvSpPr>
          <p:nvPr/>
        </p:nvSpPr>
        <p:spPr bwMode="auto">
          <a:xfrm>
            <a:off x="10045700" y="2959100"/>
            <a:ext cx="327025" cy="522288"/>
          </a:xfrm>
          <a:prstGeom prst="line">
            <a:avLst/>
          </a:prstGeom>
          <a:noFill/>
          <a:ln w="38100">
            <a:solidFill>
              <a:schemeClr val="tx1"/>
            </a:solidFill>
            <a:round/>
            <a:headEnd/>
            <a:tailEnd type="triangle" w="med" len="med"/>
          </a:ln>
          <a:effectLst/>
        </p:spPr>
        <p:txBody>
          <a:bodyPr/>
          <a:lstStyle/>
          <a:p>
            <a:endParaRPr lang="ru-RU" dirty="0"/>
          </a:p>
        </p:txBody>
      </p:sp>
      <p:sp>
        <p:nvSpPr>
          <p:cNvPr id="39950" name="Rectangle 14"/>
          <p:cNvSpPr>
            <a:spLocks noChangeArrowheads="1"/>
          </p:cNvSpPr>
          <p:nvPr/>
        </p:nvSpPr>
        <p:spPr bwMode="auto">
          <a:xfrm>
            <a:off x="6954838" y="3389313"/>
            <a:ext cx="901700" cy="366712"/>
          </a:xfrm>
          <a:prstGeom prst="rect">
            <a:avLst/>
          </a:prstGeom>
          <a:noFill/>
          <a:ln w="9525">
            <a:noFill/>
            <a:miter lim="800000"/>
            <a:headEnd/>
            <a:tailEnd/>
          </a:ln>
          <a:effectLst/>
        </p:spPr>
        <p:txBody>
          <a:bodyPr wrap="none">
            <a:spAutoFit/>
          </a:bodyPr>
          <a:lstStyle/>
          <a:p>
            <a:r>
              <a:rPr lang="ru-RU" b="1" i="0" dirty="0"/>
              <a:t>Качес.</a:t>
            </a:r>
          </a:p>
        </p:txBody>
      </p:sp>
      <p:sp>
        <p:nvSpPr>
          <p:cNvPr id="39951" name="Rectangle 15"/>
          <p:cNvSpPr>
            <a:spLocks noChangeArrowheads="1"/>
          </p:cNvSpPr>
          <p:nvPr/>
        </p:nvSpPr>
        <p:spPr bwMode="auto">
          <a:xfrm>
            <a:off x="9148763" y="3365500"/>
            <a:ext cx="901700" cy="366713"/>
          </a:xfrm>
          <a:prstGeom prst="rect">
            <a:avLst/>
          </a:prstGeom>
          <a:noFill/>
          <a:ln w="9525">
            <a:noFill/>
            <a:miter lim="800000"/>
            <a:headEnd/>
            <a:tailEnd/>
          </a:ln>
          <a:effectLst/>
        </p:spPr>
        <p:txBody>
          <a:bodyPr wrap="none">
            <a:spAutoFit/>
          </a:bodyPr>
          <a:lstStyle/>
          <a:p>
            <a:r>
              <a:rPr lang="ru-RU" b="1" i="0" dirty="0"/>
              <a:t>Качес.</a:t>
            </a:r>
          </a:p>
        </p:txBody>
      </p:sp>
      <p:sp>
        <p:nvSpPr>
          <p:cNvPr id="39952" name="Rectangle 16"/>
          <p:cNvSpPr>
            <a:spLocks noChangeArrowheads="1"/>
          </p:cNvSpPr>
          <p:nvPr/>
        </p:nvSpPr>
        <p:spPr bwMode="auto">
          <a:xfrm>
            <a:off x="8072438" y="3443288"/>
            <a:ext cx="730250" cy="366712"/>
          </a:xfrm>
          <a:prstGeom prst="rect">
            <a:avLst/>
          </a:prstGeom>
          <a:noFill/>
          <a:ln w="9525">
            <a:noFill/>
            <a:miter lim="800000"/>
            <a:headEnd/>
            <a:tailEnd/>
          </a:ln>
          <a:effectLst/>
        </p:spPr>
        <p:txBody>
          <a:bodyPr wrap="none">
            <a:spAutoFit/>
          </a:bodyPr>
          <a:lstStyle/>
          <a:p>
            <a:r>
              <a:rPr lang="ru-RU" b="1" i="0" dirty="0"/>
              <a:t>Брак</a:t>
            </a:r>
          </a:p>
        </p:txBody>
      </p:sp>
      <p:sp>
        <p:nvSpPr>
          <p:cNvPr id="39953" name="Rectangle 17"/>
          <p:cNvSpPr>
            <a:spLocks noChangeArrowheads="1"/>
          </p:cNvSpPr>
          <p:nvPr/>
        </p:nvSpPr>
        <p:spPr bwMode="auto">
          <a:xfrm>
            <a:off x="10150475" y="3398838"/>
            <a:ext cx="730250" cy="366712"/>
          </a:xfrm>
          <a:prstGeom prst="rect">
            <a:avLst/>
          </a:prstGeom>
          <a:noFill/>
          <a:ln w="9525">
            <a:noFill/>
            <a:miter lim="800000"/>
            <a:headEnd/>
            <a:tailEnd/>
          </a:ln>
          <a:effectLst/>
        </p:spPr>
        <p:txBody>
          <a:bodyPr wrap="none">
            <a:spAutoFit/>
          </a:bodyPr>
          <a:lstStyle/>
          <a:p>
            <a:r>
              <a:rPr lang="ru-RU" b="1" i="0" dirty="0"/>
              <a:t>Брак</a:t>
            </a:r>
          </a:p>
        </p:txBody>
      </p:sp>
      <p:sp>
        <p:nvSpPr>
          <p:cNvPr id="39954" name="Oval 18"/>
          <p:cNvSpPr>
            <a:spLocks noChangeArrowheads="1"/>
          </p:cNvSpPr>
          <p:nvPr/>
        </p:nvSpPr>
        <p:spPr bwMode="auto">
          <a:xfrm>
            <a:off x="8783638" y="1774825"/>
            <a:ext cx="130175" cy="141288"/>
          </a:xfrm>
          <a:prstGeom prst="ellipse">
            <a:avLst/>
          </a:prstGeom>
          <a:solidFill>
            <a:schemeClr val="accent1"/>
          </a:solidFill>
          <a:ln w="9525">
            <a:solidFill>
              <a:schemeClr val="tx1"/>
            </a:solidFill>
            <a:round/>
            <a:headEnd/>
            <a:tailEnd/>
          </a:ln>
          <a:effectLst/>
        </p:spPr>
        <p:txBody>
          <a:bodyPr wrap="none" anchor="ctr"/>
          <a:lstStyle/>
          <a:p>
            <a:endParaRPr lang="ru-RU" dirty="0"/>
          </a:p>
        </p:txBody>
      </p:sp>
      <p:sp>
        <p:nvSpPr>
          <p:cNvPr id="39955" name="Rectangle 19"/>
          <p:cNvSpPr>
            <a:spLocks noChangeArrowheads="1"/>
          </p:cNvSpPr>
          <p:nvPr/>
        </p:nvSpPr>
        <p:spPr bwMode="auto">
          <a:xfrm>
            <a:off x="7878763" y="3876675"/>
            <a:ext cx="1155700" cy="366713"/>
          </a:xfrm>
          <a:prstGeom prst="rect">
            <a:avLst/>
          </a:prstGeom>
          <a:noFill/>
          <a:ln w="9525">
            <a:noFill/>
            <a:miter lim="800000"/>
            <a:headEnd/>
            <a:tailEnd/>
          </a:ln>
          <a:effectLst/>
        </p:spPr>
        <p:txBody>
          <a:bodyPr wrap="none">
            <a:spAutoFit/>
          </a:bodyPr>
          <a:lstStyle/>
          <a:p>
            <a:r>
              <a:rPr lang="ru-RU" b="1" i="0" dirty="0"/>
              <a:t>3%= </a:t>
            </a:r>
            <a:r>
              <a:rPr lang="ru-RU" b="1" i="0" dirty="0">
                <a:solidFill>
                  <a:srgbClr val="FF3300"/>
                </a:solidFill>
              </a:rPr>
              <a:t>0,03</a:t>
            </a:r>
          </a:p>
        </p:txBody>
      </p:sp>
      <p:sp>
        <p:nvSpPr>
          <p:cNvPr id="39956" name="Rectangle 20"/>
          <p:cNvSpPr>
            <a:spLocks noChangeArrowheads="1"/>
          </p:cNvSpPr>
          <p:nvPr/>
        </p:nvSpPr>
        <p:spPr bwMode="auto">
          <a:xfrm>
            <a:off x="10121900" y="3838575"/>
            <a:ext cx="1155700" cy="366713"/>
          </a:xfrm>
          <a:prstGeom prst="rect">
            <a:avLst/>
          </a:prstGeom>
          <a:noFill/>
          <a:ln w="9525">
            <a:noFill/>
            <a:miter lim="800000"/>
            <a:headEnd/>
            <a:tailEnd/>
          </a:ln>
          <a:effectLst/>
        </p:spPr>
        <p:txBody>
          <a:bodyPr wrap="none">
            <a:spAutoFit/>
          </a:bodyPr>
          <a:lstStyle/>
          <a:p>
            <a:r>
              <a:rPr lang="ru-RU" b="1" i="0" dirty="0"/>
              <a:t>4%= </a:t>
            </a:r>
            <a:r>
              <a:rPr lang="ru-RU" b="1" i="0" dirty="0">
                <a:solidFill>
                  <a:srgbClr val="FF3300"/>
                </a:solidFill>
              </a:rPr>
              <a:t>0,04</a:t>
            </a:r>
          </a:p>
        </p:txBody>
      </p:sp>
      <p:sp>
        <p:nvSpPr>
          <p:cNvPr id="39961" name="Rectangle 25"/>
          <p:cNvSpPr>
            <a:spLocks noChangeArrowheads="1"/>
          </p:cNvSpPr>
          <p:nvPr/>
        </p:nvSpPr>
        <p:spPr bwMode="auto">
          <a:xfrm>
            <a:off x="6946900" y="3868738"/>
            <a:ext cx="628650" cy="339725"/>
          </a:xfrm>
          <a:prstGeom prst="rect">
            <a:avLst/>
          </a:prstGeom>
          <a:noFill/>
          <a:ln w="9525">
            <a:noFill/>
            <a:miter lim="800000"/>
            <a:headEnd/>
            <a:tailEnd/>
          </a:ln>
          <a:effectLst/>
        </p:spPr>
        <p:txBody>
          <a:bodyPr wrap="none">
            <a:spAutoFit/>
          </a:bodyPr>
          <a:lstStyle/>
          <a:p>
            <a:pPr>
              <a:lnSpc>
                <a:spcPct val="90000"/>
              </a:lnSpc>
              <a:spcBef>
                <a:spcPts val="1000"/>
              </a:spcBef>
              <a:buFont typeface="Arial" pitchFamily="34" charset="0"/>
              <a:buNone/>
            </a:pPr>
            <a:r>
              <a:rPr lang="ru-RU" b="1" i="0" dirty="0"/>
              <a:t>0,97</a:t>
            </a:r>
          </a:p>
        </p:txBody>
      </p:sp>
      <p:sp>
        <p:nvSpPr>
          <p:cNvPr id="39962" name="Rectangle 26"/>
          <p:cNvSpPr>
            <a:spLocks noChangeArrowheads="1"/>
          </p:cNvSpPr>
          <p:nvPr/>
        </p:nvSpPr>
        <p:spPr bwMode="auto">
          <a:xfrm>
            <a:off x="9266238" y="3879850"/>
            <a:ext cx="628650" cy="339725"/>
          </a:xfrm>
          <a:prstGeom prst="rect">
            <a:avLst/>
          </a:prstGeom>
          <a:noFill/>
          <a:ln w="9525">
            <a:noFill/>
            <a:miter lim="800000"/>
            <a:headEnd/>
            <a:tailEnd/>
          </a:ln>
          <a:effectLst/>
        </p:spPr>
        <p:txBody>
          <a:bodyPr wrap="none">
            <a:spAutoFit/>
          </a:bodyPr>
          <a:lstStyle/>
          <a:p>
            <a:pPr>
              <a:lnSpc>
                <a:spcPct val="90000"/>
              </a:lnSpc>
              <a:spcBef>
                <a:spcPts val="1000"/>
              </a:spcBef>
              <a:buFont typeface="Arial" pitchFamily="34" charset="0"/>
              <a:buNone/>
            </a:pPr>
            <a:r>
              <a:rPr lang="ru-RU" b="1" i="0" dirty="0"/>
              <a:t>0,96</a:t>
            </a:r>
          </a:p>
        </p:txBody>
      </p:sp>
      <p:sp>
        <p:nvSpPr>
          <p:cNvPr id="39965" name="Rectangle 29"/>
          <p:cNvSpPr>
            <a:spLocks noChangeArrowheads="1"/>
          </p:cNvSpPr>
          <p:nvPr/>
        </p:nvSpPr>
        <p:spPr bwMode="auto">
          <a:xfrm>
            <a:off x="7261225" y="4529138"/>
            <a:ext cx="2825750" cy="339725"/>
          </a:xfrm>
          <a:prstGeom prst="rect">
            <a:avLst/>
          </a:prstGeom>
          <a:noFill/>
          <a:ln w="9525">
            <a:noFill/>
            <a:miter lim="800000"/>
            <a:headEnd/>
            <a:tailEnd/>
          </a:ln>
          <a:effectLst/>
        </p:spPr>
        <p:txBody>
          <a:bodyPr wrap="none">
            <a:spAutoFit/>
          </a:bodyPr>
          <a:lstStyle/>
          <a:p>
            <a:pPr>
              <a:lnSpc>
                <a:spcPct val="90000"/>
              </a:lnSpc>
              <a:spcBef>
                <a:spcPts val="1000"/>
              </a:spcBef>
              <a:buFont typeface="Arial" pitchFamily="34" charset="0"/>
              <a:buNone/>
            </a:pPr>
            <a:r>
              <a:rPr lang="ru-RU" b="1" i="0" dirty="0"/>
              <a:t>События независимые</a:t>
            </a:r>
          </a:p>
        </p:txBody>
      </p:sp>
      <p:sp>
        <p:nvSpPr>
          <p:cNvPr id="39966" name="Rectangle 30"/>
          <p:cNvSpPr>
            <a:spLocks noChangeArrowheads="1"/>
          </p:cNvSpPr>
          <p:nvPr/>
        </p:nvSpPr>
        <p:spPr bwMode="auto">
          <a:xfrm>
            <a:off x="10290175" y="4516438"/>
            <a:ext cx="450850" cy="339725"/>
          </a:xfrm>
          <a:prstGeom prst="rect">
            <a:avLst/>
          </a:prstGeom>
          <a:noFill/>
          <a:ln w="9525">
            <a:noFill/>
            <a:miter lim="800000"/>
            <a:headEnd/>
            <a:tailEnd/>
          </a:ln>
          <a:effectLst/>
        </p:spPr>
        <p:txBody>
          <a:bodyPr wrap="none">
            <a:spAutoFit/>
          </a:bodyPr>
          <a:lstStyle/>
          <a:p>
            <a:pPr>
              <a:lnSpc>
                <a:spcPct val="90000"/>
              </a:lnSpc>
              <a:spcBef>
                <a:spcPts val="1000"/>
              </a:spcBef>
              <a:buFont typeface="Arial" pitchFamily="34" charset="0"/>
              <a:buNone/>
            </a:pPr>
            <a:r>
              <a:rPr lang="en-US" b="1" i="0" dirty="0"/>
              <a:t>=&gt;</a:t>
            </a:r>
          </a:p>
        </p:txBody>
      </p:sp>
      <p:sp>
        <p:nvSpPr>
          <p:cNvPr id="39967" name="Rectangle 31"/>
          <p:cNvSpPr>
            <a:spLocks noChangeArrowheads="1"/>
          </p:cNvSpPr>
          <p:nvPr/>
        </p:nvSpPr>
        <p:spPr bwMode="auto">
          <a:xfrm>
            <a:off x="5822950" y="5062538"/>
            <a:ext cx="5727700" cy="987425"/>
          </a:xfrm>
          <a:prstGeom prst="rect">
            <a:avLst/>
          </a:prstGeom>
          <a:noFill/>
          <a:ln w="9525">
            <a:noFill/>
            <a:miter lim="800000"/>
            <a:headEnd/>
            <a:tailEnd/>
          </a:ln>
          <a:effectLst/>
        </p:spPr>
        <p:txBody>
          <a:bodyPr>
            <a:spAutoFit/>
          </a:bodyPr>
          <a:lstStyle/>
          <a:p>
            <a:pPr>
              <a:lnSpc>
                <a:spcPct val="90000"/>
              </a:lnSpc>
              <a:spcBef>
                <a:spcPts val="1000"/>
              </a:spcBef>
              <a:buFont typeface="Arial" pitchFamily="34" charset="0"/>
              <a:buNone/>
            </a:pPr>
            <a:r>
              <a:rPr lang="ru-RU" sz="2800" b="1" i="0" dirty="0"/>
              <a:t>Р(А)=Р</a:t>
            </a:r>
            <a:r>
              <a:rPr lang="ru-RU" sz="1600" b="1" i="0" dirty="0"/>
              <a:t>1</a:t>
            </a:r>
            <a:r>
              <a:rPr lang="ru-RU" sz="2800" b="1" i="0" dirty="0"/>
              <a:t>+Р</a:t>
            </a:r>
            <a:r>
              <a:rPr lang="ru-RU" b="1" i="0" dirty="0"/>
              <a:t>2</a:t>
            </a:r>
            <a:r>
              <a:rPr lang="ru-RU" sz="2800" b="1" i="0" dirty="0"/>
              <a:t>= 0,3</a:t>
            </a:r>
            <a:r>
              <a:rPr lang="en-US" sz="2800" b="1" i="0" dirty="0"/>
              <a:t>·</a:t>
            </a:r>
            <a:r>
              <a:rPr lang="ru-RU" sz="2800" b="1" i="0" dirty="0"/>
              <a:t>0,97+0,7</a:t>
            </a:r>
            <a:r>
              <a:rPr lang="en-US" sz="2800" b="1" i="0" dirty="0"/>
              <a:t>·</a:t>
            </a:r>
            <a:r>
              <a:rPr lang="ru-RU" sz="2800" b="1" i="0" dirty="0"/>
              <a:t>0,96 =</a:t>
            </a:r>
          </a:p>
          <a:p>
            <a:pPr>
              <a:lnSpc>
                <a:spcPct val="90000"/>
              </a:lnSpc>
              <a:spcBef>
                <a:spcPts val="1000"/>
              </a:spcBef>
              <a:buFont typeface="Arial" pitchFamily="34" charset="0"/>
              <a:buNone/>
            </a:pPr>
            <a:r>
              <a:rPr lang="ru-RU" sz="2800" i="0" dirty="0"/>
              <a:t>= 0,291 + 0,672 = 0,963 </a:t>
            </a:r>
            <a:endParaRPr lang="en-US" sz="2800" i="0" dirty="0"/>
          </a:p>
        </p:txBody>
      </p:sp>
      <p:sp>
        <p:nvSpPr>
          <p:cNvPr id="39968" name="Rectangle 32"/>
          <p:cNvSpPr>
            <a:spLocks noChangeArrowheads="1"/>
          </p:cNvSpPr>
          <p:nvPr/>
        </p:nvSpPr>
        <p:spPr bwMode="auto">
          <a:xfrm>
            <a:off x="8188325" y="1874838"/>
            <a:ext cx="311150" cy="366712"/>
          </a:xfrm>
          <a:prstGeom prst="rect">
            <a:avLst/>
          </a:prstGeom>
          <a:noFill/>
          <a:ln w="9525">
            <a:noFill/>
            <a:miter lim="800000"/>
            <a:headEnd/>
            <a:tailEnd/>
          </a:ln>
          <a:effectLst/>
        </p:spPr>
        <p:txBody>
          <a:bodyPr wrap="none">
            <a:spAutoFit/>
          </a:bodyPr>
          <a:lstStyle/>
          <a:p>
            <a:r>
              <a:rPr lang="ru-RU" b="1" i="0" dirty="0"/>
              <a:t>1</a:t>
            </a:r>
          </a:p>
        </p:txBody>
      </p:sp>
      <p:sp>
        <p:nvSpPr>
          <p:cNvPr id="39969" name="Rectangle 33"/>
          <p:cNvSpPr>
            <a:spLocks noChangeArrowheads="1"/>
          </p:cNvSpPr>
          <p:nvPr/>
        </p:nvSpPr>
        <p:spPr bwMode="auto">
          <a:xfrm>
            <a:off x="9178925" y="1963738"/>
            <a:ext cx="311150" cy="366712"/>
          </a:xfrm>
          <a:prstGeom prst="rect">
            <a:avLst/>
          </a:prstGeom>
          <a:noFill/>
          <a:ln w="9525">
            <a:noFill/>
            <a:miter lim="800000"/>
            <a:headEnd/>
            <a:tailEnd/>
          </a:ln>
          <a:effectLst/>
        </p:spPr>
        <p:txBody>
          <a:bodyPr wrap="none">
            <a:spAutoFit/>
          </a:bodyPr>
          <a:lstStyle/>
          <a:p>
            <a:r>
              <a:rPr lang="ru-RU" b="1" i="0" dirty="0"/>
              <a:t>2</a:t>
            </a:r>
          </a:p>
        </p:txBody>
      </p:sp>
      <p:sp>
        <p:nvSpPr>
          <p:cNvPr id="39970" name="Line 34"/>
          <p:cNvSpPr>
            <a:spLocks noChangeShapeType="1"/>
          </p:cNvSpPr>
          <p:nvPr/>
        </p:nvSpPr>
        <p:spPr bwMode="auto">
          <a:xfrm>
            <a:off x="5765800" y="1333500"/>
            <a:ext cx="12700" cy="4991100"/>
          </a:xfrm>
          <a:prstGeom prst="line">
            <a:avLst/>
          </a:prstGeom>
          <a:noFill/>
          <a:ln w="38100">
            <a:solidFill>
              <a:schemeClr val="hlink"/>
            </a:solidFill>
            <a:round/>
            <a:headEnd/>
            <a:tailEnd/>
          </a:ln>
          <a:effectLst/>
        </p:spPr>
        <p:txBody>
          <a:bodyPr/>
          <a:lstStyle/>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9944"/>
                                        </p:tgtEl>
                                        <p:attrNameLst>
                                          <p:attrName>style.visibility</p:attrName>
                                        </p:attrNameLst>
                                      </p:cBhvr>
                                      <p:to>
                                        <p:strVal val="visible"/>
                                      </p:to>
                                    </p:set>
                                    <p:animEffect transition="in" filter="wipe(down)">
                                      <p:cBhvr>
                                        <p:cTn id="7" dur="500"/>
                                        <p:tgtEl>
                                          <p:spTgt spid="3994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9945"/>
                                        </p:tgtEl>
                                        <p:attrNameLst>
                                          <p:attrName>style.visibility</p:attrName>
                                        </p:attrNameLst>
                                      </p:cBhvr>
                                      <p:to>
                                        <p:strVal val="visible"/>
                                      </p:to>
                                    </p:set>
                                    <p:animEffect transition="in" filter="wipe(down)">
                                      <p:cBhvr>
                                        <p:cTn id="12" dur="500"/>
                                        <p:tgtEl>
                                          <p:spTgt spid="3994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996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39955"/>
                                        </p:tgtEl>
                                        <p:attrNameLst>
                                          <p:attrName>style.visibility</p:attrName>
                                        </p:attrNameLst>
                                      </p:cBhvr>
                                      <p:to>
                                        <p:strVal val="visible"/>
                                      </p:to>
                                    </p:set>
                                    <p:animEffect transition="in" filter="wipe(down)">
                                      <p:cBhvr>
                                        <p:cTn id="21" dur="500"/>
                                        <p:tgtEl>
                                          <p:spTgt spid="3995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39962"/>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9956"/>
                                        </p:tgtEl>
                                        <p:attrNameLst>
                                          <p:attrName>style.visibility</p:attrName>
                                        </p:attrNameLst>
                                      </p:cBhvr>
                                      <p:to>
                                        <p:strVal val="visible"/>
                                      </p:to>
                                    </p:set>
                                    <p:animEffect transition="in" filter="wipe(down)">
                                      <p:cBhvr>
                                        <p:cTn id="30" dur="500"/>
                                        <p:tgtEl>
                                          <p:spTgt spid="3995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39965"/>
                                        </p:tgtEl>
                                        <p:attrNameLst>
                                          <p:attrName>style.visibility</p:attrName>
                                        </p:attrNameLst>
                                      </p:cBhvr>
                                      <p:to>
                                        <p:strVal val="visible"/>
                                      </p:to>
                                    </p:set>
                                    <p:animEffect transition="in" filter="wipe(down)">
                                      <p:cBhvr>
                                        <p:cTn id="35" dur="500"/>
                                        <p:tgtEl>
                                          <p:spTgt spid="3996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39967"/>
                                        </p:tgtEl>
                                        <p:attrNameLst>
                                          <p:attrName>style.visibility</p:attrName>
                                        </p:attrNameLst>
                                      </p:cBhvr>
                                      <p:to>
                                        <p:strVal val="visible"/>
                                      </p:to>
                                    </p:set>
                                    <p:animEffect transition="in" filter="wipe(down)">
                                      <p:cBhvr>
                                        <p:cTn id="40" dur="500"/>
                                        <p:tgtEl>
                                          <p:spTgt spid="399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4" grpId="0"/>
      <p:bldP spid="39945" grpId="0"/>
      <p:bldP spid="39955" grpId="0"/>
      <p:bldP spid="39956" grpId="0"/>
      <p:bldP spid="39961" grpId="0"/>
      <p:bldP spid="39962" grpId="0"/>
      <p:bldP spid="39965" grpId="0"/>
      <p:bldP spid="3996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24" name="Rectangle 20"/>
          <p:cNvSpPr>
            <a:spLocks noChangeArrowheads="1"/>
          </p:cNvSpPr>
          <p:nvPr/>
        </p:nvSpPr>
        <p:spPr bwMode="auto">
          <a:xfrm>
            <a:off x="7747000" y="2781300"/>
            <a:ext cx="1473200" cy="495300"/>
          </a:xfrm>
          <a:prstGeom prst="rect">
            <a:avLst/>
          </a:prstGeom>
          <a:solidFill>
            <a:srgbClr val="F0FF31"/>
          </a:solidFill>
          <a:ln w="38100">
            <a:solidFill>
              <a:schemeClr val="tx1"/>
            </a:solidFill>
            <a:miter lim="800000"/>
            <a:headEnd/>
            <a:tailEnd/>
          </a:ln>
          <a:effectLst/>
        </p:spPr>
        <p:txBody>
          <a:bodyPr wrap="none" anchor="ctr"/>
          <a:lstStyle/>
          <a:p>
            <a:endParaRPr lang="ru-RU" dirty="0"/>
          </a:p>
        </p:txBody>
      </p:sp>
      <p:sp>
        <p:nvSpPr>
          <p:cNvPr id="98308" name="Rectangle 4"/>
          <p:cNvSpPr>
            <a:spLocks noGrp="1"/>
          </p:cNvSpPr>
          <p:nvPr>
            <p:ph sz="half" idx="1"/>
          </p:nvPr>
        </p:nvSpPr>
        <p:spPr>
          <a:xfrm>
            <a:off x="393700" y="1711325"/>
            <a:ext cx="6083300" cy="4351338"/>
          </a:xfrm>
        </p:spPr>
        <p:txBody>
          <a:bodyPr/>
          <a:lstStyle/>
          <a:p>
            <a:pPr>
              <a:buFont typeface="Arial" pitchFamily="34" charset="0"/>
              <a:buNone/>
            </a:pPr>
            <a:r>
              <a:rPr lang="ru-RU" b="1" dirty="0" smtClean="0"/>
              <a:t>В магазине три продавца. Каждый из них занят с клиентом с вероятностью 30%. Найдите вероятность того, что в случайный момент все три продавца заняты одновременно (считайте, что клиенты заходят независимо друг от друга)</a:t>
            </a:r>
          </a:p>
        </p:txBody>
      </p:sp>
      <p:sp>
        <p:nvSpPr>
          <p:cNvPr id="98309" name="Rectangle 5"/>
          <p:cNvSpPr>
            <a:spLocks noGrp="1"/>
          </p:cNvSpPr>
          <p:nvPr>
            <p:ph sz="half" idx="2"/>
          </p:nvPr>
        </p:nvSpPr>
        <p:spPr>
          <a:xfrm>
            <a:off x="6731000" y="771525"/>
            <a:ext cx="4622800" cy="5405438"/>
          </a:xfrm>
        </p:spPr>
        <p:txBody>
          <a:bodyPr/>
          <a:lstStyle/>
          <a:p>
            <a:pPr>
              <a:buFont typeface="Arial" pitchFamily="34" charset="0"/>
              <a:buNone/>
            </a:pPr>
            <a:r>
              <a:rPr lang="ru-RU" sz="3200" b="1" i="1" u="sng" dirty="0" smtClean="0">
                <a:effectLst>
                  <a:outerShdw blurRad="38100" dist="38100" dir="2700000" algn="tl">
                    <a:srgbClr val="C0C0C0"/>
                  </a:outerShdw>
                </a:effectLst>
              </a:rPr>
              <a:t>Решение.</a:t>
            </a:r>
          </a:p>
          <a:p>
            <a:pPr>
              <a:buFont typeface="Arial" pitchFamily="34" charset="0"/>
              <a:buNone/>
            </a:pPr>
            <a:endParaRPr lang="ru-RU" sz="2400" dirty="0" smtClean="0"/>
          </a:p>
        </p:txBody>
      </p:sp>
      <p:sp>
        <p:nvSpPr>
          <p:cNvPr id="98310" name="Line 6"/>
          <p:cNvSpPr>
            <a:spLocks noChangeShapeType="1"/>
          </p:cNvSpPr>
          <p:nvPr/>
        </p:nvSpPr>
        <p:spPr bwMode="auto">
          <a:xfrm>
            <a:off x="6578600" y="1117600"/>
            <a:ext cx="12700" cy="5194300"/>
          </a:xfrm>
          <a:prstGeom prst="line">
            <a:avLst/>
          </a:prstGeom>
          <a:noFill/>
          <a:ln w="38100">
            <a:solidFill>
              <a:schemeClr val="hlink"/>
            </a:solidFill>
            <a:round/>
            <a:headEnd/>
            <a:tailEnd/>
          </a:ln>
          <a:effectLst/>
        </p:spPr>
        <p:txBody>
          <a:bodyPr/>
          <a:lstStyle/>
          <a:p>
            <a:endParaRPr lang="ru-RU" dirty="0"/>
          </a:p>
        </p:txBody>
      </p:sp>
      <p:sp>
        <p:nvSpPr>
          <p:cNvPr id="98311" name="Oval 7"/>
          <p:cNvSpPr>
            <a:spLocks noChangeArrowheads="1"/>
          </p:cNvSpPr>
          <p:nvPr/>
        </p:nvSpPr>
        <p:spPr bwMode="auto">
          <a:xfrm>
            <a:off x="9067800" y="1803400"/>
            <a:ext cx="165100" cy="165100"/>
          </a:xfrm>
          <a:prstGeom prst="ellipse">
            <a:avLst/>
          </a:prstGeom>
          <a:solidFill>
            <a:schemeClr val="accent1"/>
          </a:solidFill>
          <a:ln w="9525">
            <a:solidFill>
              <a:schemeClr val="tx1"/>
            </a:solidFill>
            <a:round/>
            <a:headEnd/>
            <a:tailEnd/>
          </a:ln>
          <a:effectLst/>
        </p:spPr>
        <p:txBody>
          <a:bodyPr wrap="none" anchor="ctr"/>
          <a:lstStyle/>
          <a:p>
            <a:endParaRPr lang="ru-RU" dirty="0"/>
          </a:p>
        </p:txBody>
      </p:sp>
      <p:sp>
        <p:nvSpPr>
          <p:cNvPr id="98312" name="Line 8"/>
          <p:cNvSpPr>
            <a:spLocks noChangeShapeType="1"/>
          </p:cNvSpPr>
          <p:nvPr/>
        </p:nvSpPr>
        <p:spPr bwMode="auto">
          <a:xfrm flipH="1">
            <a:off x="8521700" y="1993900"/>
            <a:ext cx="558800" cy="736600"/>
          </a:xfrm>
          <a:prstGeom prst="line">
            <a:avLst/>
          </a:prstGeom>
          <a:noFill/>
          <a:ln w="38100">
            <a:solidFill>
              <a:schemeClr val="tx1"/>
            </a:solidFill>
            <a:round/>
            <a:headEnd/>
            <a:tailEnd type="triangle" w="med" len="med"/>
          </a:ln>
          <a:effectLst/>
        </p:spPr>
        <p:txBody>
          <a:bodyPr/>
          <a:lstStyle/>
          <a:p>
            <a:endParaRPr lang="ru-RU" dirty="0"/>
          </a:p>
        </p:txBody>
      </p:sp>
      <p:sp>
        <p:nvSpPr>
          <p:cNvPr id="98314" name="Line 10"/>
          <p:cNvSpPr>
            <a:spLocks noChangeShapeType="1"/>
          </p:cNvSpPr>
          <p:nvPr/>
        </p:nvSpPr>
        <p:spPr bwMode="auto">
          <a:xfrm>
            <a:off x="9144000" y="1981200"/>
            <a:ext cx="1168400" cy="736600"/>
          </a:xfrm>
          <a:prstGeom prst="line">
            <a:avLst/>
          </a:prstGeom>
          <a:noFill/>
          <a:ln w="38100">
            <a:solidFill>
              <a:schemeClr val="tx1"/>
            </a:solidFill>
            <a:round/>
            <a:headEnd/>
            <a:tailEnd type="triangle" w="med" len="med"/>
          </a:ln>
          <a:effectLst/>
        </p:spPr>
        <p:txBody>
          <a:bodyPr/>
          <a:lstStyle/>
          <a:p>
            <a:endParaRPr lang="ru-RU" dirty="0"/>
          </a:p>
        </p:txBody>
      </p:sp>
      <p:sp>
        <p:nvSpPr>
          <p:cNvPr id="98315" name="Rectangle 11"/>
          <p:cNvSpPr>
            <a:spLocks noChangeArrowheads="1"/>
          </p:cNvSpPr>
          <p:nvPr/>
        </p:nvSpPr>
        <p:spPr bwMode="auto">
          <a:xfrm>
            <a:off x="8467725" y="2116138"/>
            <a:ext cx="317500" cy="366712"/>
          </a:xfrm>
          <a:prstGeom prst="rect">
            <a:avLst/>
          </a:prstGeom>
          <a:noFill/>
          <a:ln w="9525">
            <a:noFill/>
            <a:miter lim="800000"/>
            <a:headEnd/>
            <a:tailEnd/>
          </a:ln>
          <a:effectLst/>
        </p:spPr>
        <p:txBody>
          <a:bodyPr wrap="none">
            <a:spAutoFit/>
          </a:bodyPr>
          <a:lstStyle/>
          <a:p>
            <a:r>
              <a:rPr lang="ru-RU" b="1" i="0" dirty="0"/>
              <a:t>+</a:t>
            </a:r>
          </a:p>
        </p:txBody>
      </p:sp>
      <p:sp>
        <p:nvSpPr>
          <p:cNvPr id="98317" name="Rectangle 13"/>
          <p:cNvSpPr>
            <a:spLocks noChangeArrowheads="1"/>
          </p:cNvSpPr>
          <p:nvPr/>
        </p:nvSpPr>
        <p:spPr bwMode="auto">
          <a:xfrm>
            <a:off x="9966325" y="2103438"/>
            <a:ext cx="260350" cy="366712"/>
          </a:xfrm>
          <a:prstGeom prst="rect">
            <a:avLst/>
          </a:prstGeom>
          <a:noFill/>
          <a:ln w="9525">
            <a:noFill/>
            <a:miter lim="800000"/>
            <a:headEnd/>
            <a:tailEnd/>
          </a:ln>
          <a:effectLst/>
        </p:spPr>
        <p:txBody>
          <a:bodyPr wrap="none">
            <a:spAutoFit/>
          </a:bodyPr>
          <a:lstStyle/>
          <a:p>
            <a:r>
              <a:rPr lang="ru-RU" b="1" i="0" dirty="0"/>
              <a:t>-</a:t>
            </a:r>
          </a:p>
        </p:txBody>
      </p:sp>
      <p:sp>
        <p:nvSpPr>
          <p:cNvPr id="98318" name="Rectangle 14"/>
          <p:cNvSpPr>
            <a:spLocks noChangeArrowheads="1"/>
          </p:cNvSpPr>
          <p:nvPr/>
        </p:nvSpPr>
        <p:spPr bwMode="auto">
          <a:xfrm>
            <a:off x="7747000" y="2754313"/>
            <a:ext cx="1397000" cy="457200"/>
          </a:xfrm>
          <a:prstGeom prst="rect">
            <a:avLst/>
          </a:prstGeom>
          <a:noFill/>
          <a:ln w="9525">
            <a:noFill/>
            <a:miter lim="800000"/>
            <a:headEnd/>
            <a:tailEnd/>
          </a:ln>
          <a:effectLst/>
        </p:spPr>
        <p:txBody>
          <a:bodyPr wrap="none">
            <a:spAutoFit/>
          </a:bodyPr>
          <a:lstStyle/>
          <a:p>
            <a:r>
              <a:rPr lang="ru-RU" sz="2400" b="1" i="0" dirty="0"/>
              <a:t>30%=0,3</a:t>
            </a:r>
          </a:p>
        </p:txBody>
      </p:sp>
      <p:sp>
        <p:nvSpPr>
          <p:cNvPr id="98319" name="Rectangle 15"/>
          <p:cNvSpPr>
            <a:spLocks noChangeArrowheads="1"/>
          </p:cNvSpPr>
          <p:nvPr/>
        </p:nvSpPr>
        <p:spPr bwMode="auto">
          <a:xfrm>
            <a:off x="9502775" y="2827338"/>
            <a:ext cx="450850" cy="366712"/>
          </a:xfrm>
          <a:prstGeom prst="rect">
            <a:avLst/>
          </a:prstGeom>
          <a:noFill/>
          <a:ln w="9525">
            <a:noFill/>
            <a:miter lim="800000"/>
            <a:headEnd/>
            <a:tailEnd/>
          </a:ln>
          <a:effectLst/>
        </p:spPr>
        <p:txBody>
          <a:bodyPr wrap="none">
            <a:spAutoFit/>
          </a:bodyPr>
          <a:lstStyle/>
          <a:p>
            <a:r>
              <a:rPr lang="en-US" b="1" i="0" dirty="0"/>
              <a:t>=&gt;</a:t>
            </a:r>
            <a:endParaRPr lang="ru-RU" b="1" i="0" dirty="0"/>
          </a:p>
        </p:txBody>
      </p:sp>
      <p:sp>
        <p:nvSpPr>
          <p:cNvPr id="98320" name="Rectangle 16"/>
          <p:cNvSpPr>
            <a:spLocks noChangeArrowheads="1"/>
          </p:cNvSpPr>
          <p:nvPr/>
        </p:nvSpPr>
        <p:spPr bwMode="auto">
          <a:xfrm>
            <a:off x="10083800" y="2754313"/>
            <a:ext cx="1397000" cy="457200"/>
          </a:xfrm>
          <a:prstGeom prst="rect">
            <a:avLst/>
          </a:prstGeom>
          <a:noFill/>
          <a:ln w="9525">
            <a:noFill/>
            <a:miter lim="800000"/>
            <a:headEnd/>
            <a:tailEnd/>
          </a:ln>
          <a:effectLst/>
        </p:spPr>
        <p:txBody>
          <a:bodyPr wrap="none">
            <a:spAutoFit/>
          </a:bodyPr>
          <a:lstStyle/>
          <a:p>
            <a:r>
              <a:rPr lang="ru-RU" sz="2400" b="1" i="0" dirty="0"/>
              <a:t>70%=0,7</a:t>
            </a:r>
          </a:p>
        </p:txBody>
      </p:sp>
      <p:sp>
        <p:nvSpPr>
          <p:cNvPr id="98321" name="Rectangle 17"/>
          <p:cNvSpPr>
            <a:spLocks noChangeArrowheads="1"/>
          </p:cNvSpPr>
          <p:nvPr/>
        </p:nvSpPr>
        <p:spPr bwMode="auto">
          <a:xfrm>
            <a:off x="6794500" y="3478213"/>
            <a:ext cx="4273550" cy="519112"/>
          </a:xfrm>
          <a:prstGeom prst="rect">
            <a:avLst/>
          </a:prstGeom>
          <a:noFill/>
          <a:ln w="9525">
            <a:noFill/>
            <a:miter lim="800000"/>
            <a:headEnd/>
            <a:tailEnd/>
          </a:ln>
          <a:effectLst/>
        </p:spPr>
        <p:txBody>
          <a:bodyPr wrap="none">
            <a:spAutoFit/>
          </a:bodyPr>
          <a:lstStyle/>
          <a:p>
            <a:r>
              <a:rPr lang="ru-RU" sz="2800" b="1" i="0" dirty="0"/>
              <a:t>Независимые события</a:t>
            </a:r>
          </a:p>
        </p:txBody>
      </p:sp>
      <p:sp>
        <p:nvSpPr>
          <p:cNvPr id="98322" name="Rectangle 18"/>
          <p:cNvSpPr>
            <a:spLocks noChangeArrowheads="1"/>
          </p:cNvSpPr>
          <p:nvPr/>
        </p:nvSpPr>
        <p:spPr bwMode="auto">
          <a:xfrm>
            <a:off x="11141075" y="3627438"/>
            <a:ext cx="450850" cy="366712"/>
          </a:xfrm>
          <a:prstGeom prst="rect">
            <a:avLst/>
          </a:prstGeom>
          <a:noFill/>
          <a:ln w="9525">
            <a:noFill/>
            <a:miter lim="800000"/>
            <a:headEnd/>
            <a:tailEnd/>
          </a:ln>
          <a:effectLst/>
        </p:spPr>
        <p:txBody>
          <a:bodyPr wrap="none">
            <a:spAutoFit/>
          </a:bodyPr>
          <a:lstStyle/>
          <a:p>
            <a:r>
              <a:rPr lang="en-US" b="1" i="0" dirty="0"/>
              <a:t>=&gt;</a:t>
            </a:r>
            <a:endParaRPr lang="ru-RU" b="1" i="0" dirty="0"/>
          </a:p>
        </p:txBody>
      </p:sp>
      <p:sp>
        <p:nvSpPr>
          <p:cNvPr id="98323" name="Rectangle 19"/>
          <p:cNvSpPr>
            <a:spLocks noChangeArrowheads="1"/>
          </p:cNvSpPr>
          <p:nvPr/>
        </p:nvSpPr>
        <p:spPr bwMode="auto">
          <a:xfrm>
            <a:off x="7102475" y="4238625"/>
            <a:ext cx="4584700" cy="1370013"/>
          </a:xfrm>
          <a:prstGeom prst="rect">
            <a:avLst/>
          </a:prstGeom>
          <a:noFill/>
          <a:ln w="9525">
            <a:noFill/>
            <a:miter lim="800000"/>
            <a:headEnd/>
            <a:tailEnd/>
          </a:ln>
          <a:effectLst/>
        </p:spPr>
        <p:txBody>
          <a:bodyPr>
            <a:spAutoFit/>
          </a:bodyPr>
          <a:lstStyle/>
          <a:p>
            <a:pPr>
              <a:lnSpc>
                <a:spcPct val="80000"/>
              </a:lnSpc>
              <a:spcBef>
                <a:spcPts val="1000"/>
              </a:spcBef>
              <a:buFont typeface="Arial" pitchFamily="34" charset="0"/>
              <a:buNone/>
            </a:pPr>
            <a:r>
              <a:rPr lang="ru-RU" sz="2800" b="1" i="0" dirty="0"/>
              <a:t>Р = Р(А+В+С)=</a:t>
            </a:r>
          </a:p>
          <a:p>
            <a:pPr>
              <a:lnSpc>
                <a:spcPct val="80000"/>
              </a:lnSpc>
              <a:spcBef>
                <a:spcPts val="1000"/>
              </a:spcBef>
              <a:buFont typeface="Arial" pitchFamily="34" charset="0"/>
              <a:buNone/>
            </a:pPr>
            <a:r>
              <a:rPr lang="ru-RU" sz="2800" b="1" i="0" dirty="0"/>
              <a:t>= Р(А)+Р(В)+Р(С)=</a:t>
            </a:r>
          </a:p>
          <a:p>
            <a:pPr>
              <a:lnSpc>
                <a:spcPct val="80000"/>
              </a:lnSpc>
              <a:spcBef>
                <a:spcPts val="1000"/>
              </a:spcBef>
              <a:buFont typeface="Arial" pitchFamily="34" charset="0"/>
              <a:buNone/>
            </a:pPr>
            <a:r>
              <a:rPr lang="ru-RU" sz="2800" b="1" i="0" dirty="0"/>
              <a:t> = 0,3+0,3+0,3=0,9</a:t>
            </a:r>
            <a:endParaRPr lang="en-US" sz="2800" b="1" i="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79" name="Rectangle 31"/>
          <p:cNvSpPr>
            <a:spLocks noChangeArrowheads="1"/>
          </p:cNvSpPr>
          <p:nvPr/>
        </p:nvSpPr>
        <p:spPr bwMode="auto">
          <a:xfrm>
            <a:off x="7402513" y="3875088"/>
            <a:ext cx="1371600" cy="468312"/>
          </a:xfrm>
          <a:prstGeom prst="rect">
            <a:avLst/>
          </a:prstGeom>
          <a:solidFill>
            <a:srgbClr val="CC99FF"/>
          </a:solidFill>
          <a:ln w="38100">
            <a:solidFill>
              <a:schemeClr val="tx1"/>
            </a:solidFill>
            <a:miter lim="800000"/>
            <a:headEnd/>
            <a:tailEnd/>
          </a:ln>
          <a:effectLst/>
        </p:spPr>
        <p:txBody>
          <a:bodyPr wrap="none" anchor="ctr"/>
          <a:lstStyle/>
          <a:p>
            <a:endParaRPr lang="ru-RU" dirty="0"/>
          </a:p>
        </p:txBody>
      </p:sp>
      <p:sp>
        <p:nvSpPr>
          <p:cNvPr id="104476" name="Rectangle 28"/>
          <p:cNvSpPr>
            <a:spLocks noChangeArrowheads="1"/>
          </p:cNvSpPr>
          <p:nvPr/>
        </p:nvSpPr>
        <p:spPr bwMode="auto">
          <a:xfrm>
            <a:off x="8521700" y="3014663"/>
            <a:ext cx="1176338" cy="457200"/>
          </a:xfrm>
          <a:prstGeom prst="rect">
            <a:avLst/>
          </a:prstGeom>
          <a:solidFill>
            <a:srgbClr val="F0FF31"/>
          </a:solidFill>
          <a:ln w="38100">
            <a:solidFill>
              <a:schemeClr val="tx1"/>
            </a:solidFill>
            <a:miter lim="800000"/>
            <a:headEnd/>
            <a:tailEnd/>
          </a:ln>
          <a:effectLst/>
        </p:spPr>
        <p:txBody>
          <a:bodyPr wrap="none" anchor="ctr"/>
          <a:lstStyle/>
          <a:p>
            <a:endParaRPr lang="ru-RU" dirty="0"/>
          </a:p>
        </p:txBody>
      </p:sp>
      <p:sp>
        <p:nvSpPr>
          <p:cNvPr id="104475" name="Rectangle 27"/>
          <p:cNvSpPr>
            <a:spLocks noChangeArrowheads="1"/>
          </p:cNvSpPr>
          <p:nvPr/>
        </p:nvSpPr>
        <p:spPr bwMode="auto">
          <a:xfrm>
            <a:off x="6215063" y="3014663"/>
            <a:ext cx="1176337" cy="457200"/>
          </a:xfrm>
          <a:prstGeom prst="rect">
            <a:avLst/>
          </a:prstGeom>
          <a:solidFill>
            <a:srgbClr val="F0FF31"/>
          </a:solidFill>
          <a:ln w="38100">
            <a:solidFill>
              <a:schemeClr val="tx1"/>
            </a:solidFill>
            <a:miter lim="800000"/>
            <a:headEnd/>
            <a:tailEnd/>
          </a:ln>
          <a:effectLst/>
        </p:spPr>
        <p:txBody>
          <a:bodyPr wrap="none" anchor="ctr"/>
          <a:lstStyle/>
          <a:p>
            <a:endParaRPr lang="ru-RU" dirty="0"/>
          </a:p>
        </p:txBody>
      </p:sp>
      <p:sp>
        <p:nvSpPr>
          <p:cNvPr id="104451" name="Rectangle 3"/>
          <p:cNvSpPr>
            <a:spLocks noGrp="1"/>
          </p:cNvSpPr>
          <p:nvPr>
            <p:ph type="body" sz="half" idx="4294967295"/>
          </p:nvPr>
        </p:nvSpPr>
        <p:spPr>
          <a:xfrm>
            <a:off x="352425" y="1228725"/>
            <a:ext cx="5181600" cy="4351338"/>
          </a:xfrm>
        </p:spPr>
        <p:txBody>
          <a:bodyPr>
            <a:normAutofit fontScale="92500" lnSpcReduction="10000"/>
          </a:bodyPr>
          <a:lstStyle/>
          <a:p>
            <a:pPr>
              <a:lnSpc>
                <a:spcPct val="80000"/>
              </a:lnSpc>
              <a:buFont typeface="Arial" pitchFamily="34" charset="0"/>
              <a:buNone/>
            </a:pPr>
            <a:r>
              <a:rPr lang="ru-RU" b="1" dirty="0" smtClean="0"/>
              <a:t>Агрофирма закупает куриные яйца в двух домашних хозяйствах.   60% яиц из первого хозяйства – яйца высшей категории, а во втором хозяйстве – 30% яиц высшей категории. Всего высшей категории получается 54% яиц. Найдите вероятность того, что яйцо, купленное у этой агрофирмы, окажется из второго хозяйства. </a:t>
            </a:r>
            <a:endParaRPr lang="en-US" b="1" dirty="0" smtClean="0">
              <a:cs typeface="Calibri" pitchFamily="34" charset="0"/>
            </a:endParaRPr>
          </a:p>
        </p:txBody>
      </p:sp>
      <p:sp>
        <p:nvSpPr>
          <p:cNvPr id="104452" name="Rectangle 4"/>
          <p:cNvSpPr>
            <a:spLocks noGrp="1"/>
          </p:cNvSpPr>
          <p:nvPr>
            <p:ph type="body" sz="half" idx="4294967295"/>
          </p:nvPr>
        </p:nvSpPr>
        <p:spPr>
          <a:xfrm>
            <a:off x="6858000" y="835025"/>
            <a:ext cx="5334000" cy="5341938"/>
          </a:xfrm>
        </p:spPr>
        <p:txBody>
          <a:bodyPr/>
          <a:lstStyle/>
          <a:p>
            <a:pPr>
              <a:lnSpc>
                <a:spcPct val="80000"/>
              </a:lnSpc>
              <a:buFont typeface="Arial" pitchFamily="34" charset="0"/>
              <a:buNone/>
            </a:pPr>
            <a:endParaRPr lang="ru-RU" sz="3200" b="1" i="1" u="sng" dirty="0" smtClean="0">
              <a:effectLst>
                <a:outerShdw blurRad="38100" dist="38100" dir="2700000" algn="tl">
                  <a:srgbClr val="C0C0C0"/>
                </a:outerShdw>
              </a:effectLst>
            </a:endParaRPr>
          </a:p>
          <a:p>
            <a:pPr>
              <a:lnSpc>
                <a:spcPct val="80000"/>
              </a:lnSpc>
              <a:buFont typeface="Arial" pitchFamily="34" charset="0"/>
              <a:buNone/>
            </a:pPr>
            <a:endParaRPr lang="ru-RU" sz="3200" b="1" i="1" u="sng" dirty="0" smtClean="0">
              <a:effectLst>
                <a:outerShdw blurRad="38100" dist="38100" dir="2700000" algn="tl">
                  <a:srgbClr val="C0C0C0"/>
                </a:outerShdw>
              </a:effectLst>
            </a:endParaRPr>
          </a:p>
          <a:p>
            <a:pPr>
              <a:lnSpc>
                <a:spcPct val="80000"/>
              </a:lnSpc>
              <a:buFont typeface="Arial" pitchFamily="34" charset="0"/>
              <a:buNone/>
            </a:pPr>
            <a:endParaRPr lang="ru-RU" sz="2400" dirty="0" smtClean="0"/>
          </a:p>
        </p:txBody>
      </p:sp>
      <p:sp>
        <p:nvSpPr>
          <p:cNvPr id="104453" name="Line 5"/>
          <p:cNvSpPr>
            <a:spLocks noChangeShapeType="1"/>
          </p:cNvSpPr>
          <p:nvPr/>
        </p:nvSpPr>
        <p:spPr bwMode="auto">
          <a:xfrm>
            <a:off x="5880100" y="698500"/>
            <a:ext cx="25400" cy="5588000"/>
          </a:xfrm>
          <a:prstGeom prst="line">
            <a:avLst/>
          </a:prstGeom>
          <a:noFill/>
          <a:ln w="38100">
            <a:solidFill>
              <a:schemeClr val="hlink"/>
            </a:solidFill>
            <a:round/>
            <a:headEnd/>
            <a:tailEnd/>
          </a:ln>
          <a:effectLst/>
        </p:spPr>
        <p:txBody>
          <a:bodyPr/>
          <a:lstStyle/>
          <a:p>
            <a:endParaRPr lang="ru-RU" dirty="0"/>
          </a:p>
        </p:txBody>
      </p:sp>
      <p:sp>
        <p:nvSpPr>
          <p:cNvPr id="104454" name="Line 6"/>
          <p:cNvSpPr>
            <a:spLocks noChangeShapeType="1"/>
          </p:cNvSpPr>
          <p:nvPr/>
        </p:nvSpPr>
        <p:spPr bwMode="auto">
          <a:xfrm flipH="1">
            <a:off x="7729538" y="1066800"/>
            <a:ext cx="641350" cy="795338"/>
          </a:xfrm>
          <a:prstGeom prst="line">
            <a:avLst/>
          </a:prstGeom>
          <a:noFill/>
          <a:ln w="38100">
            <a:solidFill>
              <a:schemeClr val="tx1"/>
            </a:solidFill>
            <a:round/>
            <a:headEnd/>
            <a:tailEnd type="triangle" w="med" len="med"/>
          </a:ln>
          <a:effectLst/>
        </p:spPr>
        <p:txBody>
          <a:bodyPr/>
          <a:lstStyle/>
          <a:p>
            <a:endParaRPr lang="ru-RU" dirty="0"/>
          </a:p>
        </p:txBody>
      </p:sp>
      <p:sp>
        <p:nvSpPr>
          <p:cNvPr id="104455" name="Line 7"/>
          <p:cNvSpPr>
            <a:spLocks noChangeShapeType="1"/>
          </p:cNvSpPr>
          <p:nvPr/>
        </p:nvSpPr>
        <p:spPr bwMode="auto">
          <a:xfrm>
            <a:off x="8412163" y="1042988"/>
            <a:ext cx="719137" cy="795337"/>
          </a:xfrm>
          <a:prstGeom prst="line">
            <a:avLst/>
          </a:prstGeom>
          <a:noFill/>
          <a:ln w="38100">
            <a:solidFill>
              <a:schemeClr val="tx1"/>
            </a:solidFill>
            <a:round/>
            <a:headEnd/>
            <a:tailEnd type="triangle" w="med" len="med"/>
          </a:ln>
          <a:effectLst/>
        </p:spPr>
        <p:txBody>
          <a:bodyPr/>
          <a:lstStyle/>
          <a:p>
            <a:endParaRPr lang="ru-RU" dirty="0"/>
          </a:p>
        </p:txBody>
      </p:sp>
      <p:sp>
        <p:nvSpPr>
          <p:cNvPr id="104456" name="Rectangle 8"/>
          <p:cNvSpPr>
            <a:spLocks noChangeArrowheads="1"/>
          </p:cNvSpPr>
          <p:nvPr/>
        </p:nvSpPr>
        <p:spPr bwMode="auto">
          <a:xfrm>
            <a:off x="7213600" y="1824038"/>
            <a:ext cx="828675" cy="457200"/>
          </a:xfrm>
          <a:prstGeom prst="rect">
            <a:avLst/>
          </a:prstGeom>
          <a:noFill/>
          <a:ln w="9525">
            <a:noFill/>
            <a:miter lim="800000"/>
            <a:headEnd/>
            <a:tailEnd/>
          </a:ln>
          <a:effectLst/>
        </p:spPr>
        <p:txBody>
          <a:bodyPr wrap="none">
            <a:spAutoFit/>
          </a:bodyPr>
          <a:lstStyle/>
          <a:p>
            <a:r>
              <a:rPr lang="ru-RU" sz="2400" b="1" i="0" dirty="0"/>
              <a:t>(1-х)</a:t>
            </a:r>
          </a:p>
        </p:txBody>
      </p:sp>
      <p:sp>
        <p:nvSpPr>
          <p:cNvPr id="104457" name="Rectangle 9"/>
          <p:cNvSpPr>
            <a:spLocks noChangeArrowheads="1"/>
          </p:cNvSpPr>
          <p:nvPr/>
        </p:nvSpPr>
        <p:spPr bwMode="auto">
          <a:xfrm>
            <a:off x="8856663" y="1812925"/>
            <a:ext cx="938212" cy="457200"/>
          </a:xfrm>
          <a:prstGeom prst="rect">
            <a:avLst/>
          </a:prstGeom>
          <a:noFill/>
          <a:ln w="9525">
            <a:noFill/>
            <a:miter lim="800000"/>
            <a:headEnd/>
            <a:tailEnd/>
          </a:ln>
          <a:effectLst/>
        </p:spPr>
        <p:txBody>
          <a:bodyPr wrap="none">
            <a:spAutoFit/>
          </a:bodyPr>
          <a:lstStyle/>
          <a:p>
            <a:r>
              <a:rPr lang="ru-RU" sz="2400" b="1" i="0" dirty="0"/>
              <a:t>Р=(х)</a:t>
            </a:r>
          </a:p>
        </p:txBody>
      </p:sp>
      <p:sp>
        <p:nvSpPr>
          <p:cNvPr id="104458" name="Rectangle 10"/>
          <p:cNvSpPr>
            <a:spLocks noChangeArrowheads="1"/>
          </p:cNvSpPr>
          <p:nvPr/>
        </p:nvSpPr>
        <p:spPr bwMode="auto">
          <a:xfrm>
            <a:off x="7789863" y="1157288"/>
            <a:ext cx="311150" cy="366712"/>
          </a:xfrm>
          <a:prstGeom prst="rect">
            <a:avLst/>
          </a:prstGeom>
          <a:noFill/>
          <a:ln w="9525">
            <a:noFill/>
            <a:miter lim="800000"/>
            <a:headEnd/>
            <a:tailEnd/>
          </a:ln>
          <a:effectLst/>
        </p:spPr>
        <p:txBody>
          <a:bodyPr wrap="none">
            <a:spAutoFit/>
          </a:bodyPr>
          <a:lstStyle/>
          <a:p>
            <a:r>
              <a:rPr lang="ru-RU" b="1" i="0" dirty="0"/>
              <a:t>1</a:t>
            </a:r>
          </a:p>
        </p:txBody>
      </p:sp>
      <p:sp>
        <p:nvSpPr>
          <p:cNvPr id="104459" name="Rectangle 11"/>
          <p:cNvSpPr>
            <a:spLocks noChangeArrowheads="1"/>
          </p:cNvSpPr>
          <p:nvPr/>
        </p:nvSpPr>
        <p:spPr bwMode="auto">
          <a:xfrm>
            <a:off x="8748713" y="1133475"/>
            <a:ext cx="311150" cy="366713"/>
          </a:xfrm>
          <a:prstGeom prst="rect">
            <a:avLst/>
          </a:prstGeom>
          <a:noFill/>
          <a:ln w="9525">
            <a:noFill/>
            <a:miter lim="800000"/>
            <a:headEnd/>
            <a:tailEnd/>
          </a:ln>
          <a:effectLst/>
        </p:spPr>
        <p:txBody>
          <a:bodyPr wrap="none">
            <a:spAutoFit/>
          </a:bodyPr>
          <a:lstStyle/>
          <a:p>
            <a:r>
              <a:rPr lang="ru-RU" b="1" i="0" dirty="0"/>
              <a:t>2</a:t>
            </a:r>
          </a:p>
        </p:txBody>
      </p:sp>
      <p:sp>
        <p:nvSpPr>
          <p:cNvPr id="104460" name="Oval 12"/>
          <p:cNvSpPr>
            <a:spLocks noChangeArrowheads="1"/>
          </p:cNvSpPr>
          <p:nvPr/>
        </p:nvSpPr>
        <p:spPr bwMode="auto">
          <a:xfrm>
            <a:off x="6835775" y="673100"/>
            <a:ext cx="3222625" cy="392113"/>
          </a:xfrm>
          <a:prstGeom prst="ellipse">
            <a:avLst/>
          </a:prstGeom>
          <a:solidFill>
            <a:srgbClr val="F0FF31"/>
          </a:solidFill>
          <a:ln w="38100">
            <a:solidFill>
              <a:schemeClr val="tx1"/>
            </a:solidFill>
            <a:round/>
            <a:headEnd/>
            <a:tailEnd/>
          </a:ln>
          <a:effectLst/>
        </p:spPr>
        <p:txBody>
          <a:bodyPr wrap="none" anchor="ctr"/>
          <a:lstStyle/>
          <a:p>
            <a:pPr algn="ctr"/>
            <a:r>
              <a:rPr lang="ru-RU" sz="2400" b="1" i="0" dirty="0"/>
              <a:t>агрофирма</a:t>
            </a:r>
          </a:p>
        </p:txBody>
      </p:sp>
      <p:sp>
        <p:nvSpPr>
          <p:cNvPr id="104462" name="Line 14"/>
          <p:cNvSpPr>
            <a:spLocks noChangeShapeType="1"/>
          </p:cNvSpPr>
          <p:nvPr/>
        </p:nvSpPr>
        <p:spPr bwMode="auto">
          <a:xfrm flipV="1">
            <a:off x="7380288" y="2241550"/>
            <a:ext cx="631825" cy="11113"/>
          </a:xfrm>
          <a:prstGeom prst="line">
            <a:avLst/>
          </a:prstGeom>
          <a:noFill/>
          <a:ln w="38100">
            <a:solidFill>
              <a:schemeClr val="tx1"/>
            </a:solidFill>
            <a:round/>
            <a:headEnd/>
            <a:tailEnd/>
          </a:ln>
          <a:effectLst/>
        </p:spPr>
        <p:txBody>
          <a:bodyPr/>
          <a:lstStyle/>
          <a:p>
            <a:endParaRPr lang="ru-RU" dirty="0"/>
          </a:p>
        </p:txBody>
      </p:sp>
      <p:sp>
        <p:nvSpPr>
          <p:cNvPr id="104463" name="Line 15"/>
          <p:cNvSpPr>
            <a:spLocks noChangeShapeType="1"/>
          </p:cNvSpPr>
          <p:nvPr/>
        </p:nvSpPr>
        <p:spPr bwMode="auto">
          <a:xfrm flipV="1">
            <a:off x="9010650" y="2260600"/>
            <a:ext cx="631825" cy="11113"/>
          </a:xfrm>
          <a:prstGeom prst="line">
            <a:avLst/>
          </a:prstGeom>
          <a:noFill/>
          <a:ln w="38100">
            <a:solidFill>
              <a:schemeClr val="tx1"/>
            </a:solidFill>
            <a:round/>
            <a:headEnd/>
            <a:tailEnd/>
          </a:ln>
          <a:effectLst/>
        </p:spPr>
        <p:txBody>
          <a:bodyPr/>
          <a:lstStyle/>
          <a:p>
            <a:endParaRPr lang="ru-RU" dirty="0"/>
          </a:p>
        </p:txBody>
      </p:sp>
      <p:sp>
        <p:nvSpPr>
          <p:cNvPr id="104464" name="Line 16"/>
          <p:cNvSpPr>
            <a:spLocks noChangeShapeType="1"/>
          </p:cNvSpPr>
          <p:nvPr/>
        </p:nvSpPr>
        <p:spPr bwMode="auto">
          <a:xfrm flipH="1">
            <a:off x="6934200" y="2254250"/>
            <a:ext cx="554038" cy="696913"/>
          </a:xfrm>
          <a:prstGeom prst="line">
            <a:avLst/>
          </a:prstGeom>
          <a:noFill/>
          <a:ln w="38100">
            <a:solidFill>
              <a:schemeClr val="tx1"/>
            </a:solidFill>
            <a:round/>
            <a:headEnd/>
            <a:tailEnd type="triangle" w="med" len="med"/>
          </a:ln>
          <a:effectLst/>
        </p:spPr>
        <p:txBody>
          <a:bodyPr/>
          <a:lstStyle/>
          <a:p>
            <a:endParaRPr lang="ru-RU" dirty="0"/>
          </a:p>
        </p:txBody>
      </p:sp>
      <p:sp>
        <p:nvSpPr>
          <p:cNvPr id="104465" name="Line 17"/>
          <p:cNvSpPr>
            <a:spLocks noChangeShapeType="1"/>
          </p:cNvSpPr>
          <p:nvPr/>
        </p:nvSpPr>
        <p:spPr bwMode="auto">
          <a:xfrm>
            <a:off x="7683500" y="2273300"/>
            <a:ext cx="414338" cy="698500"/>
          </a:xfrm>
          <a:prstGeom prst="line">
            <a:avLst/>
          </a:prstGeom>
          <a:noFill/>
          <a:ln w="38100">
            <a:solidFill>
              <a:schemeClr val="tx1"/>
            </a:solidFill>
            <a:round/>
            <a:headEnd/>
            <a:tailEnd type="triangle" w="med" len="med"/>
          </a:ln>
          <a:effectLst/>
        </p:spPr>
        <p:txBody>
          <a:bodyPr/>
          <a:lstStyle/>
          <a:p>
            <a:endParaRPr lang="ru-RU" dirty="0"/>
          </a:p>
        </p:txBody>
      </p:sp>
      <p:sp>
        <p:nvSpPr>
          <p:cNvPr id="104466" name="Line 18"/>
          <p:cNvSpPr>
            <a:spLocks noChangeShapeType="1"/>
          </p:cNvSpPr>
          <p:nvPr/>
        </p:nvSpPr>
        <p:spPr bwMode="auto">
          <a:xfrm>
            <a:off x="9631363" y="2312988"/>
            <a:ext cx="457200" cy="577850"/>
          </a:xfrm>
          <a:prstGeom prst="line">
            <a:avLst/>
          </a:prstGeom>
          <a:noFill/>
          <a:ln w="38100">
            <a:solidFill>
              <a:schemeClr val="tx1"/>
            </a:solidFill>
            <a:round/>
            <a:headEnd/>
            <a:tailEnd type="triangle" w="med" len="med"/>
          </a:ln>
          <a:effectLst/>
        </p:spPr>
        <p:txBody>
          <a:bodyPr/>
          <a:lstStyle/>
          <a:p>
            <a:endParaRPr lang="ru-RU" dirty="0"/>
          </a:p>
        </p:txBody>
      </p:sp>
      <p:sp>
        <p:nvSpPr>
          <p:cNvPr id="104467" name="Line 19"/>
          <p:cNvSpPr>
            <a:spLocks noChangeShapeType="1"/>
          </p:cNvSpPr>
          <p:nvPr/>
        </p:nvSpPr>
        <p:spPr bwMode="auto">
          <a:xfrm flipH="1">
            <a:off x="8856663" y="2301875"/>
            <a:ext cx="379412" cy="696913"/>
          </a:xfrm>
          <a:prstGeom prst="line">
            <a:avLst/>
          </a:prstGeom>
          <a:noFill/>
          <a:ln w="38100">
            <a:solidFill>
              <a:schemeClr val="tx1"/>
            </a:solidFill>
            <a:round/>
            <a:headEnd/>
            <a:tailEnd type="triangle" w="med" len="med"/>
          </a:ln>
          <a:effectLst/>
        </p:spPr>
        <p:txBody>
          <a:bodyPr/>
          <a:lstStyle/>
          <a:p>
            <a:endParaRPr lang="ru-RU" dirty="0"/>
          </a:p>
        </p:txBody>
      </p:sp>
      <p:sp>
        <p:nvSpPr>
          <p:cNvPr id="104468" name="Rectangle 20"/>
          <p:cNvSpPr>
            <a:spLocks noChangeArrowheads="1"/>
          </p:cNvSpPr>
          <p:nvPr/>
        </p:nvSpPr>
        <p:spPr bwMode="auto">
          <a:xfrm>
            <a:off x="6802438" y="2322513"/>
            <a:ext cx="349250" cy="366712"/>
          </a:xfrm>
          <a:prstGeom prst="rect">
            <a:avLst/>
          </a:prstGeom>
          <a:noFill/>
          <a:ln w="9525">
            <a:noFill/>
            <a:miter lim="800000"/>
            <a:headEnd/>
            <a:tailEnd/>
          </a:ln>
          <a:effectLst/>
        </p:spPr>
        <p:txBody>
          <a:bodyPr wrap="none">
            <a:spAutoFit/>
          </a:bodyPr>
          <a:lstStyle/>
          <a:p>
            <a:r>
              <a:rPr lang="ru-RU" b="1" i="0" dirty="0"/>
              <a:t>В</a:t>
            </a:r>
          </a:p>
        </p:txBody>
      </p:sp>
      <p:sp>
        <p:nvSpPr>
          <p:cNvPr id="104469" name="Rectangle 21"/>
          <p:cNvSpPr>
            <a:spLocks noChangeArrowheads="1"/>
          </p:cNvSpPr>
          <p:nvPr/>
        </p:nvSpPr>
        <p:spPr bwMode="auto">
          <a:xfrm>
            <a:off x="8718550" y="2374900"/>
            <a:ext cx="349250" cy="366713"/>
          </a:xfrm>
          <a:prstGeom prst="rect">
            <a:avLst/>
          </a:prstGeom>
          <a:noFill/>
          <a:ln w="9525">
            <a:noFill/>
            <a:miter lim="800000"/>
            <a:headEnd/>
            <a:tailEnd/>
          </a:ln>
          <a:effectLst/>
        </p:spPr>
        <p:txBody>
          <a:bodyPr wrap="none">
            <a:spAutoFit/>
          </a:bodyPr>
          <a:lstStyle/>
          <a:p>
            <a:r>
              <a:rPr lang="ru-RU" b="1" i="0" dirty="0"/>
              <a:t>В</a:t>
            </a:r>
          </a:p>
        </p:txBody>
      </p:sp>
      <p:sp>
        <p:nvSpPr>
          <p:cNvPr id="104470" name="Rectangle 22"/>
          <p:cNvSpPr>
            <a:spLocks noChangeArrowheads="1"/>
          </p:cNvSpPr>
          <p:nvPr/>
        </p:nvSpPr>
        <p:spPr bwMode="auto">
          <a:xfrm>
            <a:off x="7858125" y="2300288"/>
            <a:ext cx="527050" cy="366712"/>
          </a:xfrm>
          <a:prstGeom prst="rect">
            <a:avLst/>
          </a:prstGeom>
          <a:noFill/>
          <a:ln w="9525">
            <a:noFill/>
            <a:miter lim="800000"/>
            <a:headEnd/>
            <a:tailEnd/>
          </a:ln>
          <a:effectLst/>
        </p:spPr>
        <p:txBody>
          <a:bodyPr wrap="none">
            <a:spAutoFit/>
          </a:bodyPr>
          <a:lstStyle/>
          <a:p>
            <a:r>
              <a:rPr lang="ru-RU" b="1" i="0" dirty="0"/>
              <a:t>н/в</a:t>
            </a:r>
          </a:p>
        </p:txBody>
      </p:sp>
      <p:sp>
        <p:nvSpPr>
          <p:cNvPr id="104471" name="Rectangle 23"/>
          <p:cNvSpPr>
            <a:spLocks noChangeArrowheads="1"/>
          </p:cNvSpPr>
          <p:nvPr/>
        </p:nvSpPr>
        <p:spPr bwMode="auto">
          <a:xfrm>
            <a:off x="9891713" y="2343150"/>
            <a:ext cx="527050" cy="366713"/>
          </a:xfrm>
          <a:prstGeom prst="rect">
            <a:avLst/>
          </a:prstGeom>
          <a:noFill/>
          <a:ln w="9525">
            <a:noFill/>
            <a:miter lim="800000"/>
            <a:headEnd/>
            <a:tailEnd/>
          </a:ln>
          <a:effectLst/>
        </p:spPr>
        <p:txBody>
          <a:bodyPr wrap="none">
            <a:spAutoFit/>
          </a:bodyPr>
          <a:lstStyle/>
          <a:p>
            <a:r>
              <a:rPr lang="ru-RU" b="1" i="0" dirty="0"/>
              <a:t>н/в</a:t>
            </a:r>
          </a:p>
        </p:txBody>
      </p:sp>
      <p:sp>
        <p:nvSpPr>
          <p:cNvPr id="104472" name="Rectangle 24"/>
          <p:cNvSpPr>
            <a:spLocks noChangeArrowheads="1"/>
          </p:cNvSpPr>
          <p:nvPr/>
        </p:nvSpPr>
        <p:spPr bwMode="auto">
          <a:xfrm>
            <a:off x="6300788" y="3097213"/>
            <a:ext cx="1092200" cy="339725"/>
          </a:xfrm>
          <a:prstGeom prst="rect">
            <a:avLst/>
          </a:prstGeom>
          <a:noFill/>
          <a:ln w="9525">
            <a:noFill/>
            <a:miter lim="800000"/>
            <a:headEnd/>
            <a:tailEnd/>
          </a:ln>
          <a:effectLst/>
        </p:spPr>
        <p:txBody>
          <a:bodyPr wrap="none">
            <a:spAutoFit/>
          </a:bodyPr>
          <a:lstStyle/>
          <a:p>
            <a:pPr>
              <a:lnSpc>
                <a:spcPct val="90000"/>
              </a:lnSpc>
              <a:spcBef>
                <a:spcPts val="1000"/>
              </a:spcBef>
              <a:buFont typeface="Arial" pitchFamily="34" charset="0"/>
              <a:buNone/>
            </a:pPr>
            <a:r>
              <a:rPr lang="ru-RU" b="1" i="0" dirty="0"/>
              <a:t>60%=0,6</a:t>
            </a:r>
          </a:p>
        </p:txBody>
      </p:sp>
      <p:sp>
        <p:nvSpPr>
          <p:cNvPr id="104473" name="Rectangle 25"/>
          <p:cNvSpPr>
            <a:spLocks noChangeArrowheads="1"/>
          </p:cNvSpPr>
          <p:nvPr/>
        </p:nvSpPr>
        <p:spPr bwMode="auto">
          <a:xfrm>
            <a:off x="8566150" y="3006725"/>
            <a:ext cx="1092200" cy="366713"/>
          </a:xfrm>
          <a:prstGeom prst="rect">
            <a:avLst/>
          </a:prstGeom>
          <a:noFill/>
          <a:ln w="9525">
            <a:noFill/>
            <a:miter lim="800000"/>
            <a:headEnd/>
            <a:tailEnd/>
          </a:ln>
          <a:effectLst/>
        </p:spPr>
        <p:txBody>
          <a:bodyPr wrap="none">
            <a:spAutoFit/>
          </a:bodyPr>
          <a:lstStyle/>
          <a:p>
            <a:r>
              <a:rPr lang="ru-RU" b="1" i="0" dirty="0"/>
              <a:t>30%=0,3</a:t>
            </a:r>
          </a:p>
        </p:txBody>
      </p:sp>
      <p:sp>
        <p:nvSpPr>
          <p:cNvPr id="104477" name="AutoShape 29"/>
          <p:cNvSpPr>
            <a:spLocks/>
          </p:cNvSpPr>
          <p:nvPr/>
        </p:nvSpPr>
        <p:spPr bwMode="auto">
          <a:xfrm rot="16200000">
            <a:off x="7839075" y="2438400"/>
            <a:ext cx="284163" cy="2436813"/>
          </a:xfrm>
          <a:prstGeom prst="leftBrace">
            <a:avLst>
              <a:gd name="adj1" fmla="val 71462"/>
              <a:gd name="adj2" fmla="val 48792"/>
            </a:avLst>
          </a:prstGeom>
          <a:noFill/>
          <a:ln w="38100">
            <a:solidFill>
              <a:schemeClr val="tx1"/>
            </a:solidFill>
            <a:round/>
            <a:headEnd/>
            <a:tailEnd/>
          </a:ln>
          <a:effectLst/>
        </p:spPr>
        <p:txBody>
          <a:bodyPr wrap="none" anchor="ctr"/>
          <a:lstStyle/>
          <a:p>
            <a:endParaRPr lang="ru-RU" dirty="0"/>
          </a:p>
        </p:txBody>
      </p:sp>
      <p:sp>
        <p:nvSpPr>
          <p:cNvPr id="104478" name="Rectangle 30"/>
          <p:cNvSpPr>
            <a:spLocks noChangeArrowheads="1"/>
          </p:cNvSpPr>
          <p:nvPr/>
        </p:nvSpPr>
        <p:spPr bwMode="auto">
          <a:xfrm>
            <a:off x="7466013" y="3922713"/>
            <a:ext cx="1219200" cy="366712"/>
          </a:xfrm>
          <a:prstGeom prst="rect">
            <a:avLst/>
          </a:prstGeom>
          <a:noFill/>
          <a:ln w="9525">
            <a:noFill/>
            <a:miter lim="800000"/>
            <a:headEnd/>
            <a:tailEnd/>
          </a:ln>
          <a:effectLst/>
        </p:spPr>
        <p:txBody>
          <a:bodyPr wrap="none">
            <a:spAutoFit/>
          </a:bodyPr>
          <a:lstStyle/>
          <a:p>
            <a:r>
              <a:rPr lang="ru-RU" b="1" i="0" dirty="0"/>
              <a:t>54%=0,54</a:t>
            </a:r>
          </a:p>
        </p:txBody>
      </p:sp>
      <p:sp>
        <p:nvSpPr>
          <p:cNvPr id="104480" name="Rectangle 32"/>
          <p:cNvSpPr>
            <a:spLocks noChangeArrowheads="1"/>
          </p:cNvSpPr>
          <p:nvPr/>
        </p:nvSpPr>
        <p:spPr bwMode="auto">
          <a:xfrm>
            <a:off x="6178550" y="4618038"/>
            <a:ext cx="4908550" cy="946150"/>
          </a:xfrm>
          <a:prstGeom prst="rect">
            <a:avLst/>
          </a:prstGeom>
          <a:noFill/>
          <a:ln w="9525">
            <a:noFill/>
            <a:miter lim="800000"/>
            <a:headEnd/>
            <a:tailEnd/>
          </a:ln>
          <a:effectLst/>
        </p:spPr>
        <p:txBody>
          <a:bodyPr>
            <a:spAutoFit/>
          </a:bodyPr>
          <a:lstStyle/>
          <a:p>
            <a:r>
              <a:rPr lang="ru-RU" sz="2800" b="1" i="0" dirty="0"/>
              <a:t>Составим уравнение:</a:t>
            </a:r>
          </a:p>
          <a:p>
            <a:r>
              <a:rPr lang="ru-RU" sz="2800" b="1" i="0" dirty="0"/>
              <a:t>     0,6</a:t>
            </a:r>
            <a:r>
              <a:rPr lang="en-US" sz="2800" b="1" i="0" dirty="0">
                <a:cs typeface="Arial" pitchFamily="34" charset="0"/>
              </a:rPr>
              <a:t>·</a:t>
            </a:r>
            <a:r>
              <a:rPr lang="ru-RU" sz="2800" b="1" i="0" dirty="0">
                <a:cs typeface="Arial" pitchFamily="34" charset="0"/>
              </a:rPr>
              <a:t>(1-х) + 0,3</a:t>
            </a:r>
            <a:r>
              <a:rPr lang="en-US" sz="2800" b="1" i="0" dirty="0">
                <a:cs typeface="Arial" pitchFamily="34" charset="0"/>
              </a:rPr>
              <a:t>·</a:t>
            </a:r>
            <a:r>
              <a:rPr lang="ru-RU" sz="2800" b="1" i="0" dirty="0">
                <a:cs typeface="Arial" pitchFamily="34" charset="0"/>
              </a:rPr>
              <a:t>х = 0,54               </a:t>
            </a:r>
            <a:endParaRPr lang="en-US" sz="2800" b="1" i="0" dirty="0">
              <a:cs typeface="Arial" pitchFamily="34" charset="0"/>
            </a:endParaRPr>
          </a:p>
        </p:txBody>
      </p:sp>
      <p:sp>
        <p:nvSpPr>
          <p:cNvPr id="104481" name="Rectangle 33"/>
          <p:cNvSpPr>
            <a:spLocks noChangeArrowheads="1"/>
          </p:cNvSpPr>
          <p:nvPr/>
        </p:nvSpPr>
        <p:spPr bwMode="auto">
          <a:xfrm>
            <a:off x="7989888" y="5634038"/>
            <a:ext cx="1685925" cy="420687"/>
          </a:xfrm>
          <a:prstGeom prst="rect">
            <a:avLst/>
          </a:prstGeom>
          <a:noFill/>
          <a:ln w="9525">
            <a:noFill/>
            <a:miter lim="800000"/>
            <a:headEnd/>
            <a:tailEnd/>
          </a:ln>
          <a:effectLst/>
        </p:spPr>
        <p:txBody>
          <a:bodyPr wrap="none">
            <a:spAutoFit/>
          </a:bodyPr>
          <a:lstStyle/>
          <a:p>
            <a:pPr>
              <a:lnSpc>
                <a:spcPct val="90000"/>
              </a:lnSpc>
              <a:spcBef>
                <a:spcPts val="1000"/>
              </a:spcBef>
              <a:buFont typeface="Arial" pitchFamily="34" charset="0"/>
              <a:buNone/>
            </a:pPr>
            <a:r>
              <a:rPr lang="ru-RU" sz="2400" b="1" i="0" dirty="0"/>
              <a:t>Ответ: 0,2</a:t>
            </a:r>
          </a:p>
        </p:txBody>
      </p:sp>
      <p:sp>
        <p:nvSpPr>
          <p:cNvPr id="104482" name="Rectangle 34"/>
          <p:cNvSpPr>
            <a:spLocks noChangeArrowheads="1"/>
          </p:cNvSpPr>
          <p:nvPr/>
        </p:nvSpPr>
        <p:spPr bwMode="auto">
          <a:xfrm>
            <a:off x="8199438" y="1895475"/>
            <a:ext cx="450850" cy="366713"/>
          </a:xfrm>
          <a:prstGeom prst="rect">
            <a:avLst/>
          </a:prstGeom>
          <a:noFill/>
          <a:ln w="9525">
            <a:noFill/>
            <a:miter lim="800000"/>
            <a:headEnd/>
            <a:tailEnd/>
          </a:ln>
          <a:effectLst/>
        </p:spPr>
        <p:txBody>
          <a:bodyPr wrap="none">
            <a:spAutoFit/>
          </a:bodyPr>
          <a:lstStyle/>
          <a:p>
            <a:r>
              <a:rPr lang="en-US" b="1" i="0" dirty="0">
                <a:solidFill>
                  <a:srgbClr val="FF00FF"/>
                </a:solidFill>
              </a:rPr>
              <a:t>&lt;=</a:t>
            </a:r>
            <a:endParaRPr lang="ru-RU" b="1" i="0" dirty="0">
              <a:solidFill>
                <a:srgbClr val="FF00FF"/>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0" name="Rectangle 4"/>
          <p:cNvSpPr>
            <a:spLocks noGrp="1"/>
          </p:cNvSpPr>
          <p:nvPr>
            <p:ph sz="half" idx="1"/>
          </p:nvPr>
        </p:nvSpPr>
        <p:spPr>
          <a:xfrm>
            <a:off x="571500" y="1825625"/>
            <a:ext cx="5092700" cy="4351338"/>
          </a:xfrm>
        </p:spPr>
        <p:txBody>
          <a:bodyPr/>
          <a:lstStyle/>
          <a:p>
            <a:pPr>
              <a:buFont typeface="Arial" pitchFamily="34" charset="0"/>
              <a:buNone/>
            </a:pPr>
            <a:r>
              <a:rPr lang="ru-RU" sz="2400" b="1" dirty="0" smtClean="0"/>
              <a:t>В студенческой группе (12 девушек и 8 юношей) разыгрываются 5 зарубежных путевок. Какова вероятность того, что путевки получат 3 девушки и 2 юноши</a:t>
            </a:r>
            <a:r>
              <a:rPr lang="en-US" sz="2400" b="1" dirty="0" smtClean="0"/>
              <a:t>?</a:t>
            </a:r>
            <a:r>
              <a:rPr lang="ru-RU" sz="2400" b="1" dirty="0" smtClean="0"/>
              <a:t> </a:t>
            </a:r>
          </a:p>
          <a:p>
            <a:pPr>
              <a:buFont typeface="Arial" pitchFamily="34" charset="0"/>
              <a:buNone/>
            </a:pPr>
            <a:r>
              <a:rPr lang="ru-RU" sz="2400" b="1" dirty="0" smtClean="0"/>
              <a:t>     Ответ округлить до сотых</a:t>
            </a:r>
            <a:r>
              <a:rPr lang="ru-RU" sz="2400" dirty="0" smtClean="0"/>
              <a:t> .</a:t>
            </a:r>
            <a:endParaRPr lang="en-US" sz="2400" dirty="0" smtClean="0"/>
          </a:p>
          <a:p>
            <a:pPr>
              <a:buFont typeface="Arial" pitchFamily="34" charset="0"/>
              <a:buNone/>
            </a:pPr>
            <a:endParaRPr lang="ru-RU" sz="2400" dirty="0" smtClean="0"/>
          </a:p>
        </p:txBody>
      </p:sp>
      <p:sp>
        <p:nvSpPr>
          <p:cNvPr id="106501" name="Rectangle 5"/>
          <p:cNvSpPr>
            <a:spLocks noGrp="1"/>
          </p:cNvSpPr>
          <p:nvPr>
            <p:ph sz="half" idx="2"/>
          </p:nvPr>
        </p:nvSpPr>
        <p:spPr>
          <a:xfrm>
            <a:off x="5651500" y="720725"/>
            <a:ext cx="5702300" cy="5456238"/>
          </a:xfrm>
        </p:spPr>
        <p:txBody>
          <a:bodyPr/>
          <a:lstStyle/>
          <a:p>
            <a:pPr>
              <a:buFont typeface="Arial" pitchFamily="34" charset="0"/>
              <a:buNone/>
            </a:pPr>
            <a:r>
              <a:rPr lang="ru-RU" sz="3200" b="1" i="1" u="sng" dirty="0" smtClean="0">
                <a:effectLst>
                  <a:outerShdw blurRad="38100" dist="38100" dir="2700000" algn="tl">
                    <a:srgbClr val="C0C0C0"/>
                  </a:outerShdw>
                </a:effectLst>
              </a:rPr>
              <a:t>Решение.  </a:t>
            </a:r>
            <a:r>
              <a:rPr lang="ru-RU" sz="3200" dirty="0" smtClean="0"/>
              <a:t>Всего 20 человек</a:t>
            </a:r>
          </a:p>
          <a:p>
            <a:pPr>
              <a:buFont typeface="Arial" pitchFamily="34" charset="0"/>
              <a:buNone/>
            </a:pPr>
            <a:endParaRPr lang="ru-RU" sz="2400" dirty="0" smtClean="0"/>
          </a:p>
        </p:txBody>
      </p:sp>
      <p:graphicFrame>
        <p:nvGraphicFramePr>
          <p:cNvPr id="106502" name="Object 6"/>
          <p:cNvGraphicFramePr>
            <a:graphicFrameLocks noChangeAspect="1"/>
          </p:cNvGraphicFramePr>
          <p:nvPr/>
        </p:nvGraphicFramePr>
        <p:xfrm>
          <a:off x="5886450" y="1114425"/>
          <a:ext cx="5456238" cy="2038350"/>
        </p:xfrm>
        <a:graphic>
          <a:graphicData uri="http://schemas.openxmlformats.org/presentationml/2006/ole">
            <p:oleObj spid="_x0000_s106502" name="Формула" r:id="rId3" imgW="1917360" imgH="838080" progId="Equation.3">
              <p:embed/>
            </p:oleObj>
          </a:graphicData>
        </a:graphic>
      </p:graphicFrame>
      <p:graphicFrame>
        <p:nvGraphicFramePr>
          <p:cNvPr id="106503" name="Object 7"/>
          <p:cNvGraphicFramePr>
            <a:graphicFrameLocks noChangeAspect="1"/>
          </p:cNvGraphicFramePr>
          <p:nvPr/>
        </p:nvGraphicFramePr>
        <p:xfrm>
          <a:off x="5780088" y="3187700"/>
          <a:ext cx="5516562" cy="1866900"/>
        </p:xfrm>
        <a:graphic>
          <a:graphicData uri="http://schemas.openxmlformats.org/presentationml/2006/ole">
            <p:oleObj spid="_x0000_s106503" name="Формула" r:id="rId4" imgW="2476440" imgH="838080" progId="Equation.3">
              <p:embed/>
            </p:oleObj>
          </a:graphicData>
        </a:graphic>
      </p:graphicFrame>
      <p:graphicFrame>
        <p:nvGraphicFramePr>
          <p:cNvPr id="106504" name="Object 8"/>
          <p:cNvGraphicFramePr>
            <a:graphicFrameLocks noChangeAspect="1"/>
          </p:cNvGraphicFramePr>
          <p:nvPr/>
        </p:nvGraphicFramePr>
        <p:xfrm>
          <a:off x="5621338" y="5095875"/>
          <a:ext cx="5916612" cy="974725"/>
        </p:xfrm>
        <a:graphic>
          <a:graphicData uri="http://schemas.openxmlformats.org/presentationml/2006/ole">
            <p:oleObj spid="_x0000_s106504" name="Формула" r:id="rId5" imgW="2387520" imgH="393480" progId="Equation.3">
              <p:embed/>
            </p:oleObj>
          </a:graphicData>
        </a:graphic>
      </p:graphicFrame>
      <p:sp>
        <p:nvSpPr>
          <p:cNvPr id="106505" name="Line 9"/>
          <p:cNvSpPr>
            <a:spLocks noChangeShapeType="1"/>
          </p:cNvSpPr>
          <p:nvPr/>
        </p:nvSpPr>
        <p:spPr bwMode="auto">
          <a:xfrm flipH="1">
            <a:off x="5511800" y="622300"/>
            <a:ext cx="0" cy="5638800"/>
          </a:xfrm>
          <a:prstGeom prst="line">
            <a:avLst/>
          </a:prstGeom>
          <a:noFill/>
          <a:ln w="38100">
            <a:solidFill>
              <a:schemeClr val="hlink"/>
            </a:solidFill>
            <a:round/>
            <a:headEnd/>
            <a:tailEnd/>
          </a:ln>
          <a:effectLst/>
        </p:spPr>
        <p:txBody>
          <a:bodyPr/>
          <a:lstStyle/>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6502"/>
                                        </p:tgtEl>
                                        <p:attrNameLst>
                                          <p:attrName>style.visibility</p:attrName>
                                        </p:attrNameLst>
                                      </p:cBhvr>
                                      <p:to>
                                        <p:strVal val="visible"/>
                                      </p:to>
                                    </p:set>
                                    <p:animEffect transition="in" filter="box(in)">
                                      <p:cBhvr>
                                        <p:cTn id="7" dur="500"/>
                                        <p:tgtEl>
                                          <p:spTgt spid="10650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06503"/>
                                        </p:tgtEl>
                                        <p:attrNameLst>
                                          <p:attrName>style.visibility</p:attrName>
                                        </p:attrNameLst>
                                      </p:cBhvr>
                                      <p:to>
                                        <p:strVal val="visible"/>
                                      </p:to>
                                    </p:set>
                                    <p:animEffect transition="in" filter="box(in)">
                                      <p:cBhvr>
                                        <p:cTn id="12" dur="500"/>
                                        <p:tgtEl>
                                          <p:spTgt spid="10650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6504"/>
                                        </p:tgtEl>
                                        <p:attrNameLst>
                                          <p:attrName>style.visibility</p:attrName>
                                        </p:attrNameLst>
                                      </p:cBhvr>
                                      <p:to>
                                        <p:strVal val="visible"/>
                                      </p:to>
                                    </p:set>
                                    <p:anim calcmode="lin" valueType="num">
                                      <p:cBhvr additive="base">
                                        <p:cTn id="17" dur="500" fill="hold"/>
                                        <p:tgtEl>
                                          <p:spTgt spid="106504"/>
                                        </p:tgtEl>
                                        <p:attrNameLst>
                                          <p:attrName>ppt_x</p:attrName>
                                        </p:attrNameLst>
                                      </p:cBhvr>
                                      <p:tavLst>
                                        <p:tav tm="0">
                                          <p:val>
                                            <p:strVal val="#ppt_x"/>
                                          </p:val>
                                        </p:tav>
                                        <p:tav tm="100000">
                                          <p:val>
                                            <p:strVal val="#ppt_x"/>
                                          </p:val>
                                        </p:tav>
                                      </p:tavLst>
                                    </p:anim>
                                    <p:anim calcmode="lin" valueType="num">
                                      <p:cBhvr additive="base">
                                        <p:cTn id="18" dur="500" fill="hold"/>
                                        <p:tgtEl>
                                          <p:spTgt spid="1065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772026" y="771525"/>
            <a:ext cx="1819274" cy="707886"/>
          </a:xfrm>
          <a:prstGeom prst="rect">
            <a:avLst/>
          </a:prstGeom>
          <a:noFill/>
        </p:spPr>
        <p:txBody>
          <a:bodyPr wrap="square" rtlCol="0">
            <a:spAutoFit/>
          </a:bodyPr>
          <a:lstStyle/>
          <a:p>
            <a:r>
              <a:rPr lang="ru-RU" sz="4000" b="1" dirty="0" smtClean="0">
                <a:latin typeface="Times New Roman" pitchFamily="18" charset="0"/>
                <a:cs typeface="Times New Roman" pitchFamily="18" charset="0"/>
              </a:rPr>
              <a:t>Задачи</a:t>
            </a:r>
            <a:endParaRPr lang="ru-RU" dirty="0"/>
          </a:p>
        </p:txBody>
      </p:sp>
      <p:sp>
        <p:nvSpPr>
          <p:cNvPr id="7" name="Прямоугольник 6"/>
          <p:cNvSpPr/>
          <p:nvPr/>
        </p:nvSpPr>
        <p:spPr>
          <a:xfrm>
            <a:off x="704850" y="2267635"/>
            <a:ext cx="5143500" cy="1569660"/>
          </a:xfrm>
          <a:prstGeom prst="rect">
            <a:avLst/>
          </a:prstGeom>
        </p:spPr>
        <p:txBody>
          <a:bodyPr wrap="square">
            <a:spAutoFit/>
          </a:bodyPr>
          <a:lstStyle/>
          <a:p>
            <a:r>
              <a:rPr lang="ru-RU" sz="3200" dirty="0" smtClean="0">
                <a:solidFill>
                  <a:srgbClr val="002060"/>
                </a:solidFill>
                <a:latin typeface="Times New Roman" pitchFamily="18" charset="0"/>
                <a:cs typeface="Times New Roman" pitchFamily="18" charset="0"/>
              </a:rPr>
              <a:t>Одно событие </a:t>
            </a:r>
          </a:p>
          <a:p>
            <a:r>
              <a:rPr lang="ru-RU" sz="3200" dirty="0" smtClean="0">
                <a:solidFill>
                  <a:srgbClr val="002060"/>
                </a:solidFill>
                <a:latin typeface="Times New Roman" pitchFamily="18" charset="0"/>
                <a:cs typeface="Times New Roman" pitchFamily="18" charset="0"/>
              </a:rPr>
              <a:t>(классическое определение вероятности)</a:t>
            </a:r>
            <a:endParaRPr lang="ru-RU" sz="3200" dirty="0">
              <a:solidFill>
                <a:srgbClr val="002060"/>
              </a:solidFill>
              <a:latin typeface="Times New Roman" pitchFamily="18" charset="0"/>
              <a:cs typeface="Times New Roman" pitchFamily="18" charset="0"/>
            </a:endParaRPr>
          </a:p>
        </p:txBody>
      </p:sp>
      <p:sp>
        <p:nvSpPr>
          <p:cNvPr id="8" name="Прямоугольник 7"/>
          <p:cNvSpPr/>
          <p:nvPr/>
        </p:nvSpPr>
        <p:spPr>
          <a:xfrm>
            <a:off x="6448425" y="2277160"/>
            <a:ext cx="5276850" cy="1569660"/>
          </a:xfrm>
          <a:prstGeom prst="rect">
            <a:avLst/>
          </a:prstGeom>
        </p:spPr>
        <p:txBody>
          <a:bodyPr wrap="square">
            <a:spAutoFit/>
          </a:bodyPr>
          <a:lstStyle/>
          <a:p>
            <a:r>
              <a:rPr lang="ru-RU" sz="3200" dirty="0" smtClean="0">
                <a:solidFill>
                  <a:srgbClr val="C00000"/>
                </a:solidFill>
                <a:latin typeface="Times New Roman" pitchFamily="18" charset="0"/>
                <a:cs typeface="Times New Roman" pitchFamily="18" charset="0"/>
              </a:rPr>
              <a:t>Несколько событий </a:t>
            </a:r>
          </a:p>
          <a:p>
            <a:r>
              <a:rPr lang="ru-RU" sz="3200" dirty="0" smtClean="0">
                <a:solidFill>
                  <a:srgbClr val="C00000"/>
                </a:solidFill>
                <a:latin typeface="Times New Roman" pitchFamily="18" charset="0"/>
                <a:cs typeface="Times New Roman" pitchFamily="18" charset="0"/>
              </a:rPr>
              <a:t>(теоремы о вероятностях событий)</a:t>
            </a:r>
            <a:endParaRPr lang="ru-RU" sz="3200" dirty="0">
              <a:solidFill>
                <a:srgbClr val="C00000"/>
              </a:solidFill>
              <a:latin typeface="Times New Roman" pitchFamily="18" charset="0"/>
              <a:cs typeface="Times New Roman" pitchFamily="18" charset="0"/>
            </a:endParaRPr>
          </a:p>
        </p:txBody>
      </p:sp>
      <p:sp>
        <p:nvSpPr>
          <p:cNvPr id="9" name="Стрелка вниз 8"/>
          <p:cNvSpPr/>
          <p:nvPr/>
        </p:nvSpPr>
        <p:spPr>
          <a:xfrm rot="3153535">
            <a:off x="4059712" y="1199266"/>
            <a:ext cx="306701" cy="121346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Стрелка вниз 9"/>
          <p:cNvSpPr/>
          <p:nvPr/>
        </p:nvSpPr>
        <p:spPr>
          <a:xfrm rot="18260638">
            <a:off x="7146676" y="1142207"/>
            <a:ext cx="308678" cy="12143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Rectangle 4"/>
          <p:cNvSpPr>
            <a:spLocks noGrp="1"/>
          </p:cNvSpPr>
          <p:nvPr>
            <p:ph type="title"/>
          </p:nvPr>
        </p:nvSpPr>
        <p:spPr bwMode="auto">
          <a:noFill/>
        </p:spPr>
        <p:txBody>
          <a:bodyPr wrap="square" numCol="1" anchorCtr="0" compatLnSpc="1">
            <a:prstTxWarp prst="textNoShape">
              <a:avLst/>
            </a:prstTxWarp>
          </a:bodyPr>
          <a:lstStyle/>
          <a:p>
            <a:r>
              <a:rPr lang="ru-RU" dirty="0" smtClean="0">
                <a:ln>
                  <a:noFill/>
                </a:ln>
                <a:solidFill>
                  <a:schemeClr val="hlink"/>
                </a:solidFill>
                <a:effectLst>
                  <a:outerShdw blurRad="38100" dist="38100" dir="2700000" algn="tl">
                    <a:srgbClr val="C0C0C0"/>
                  </a:outerShdw>
                </a:effectLst>
              </a:rPr>
              <a:t>Разные задачи </a:t>
            </a:r>
            <a:r>
              <a:rPr lang="ru-RU" dirty="0" smtClean="0">
                <a:ln>
                  <a:noFill/>
                </a:ln>
                <a:solidFill>
                  <a:schemeClr val="tx1"/>
                </a:solidFill>
                <a:effectLst>
                  <a:outerShdw blurRad="38100" dist="38100" dir="2700000" algn="tl">
                    <a:srgbClr val="C0C0C0"/>
                  </a:outerShdw>
                </a:effectLst>
              </a:rPr>
              <a:t>(о сейфе)</a:t>
            </a:r>
          </a:p>
        </p:txBody>
      </p:sp>
      <p:sp>
        <p:nvSpPr>
          <p:cNvPr id="108549" name="Rectangle 5"/>
          <p:cNvSpPr>
            <a:spLocks noGrp="1"/>
          </p:cNvSpPr>
          <p:nvPr>
            <p:ph sz="half" idx="1"/>
          </p:nvPr>
        </p:nvSpPr>
        <p:spPr>
          <a:xfrm>
            <a:off x="838200" y="1558925"/>
            <a:ext cx="4559300" cy="4618038"/>
          </a:xfrm>
        </p:spPr>
        <p:txBody>
          <a:bodyPr/>
          <a:lstStyle/>
          <a:p>
            <a:pPr>
              <a:buFont typeface="Arial" pitchFamily="34" charset="0"/>
              <a:buNone/>
            </a:pPr>
            <a:r>
              <a:rPr lang="ru-RU" b="1" dirty="0" smtClean="0"/>
              <a:t>Преступник знает, что шифр сейфа составлен из цифр 1,3,7,9, но не знает в каком порядке их набирать.</a:t>
            </a:r>
          </a:p>
          <a:p>
            <a:pPr>
              <a:buFont typeface="Arial" pitchFamily="34" charset="0"/>
              <a:buNone/>
            </a:pPr>
            <a:r>
              <a:rPr lang="ru-RU" b="1" dirty="0" smtClean="0"/>
              <a:t>Какова вероятность того, что преступник откроет сейф с первой попытки</a:t>
            </a:r>
            <a:r>
              <a:rPr lang="en-US" b="1" dirty="0" smtClean="0"/>
              <a:t>?</a:t>
            </a:r>
          </a:p>
          <a:p>
            <a:pPr>
              <a:buFont typeface="Arial" pitchFamily="34" charset="0"/>
              <a:buNone/>
            </a:pPr>
            <a:endParaRPr lang="ru-RU" b="1" dirty="0" smtClean="0"/>
          </a:p>
        </p:txBody>
      </p:sp>
      <p:sp>
        <p:nvSpPr>
          <p:cNvPr id="108550" name="Rectangle 6"/>
          <p:cNvSpPr>
            <a:spLocks noGrp="1"/>
          </p:cNvSpPr>
          <p:nvPr>
            <p:ph sz="half" idx="2"/>
          </p:nvPr>
        </p:nvSpPr>
        <p:spPr>
          <a:xfrm>
            <a:off x="5626100" y="1660525"/>
            <a:ext cx="5715000" cy="4351338"/>
          </a:xfrm>
        </p:spPr>
        <p:txBody>
          <a:bodyPr/>
          <a:lstStyle/>
          <a:p>
            <a:pPr>
              <a:buFont typeface="Arial" pitchFamily="34" charset="0"/>
              <a:buNone/>
            </a:pPr>
            <a:r>
              <a:rPr lang="ru-RU" sz="3200" b="1" i="1" u="sng" dirty="0" smtClean="0">
                <a:effectLst>
                  <a:outerShdw blurRad="38100" dist="38100" dir="2700000" algn="tl">
                    <a:srgbClr val="C0C0C0"/>
                  </a:outerShdw>
                </a:effectLst>
              </a:rPr>
              <a:t>Решение.</a:t>
            </a:r>
          </a:p>
          <a:p>
            <a:pPr>
              <a:buFont typeface="Arial" pitchFamily="34" charset="0"/>
              <a:buNone/>
            </a:pPr>
            <a:r>
              <a:rPr lang="en-US" sz="3200" b="1" dirty="0" smtClean="0"/>
              <a:t>N=</a:t>
            </a:r>
            <a:r>
              <a:rPr lang="en-US" sz="3200" dirty="0" smtClean="0"/>
              <a:t>P</a:t>
            </a:r>
            <a:r>
              <a:rPr lang="en-US" sz="3200" baseline="-25000" dirty="0" smtClean="0"/>
              <a:t>4</a:t>
            </a:r>
            <a:r>
              <a:rPr lang="en-US" sz="3200" dirty="0" smtClean="0"/>
              <a:t>=4!=24</a:t>
            </a:r>
          </a:p>
          <a:p>
            <a:pPr>
              <a:buFont typeface="Arial" pitchFamily="34" charset="0"/>
              <a:buNone/>
            </a:pPr>
            <a:r>
              <a:rPr lang="en-US" sz="3200" b="1" dirty="0" smtClean="0"/>
              <a:t>N(A)=</a:t>
            </a:r>
            <a:r>
              <a:rPr lang="en-US" sz="3200" dirty="0" smtClean="0"/>
              <a:t> 1</a:t>
            </a:r>
          </a:p>
          <a:p>
            <a:pPr>
              <a:buFont typeface="Arial" pitchFamily="34" charset="0"/>
              <a:buNone/>
            </a:pPr>
            <a:r>
              <a:rPr lang="en-US" sz="3200" b="1" dirty="0" smtClean="0"/>
              <a:t>P(A)=</a:t>
            </a:r>
            <a:r>
              <a:rPr lang="en-US" sz="3200" dirty="0" smtClean="0"/>
              <a:t> 1</a:t>
            </a:r>
            <a:r>
              <a:rPr lang="ru-RU" sz="3200" dirty="0" smtClean="0"/>
              <a:t> : </a:t>
            </a:r>
            <a:r>
              <a:rPr lang="en-US" sz="3200" dirty="0" smtClean="0"/>
              <a:t>24 = 0</a:t>
            </a:r>
            <a:r>
              <a:rPr lang="ru-RU" sz="3200" dirty="0" smtClean="0"/>
              <a:t>,0</a:t>
            </a:r>
            <a:r>
              <a:rPr lang="en-US" sz="3200" dirty="0" smtClean="0"/>
              <a:t>41</a:t>
            </a:r>
            <a:r>
              <a:rPr lang="ru-RU" sz="3200" dirty="0" smtClean="0"/>
              <a:t>…=0,04</a:t>
            </a:r>
            <a:endParaRPr lang="en-US" sz="3200" dirty="0" smtClean="0"/>
          </a:p>
          <a:p>
            <a:pPr>
              <a:buFont typeface="Arial" pitchFamily="34" charset="0"/>
              <a:buNone/>
            </a:pPr>
            <a:endParaRPr lang="en-US" sz="3200" baseline="-25000" dirty="0" smtClean="0"/>
          </a:p>
          <a:p>
            <a:pPr>
              <a:buFont typeface="Arial" pitchFamily="34" charset="0"/>
              <a:buNone/>
            </a:pPr>
            <a:r>
              <a:rPr lang="ru-RU" sz="3200" dirty="0" smtClean="0"/>
              <a:t>   </a:t>
            </a:r>
            <a:r>
              <a:rPr lang="ru-RU" sz="3200" b="1" dirty="0" smtClean="0"/>
              <a:t>Ответ: 0,04</a:t>
            </a:r>
          </a:p>
          <a:p>
            <a:pPr>
              <a:buFont typeface="Arial" pitchFamily="34" charset="0"/>
              <a:buNone/>
            </a:pPr>
            <a:endParaRPr lang="ru-RU" sz="3200" b="1" i="1" u="sng" dirty="0" smtClean="0">
              <a:effectLst>
                <a:outerShdw blurRad="38100" dist="38100" dir="2700000" algn="tl">
                  <a:srgbClr val="C0C0C0"/>
                </a:outerShdw>
              </a:effectLst>
            </a:endParaRPr>
          </a:p>
          <a:p>
            <a:pPr>
              <a:buFont typeface="Arial" pitchFamily="34" charset="0"/>
              <a:buNone/>
            </a:pPr>
            <a:endParaRPr lang="ru-RU" sz="2400" dirty="0" smtClean="0"/>
          </a:p>
        </p:txBody>
      </p:sp>
      <p:sp>
        <p:nvSpPr>
          <p:cNvPr id="108551" name="Line 7"/>
          <p:cNvSpPr>
            <a:spLocks noChangeShapeType="1"/>
          </p:cNvSpPr>
          <p:nvPr/>
        </p:nvSpPr>
        <p:spPr bwMode="auto">
          <a:xfrm>
            <a:off x="5384800" y="1536700"/>
            <a:ext cx="38100" cy="4533900"/>
          </a:xfrm>
          <a:prstGeom prst="line">
            <a:avLst/>
          </a:prstGeom>
          <a:noFill/>
          <a:ln w="38100">
            <a:solidFill>
              <a:schemeClr val="hlink"/>
            </a:solidFill>
            <a:round/>
            <a:headEnd/>
            <a:tailEnd/>
          </a:ln>
          <a:effectLst/>
        </p:spPr>
        <p:txBody>
          <a:bodyPr/>
          <a:lstStyle/>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8550">
                                            <p:txEl>
                                              <p:pRg st="0" end="0"/>
                                            </p:txEl>
                                          </p:spTgt>
                                        </p:tgtEl>
                                        <p:attrNameLst>
                                          <p:attrName>style.visibility</p:attrName>
                                        </p:attrNameLst>
                                      </p:cBhvr>
                                      <p:to>
                                        <p:strVal val="visible"/>
                                      </p:to>
                                    </p:set>
                                    <p:animEffect transition="in" filter="wipe(down)">
                                      <p:cBhvr>
                                        <p:cTn id="7" dur="500"/>
                                        <p:tgtEl>
                                          <p:spTgt spid="10855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8550">
                                            <p:txEl>
                                              <p:pRg st="1" end="1"/>
                                            </p:txEl>
                                          </p:spTgt>
                                        </p:tgtEl>
                                        <p:attrNameLst>
                                          <p:attrName>style.visibility</p:attrName>
                                        </p:attrNameLst>
                                      </p:cBhvr>
                                      <p:to>
                                        <p:strVal val="visible"/>
                                      </p:to>
                                    </p:set>
                                    <p:animEffect transition="in" filter="wipe(down)">
                                      <p:cBhvr>
                                        <p:cTn id="12" dur="500"/>
                                        <p:tgtEl>
                                          <p:spTgt spid="10855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8550">
                                            <p:txEl>
                                              <p:pRg st="2" end="2"/>
                                            </p:txEl>
                                          </p:spTgt>
                                        </p:tgtEl>
                                        <p:attrNameLst>
                                          <p:attrName>style.visibility</p:attrName>
                                        </p:attrNameLst>
                                      </p:cBhvr>
                                      <p:to>
                                        <p:strVal val="visible"/>
                                      </p:to>
                                    </p:set>
                                    <p:animEffect transition="in" filter="wipe(down)">
                                      <p:cBhvr>
                                        <p:cTn id="17" dur="500"/>
                                        <p:tgtEl>
                                          <p:spTgt spid="10855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08550">
                                            <p:txEl>
                                              <p:pRg st="3" end="3"/>
                                            </p:txEl>
                                          </p:spTgt>
                                        </p:tgtEl>
                                        <p:attrNameLst>
                                          <p:attrName>style.visibility</p:attrName>
                                        </p:attrNameLst>
                                      </p:cBhvr>
                                      <p:to>
                                        <p:strVal val="visible"/>
                                      </p:to>
                                    </p:set>
                                    <p:animEffect transition="in" filter="wipe(down)">
                                      <p:cBhvr>
                                        <p:cTn id="22" dur="500"/>
                                        <p:tgtEl>
                                          <p:spTgt spid="10855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08550">
                                            <p:txEl>
                                              <p:pRg st="5" end="5"/>
                                            </p:txEl>
                                          </p:spTgt>
                                        </p:tgtEl>
                                        <p:attrNameLst>
                                          <p:attrName>style.visibility</p:attrName>
                                        </p:attrNameLst>
                                      </p:cBhvr>
                                      <p:to>
                                        <p:strVal val="visible"/>
                                      </p:to>
                                    </p:set>
                                    <p:animEffect transition="in" filter="wipe(down)">
                                      <p:cBhvr>
                                        <p:cTn id="27" dur="500"/>
                                        <p:tgtEl>
                                          <p:spTgt spid="10855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6" name="Rectangle 4"/>
          <p:cNvSpPr>
            <a:spLocks noGrp="1"/>
          </p:cNvSpPr>
          <p:nvPr>
            <p:ph sz="half" idx="1"/>
          </p:nvPr>
        </p:nvSpPr>
        <p:spPr>
          <a:xfrm>
            <a:off x="838200" y="1531938"/>
            <a:ext cx="3814763" cy="4645025"/>
          </a:xfrm>
        </p:spPr>
        <p:txBody>
          <a:bodyPr>
            <a:normAutofit lnSpcReduction="10000"/>
          </a:bodyPr>
          <a:lstStyle/>
          <a:p>
            <a:pPr>
              <a:buFont typeface="Arial" pitchFamily="34" charset="0"/>
              <a:buNone/>
            </a:pPr>
            <a:r>
              <a:rPr lang="ru-RU" sz="2400" dirty="0" smtClean="0"/>
              <a:t> </a:t>
            </a:r>
            <a:r>
              <a:rPr lang="ru-RU" b="1" dirty="0" smtClean="0"/>
              <a:t>Из 8 учеников, жеребьёвкой выбирают группу, состоящую из 2 человек (разыгрывают 2 билета). Сколько всего существует различных вариантов состава такой группы</a:t>
            </a:r>
          </a:p>
        </p:txBody>
      </p:sp>
      <p:sp>
        <p:nvSpPr>
          <p:cNvPr id="110597" name="Rectangle 5"/>
          <p:cNvSpPr>
            <a:spLocks noGrp="1"/>
          </p:cNvSpPr>
          <p:nvPr>
            <p:ph sz="half" idx="2"/>
          </p:nvPr>
        </p:nvSpPr>
        <p:spPr>
          <a:xfrm>
            <a:off x="4840288" y="1441450"/>
            <a:ext cx="6480175" cy="4351338"/>
          </a:xfrm>
        </p:spPr>
        <p:txBody>
          <a:bodyPr>
            <a:normAutofit lnSpcReduction="10000"/>
          </a:bodyPr>
          <a:lstStyle/>
          <a:p>
            <a:pPr>
              <a:buFont typeface="Arial" pitchFamily="34" charset="0"/>
              <a:buNone/>
            </a:pPr>
            <a:r>
              <a:rPr lang="ru-RU" b="1" i="1" u="sng" dirty="0" smtClean="0">
                <a:effectLst>
                  <a:outerShdw blurRad="38100" dist="38100" dir="2700000" algn="tl">
                    <a:srgbClr val="C0C0C0"/>
                  </a:outerShdw>
                </a:effectLst>
              </a:rPr>
              <a:t>Решение.</a:t>
            </a:r>
          </a:p>
          <a:p>
            <a:pPr>
              <a:buFont typeface="Arial" pitchFamily="34" charset="0"/>
              <a:buNone/>
            </a:pPr>
            <a:endParaRPr lang="ru-RU" sz="2400" dirty="0" smtClean="0"/>
          </a:p>
          <a:p>
            <a:pPr>
              <a:buFont typeface="Arial" pitchFamily="34" charset="0"/>
              <a:buNone/>
            </a:pPr>
            <a:endParaRPr lang="ru-RU" sz="2400" dirty="0" smtClean="0"/>
          </a:p>
        </p:txBody>
      </p:sp>
      <p:sp>
        <p:nvSpPr>
          <p:cNvPr id="110599" name="Rectangle 7"/>
          <p:cNvSpPr>
            <a:spLocks noChangeArrowheads="1"/>
          </p:cNvSpPr>
          <p:nvPr/>
        </p:nvSpPr>
        <p:spPr bwMode="auto">
          <a:xfrm>
            <a:off x="0" y="0"/>
            <a:ext cx="12192000" cy="0"/>
          </a:xfrm>
          <a:prstGeom prst="rect">
            <a:avLst/>
          </a:prstGeom>
          <a:noFill/>
          <a:ln w="9525">
            <a:noFill/>
            <a:miter lim="800000"/>
            <a:headEnd/>
            <a:tailEnd/>
          </a:ln>
          <a:effectLst/>
        </p:spPr>
        <p:txBody>
          <a:bodyPr wrap="none" anchor="ctr">
            <a:spAutoFit/>
          </a:bodyPr>
          <a:lstStyle/>
          <a:p>
            <a:endParaRPr lang="ru-RU" dirty="0"/>
          </a:p>
        </p:txBody>
      </p:sp>
      <p:graphicFrame>
        <p:nvGraphicFramePr>
          <p:cNvPr id="110598" name="Object 6"/>
          <p:cNvGraphicFramePr>
            <a:graphicFrameLocks noChangeAspect="1"/>
          </p:cNvGraphicFramePr>
          <p:nvPr/>
        </p:nvGraphicFramePr>
        <p:xfrm>
          <a:off x="7142163" y="1428750"/>
          <a:ext cx="2262187" cy="957263"/>
        </p:xfrm>
        <a:graphic>
          <a:graphicData uri="http://schemas.openxmlformats.org/presentationml/2006/ole">
            <p:oleObj spid="_x0000_s110598" name="Формула" r:id="rId3" imgW="990600" imgH="419100" progId="Equation.3">
              <p:embed/>
            </p:oleObj>
          </a:graphicData>
        </a:graphic>
      </p:graphicFrame>
      <p:sp>
        <p:nvSpPr>
          <p:cNvPr id="110601" name="Rectangle 9"/>
          <p:cNvSpPr>
            <a:spLocks noChangeArrowheads="1"/>
          </p:cNvSpPr>
          <p:nvPr/>
        </p:nvSpPr>
        <p:spPr bwMode="auto">
          <a:xfrm>
            <a:off x="293688" y="2038350"/>
            <a:ext cx="12192000" cy="0"/>
          </a:xfrm>
          <a:prstGeom prst="rect">
            <a:avLst/>
          </a:prstGeom>
          <a:noFill/>
          <a:ln w="9525">
            <a:noFill/>
            <a:miter lim="800000"/>
            <a:headEnd/>
            <a:tailEnd/>
          </a:ln>
          <a:effectLst/>
        </p:spPr>
        <p:txBody>
          <a:bodyPr wrap="none" anchor="ctr">
            <a:spAutoFit/>
          </a:bodyPr>
          <a:lstStyle/>
          <a:p>
            <a:endParaRPr lang="ru-RU" dirty="0"/>
          </a:p>
        </p:txBody>
      </p:sp>
      <p:graphicFrame>
        <p:nvGraphicFramePr>
          <p:cNvPr id="110600" name="Object 8"/>
          <p:cNvGraphicFramePr>
            <a:graphicFrameLocks noChangeAspect="1"/>
          </p:cNvGraphicFramePr>
          <p:nvPr/>
        </p:nvGraphicFramePr>
        <p:xfrm>
          <a:off x="5718175" y="2643188"/>
          <a:ext cx="4779963" cy="2444750"/>
        </p:xfrm>
        <a:graphic>
          <a:graphicData uri="http://schemas.openxmlformats.org/presentationml/2006/ole">
            <p:oleObj spid="_x0000_s110600" name="Формула" r:id="rId4" imgW="1638300" imgH="838200" progId="Equation.3">
              <p:embed/>
            </p:oleObj>
          </a:graphicData>
        </a:graphic>
      </p:graphicFrame>
      <p:sp>
        <p:nvSpPr>
          <p:cNvPr id="110602" name="Line 10"/>
          <p:cNvSpPr>
            <a:spLocks noChangeShapeType="1"/>
          </p:cNvSpPr>
          <p:nvPr/>
        </p:nvSpPr>
        <p:spPr bwMode="auto">
          <a:xfrm>
            <a:off x="4543425" y="1409700"/>
            <a:ext cx="0" cy="4686300"/>
          </a:xfrm>
          <a:prstGeom prst="line">
            <a:avLst/>
          </a:prstGeom>
          <a:noFill/>
          <a:ln w="38100">
            <a:solidFill>
              <a:schemeClr val="hlink"/>
            </a:solidFill>
            <a:round/>
            <a:headEnd/>
            <a:tailEnd/>
          </a:ln>
          <a:effectLst/>
        </p:spPr>
        <p:txBody>
          <a:bodyPr/>
          <a:lstStyle/>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0598"/>
                                        </p:tgtEl>
                                        <p:attrNameLst>
                                          <p:attrName>style.visibility</p:attrName>
                                        </p:attrNameLst>
                                      </p:cBhvr>
                                      <p:to>
                                        <p:strVal val="visible"/>
                                      </p:to>
                                    </p:set>
                                    <p:animEffect transition="in" filter="wipe(down)">
                                      <p:cBhvr>
                                        <p:cTn id="7" dur="500"/>
                                        <p:tgtEl>
                                          <p:spTgt spid="11059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0600"/>
                                        </p:tgtEl>
                                        <p:attrNameLst>
                                          <p:attrName>style.visibility</p:attrName>
                                        </p:attrNameLst>
                                      </p:cBhvr>
                                      <p:to>
                                        <p:strVal val="visible"/>
                                      </p:to>
                                    </p:set>
                                    <p:animEffect transition="in" filter="wipe(down)">
                                      <p:cBhvr>
                                        <p:cTn id="12" dur="500"/>
                                        <p:tgtEl>
                                          <p:spTgt spid="1106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bwMode="auto">
          <a:xfrm>
            <a:off x="939800" y="314325"/>
            <a:ext cx="10515600" cy="1325563"/>
          </a:xfrm>
          <a:noFill/>
        </p:spPr>
        <p:txBody>
          <a:bodyPr wrap="square" numCol="1" anchorCtr="0" compatLnSpc="1">
            <a:prstTxWarp prst="textNoShape">
              <a:avLst/>
            </a:prstTxWarp>
            <a:normAutofit fontScale="90000"/>
          </a:bodyPr>
          <a:lstStyle/>
          <a:p>
            <a:r>
              <a:rPr lang="ru-RU" dirty="0" smtClean="0">
                <a:ln>
                  <a:noFill/>
                </a:ln>
                <a:solidFill>
                  <a:schemeClr val="tx1"/>
                </a:solidFill>
                <a:effectLst>
                  <a:outerShdw blurRad="38100" dist="38100" dir="2700000" algn="tl">
                    <a:srgbClr val="C0C0C0"/>
                  </a:outerShdw>
                </a:effectLst>
              </a:rPr>
              <a:t>Задача с перекладыванием  </a:t>
            </a:r>
            <a:br>
              <a:rPr lang="ru-RU" dirty="0" smtClean="0">
                <a:ln>
                  <a:noFill/>
                </a:ln>
                <a:solidFill>
                  <a:schemeClr val="tx1"/>
                </a:solidFill>
                <a:effectLst>
                  <a:outerShdw blurRad="38100" dist="38100" dir="2700000" algn="tl">
                    <a:srgbClr val="C0C0C0"/>
                  </a:outerShdw>
                </a:effectLst>
              </a:rPr>
            </a:br>
            <a:r>
              <a:rPr lang="ru-RU" dirty="0" smtClean="0">
                <a:ln>
                  <a:noFill/>
                </a:ln>
                <a:solidFill>
                  <a:schemeClr val="tx1"/>
                </a:solidFill>
                <a:effectLst>
                  <a:outerShdw blurRad="38100" dist="38100" dir="2700000" algn="tl">
                    <a:srgbClr val="C0C0C0"/>
                  </a:outerShdw>
                </a:effectLst>
              </a:rPr>
              <a:t>            монет</a:t>
            </a:r>
            <a:endParaRPr lang="ru-RU" sz="7200" dirty="0" smtClean="0">
              <a:ln>
                <a:noFill/>
              </a:ln>
              <a:solidFill>
                <a:srgbClr val="2A4B86"/>
              </a:solidFill>
              <a:effectLst>
                <a:outerShdw blurRad="38100" dist="38100" dir="2700000" algn="tl">
                  <a:srgbClr val="C0C0C0"/>
                </a:outerShdw>
              </a:effectLst>
            </a:endParaRPr>
          </a:p>
        </p:txBody>
      </p:sp>
      <p:sp>
        <p:nvSpPr>
          <p:cNvPr id="29700" name="Rectangle 4"/>
          <p:cNvSpPr>
            <a:spLocks noGrp="1"/>
          </p:cNvSpPr>
          <p:nvPr>
            <p:ph sz="half" idx="1"/>
          </p:nvPr>
        </p:nvSpPr>
        <p:spPr>
          <a:xfrm>
            <a:off x="587375" y="1563688"/>
            <a:ext cx="4584700" cy="4351337"/>
          </a:xfrm>
        </p:spPr>
        <p:txBody>
          <a:bodyPr/>
          <a:lstStyle/>
          <a:p>
            <a:pPr>
              <a:lnSpc>
                <a:spcPct val="80000"/>
              </a:lnSpc>
              <a:buFont typeface="Arial" pitchFamily="34" charset="0"/>
              <a:buNone/>
            </a:pPr>
            <a:r>
              <a:rPr lang="ru-RU" sz="3200" b="1" dirty="0" smtClean="0"/>
              <a:t>В</a:t>
            </a:r>
            <a:r>
              <a:rPr lang="ru-RU" sz="3200" dirty="0" smtClean="0"/>
              <a:t> </a:t>
            </a:r>
            <a:r>
              <a:rPr lang="ru-RU" sz="3200" b="1" dirty="0" smtClean="0"/>
              <a:t>кармане у Андрея было 4 монеты по 2 рубля и  2 монеты по 5 рублей. Он, не глядя, переложил 3 монеты в другой карман. Найти вероятность того, что обе монеты по 5 рублей лежат в одном кармане.</a:t>
            </a:r>
          </a:p>
        </p:txBody>
      </p:sp>
      <p:sp>
        <p:nvSpPr>
          <p:cNvPr id="29701" name="Rectangle 5"/>
          <p:cNvSpPr>
            <a:spLocks noGrp="1"/>
          </p:cNvSpPr>
          <p:nvPr>
            <p:ph sz="half" idx="2"/>
          </p:nvPr>
        </p:nvSpPr>
        <p:spPr>
          <a:xfrm>
            <a:off x="5568950" y="1733550"/>
            <a:ext cx="6121400" cy="4776788"/>
          </a:xfrm>
        </p:spPr>
        <p:txBody>
          <a:bodyPr/>
          <a:lstStyle/>
          <a:p>
            <a:pPr marL="457200" indent="-457200">
              <a:lnSpc>
                <a:spcPct val="80000"/>
              </a:lnSpc>
              <a:buFont typeface="Arial" pitchFamily="34" charset="0"/>
              <a:buNone/>
            </a:pPr>
            <a:r>
              <a:rPr lang="ru-RU" sz="1800" b="1" i="1" u="sng" dirty="0" smtClean="0">
                <a:effectLst>
                  <a:outerShdw blurRad="38100" dist="38100" dir="2700000" algn="tl">
                    <a:srgbClr val="C0C0C0"/>
                  </a:outerShdw>
                </a:effectLst>
              </a:rPr>
              <a:t>Решение.</a:t>
            </a:r>
          </a:p>
          <a:p>
            <a:pPr marL="457200" indent="-457200">
              <a:lnSpc>
                <a:spcPct val="80000"/>
              </a:lnSpc>
              <a:buFont typeface="Arial" pitchFamily="34" charset="0"/>
              <a:buNone/>
            </a:pPr>
            <a:r>
              <a:rPr lang="ru-RU" dirty="0" smtClean="0"/>
              <a:t>Всего у Андрея было: 4 + 2 = 6 монет.</a:t>
            </a:r>
          </a:p>
          <a:p>
            <a:pPr marL="457200" indent="-457200">
              <a:lnSpc>
                <a:spcPct val="80000"/>
              </a:lnSpc>
              <a:buFont typeface="Arial" pitchFamily="34" charset="0"/>
              <a:buNone/>
            </a:pPr>
            <a:r>
              <a:rPr lang="ru-RU" dirty="0" smtClean="0"/>
              <a:t>3 (переложенные) монеты можно</a:t>
            </a:r>
          </a:p>
          <a:p>
            <a:pPr marL="457200" indent="-457200">
              <a:lnSpc>
                <a:spcPct val="80000"/>
              </a:lnSpc>
              <a:buFont typeface="Arial" pitchFamily="34" charset="0"/>
              <a:buNone/>
            </a:pPr>
            <a:r>
              <a:rPr lang="ru-RU" dirty="0" smtClean="0"/>
              <a:t>выбрать из 6 (имеющихся) монет:</a:t>
            </a:r>
          </a:p>
          <a:p>
            <a:pPr marL="457200" indent="-457200">
              <a:lnSpc>
                <a:spcPct val="80000"/>
              </a:lnSpc>
              <a:buFont typeface="Arial" pitchFamily="34" charset="0"/>
              <a:buNone/>
            </a:pPr>
            <a:r>
              <a:rPr lang="ru-RU" dirty="0" smtClean="0"/>
              <a:t> С6 3 =6!/3!</a:t>
            </a:r>
            <a:r>
              <a:rPr lang="en-US" dirty="0" smtClean="0">
                <a:cs typeface="Calibri" pitchFamily="34" charset="0"/>
              </a:rPr>
              <a:t>·</a:t>
            </a:r>
            <a:r>
              <a:rPr lang="ru-RU" dirty="0" smtClean="0">
                <a:cs typeface="Calibri" pitchFamily="34" charset="0"/>
              </a:rPr>
              <a:t>(6-3)!=20 (способами).</a:t>
            </a:r>
          </a:p>
          <a:p>
            <a:pPr marL="457200" indent="-457200">
              <a:lnSpc>
                <a:spcPct val="80000"/>
              </a:lnSpc>
              <a:buFont typeface="Arial" pitchFamily="34" charset="0"/>
              <a:buNone/>
            </a:pPr>
            <a:r>
              <a:rPr lang="ru-RU" dirty="0" smtClean="0">
                <a:cs typeface="Calibri" pitchFamily="34" charset="0"/>
              </a:rPr>
              <a:t>Т.е. </a:t>
            </a:r>
            <a:r>
              <a:rPr lang="en-US" b="1" dirty="0" smtClean="0"/>
              <a:t>N </a:t>
            </a:r>
            <a:r>
              <a:rPr lang="ru-RU" b="1" dirty="0" smtClean="0"/>
              <a:t>= 20.</a:t>
            </a:r>
          </a:p>
          <a:p>
            <a:pPr marL="457200" indent="-457200">
              <a:lnSpc>
                <a:spcPct val="80000"/>
              </a:lnSpc>
              <a:buFont typeface="Arial" pitchFamily="34" charset="0"/>
              <a:buNone/>
            </a:pPr>
            <a:r>
              <a:rPr lang="ru-RU" dirty="0" smtClean="0"/>
              <a:t>2 монеты по 5 рублей выбираем</a:t>
            </a:r>
          </a:p>
          <a:p>
            <a:pPr marL="457200" indent="-457200">
              <a:lnSpc>
                <a:spcPct val="80000"/>
              </a:lnSpc>
              <a:buFont typeface="Arial" pitchFamily="34" charset="0"/>
              <a:buNone/>
            </a:pPr>
            <a:r>
              <a:rPr lang="ru-RU" dirty="0" smtClean="0"/>
              <a:t>из двух пятирублевых монет: </a:t>
            </a:r>
          </a:p>
          <a:p>
            <a:pPr marL="457200" indent="-457200">
              <a:lnSpc>
                <a:spcPct val="80000"/>
              </a:lnSpc>
              <a:buFont typeface="Arial" pitchFamily="34" charset="0"/>
              <a:buNone/>
            </a:pPr>
            <a:r>
              <a:rPr lang="ru-RU" b="1" dirty="0" smtClean="0"/>
              <a:t>2! = 2</a:t>
            </a:r>
            <a:r>
              <a:rPr lang="ru-RU" dirty="0" smtClean="0"/>
              <a:t> (способами).</a:t>
            </a:r>
          </a:p>
        </p:txBody>
      </p:sp>
      <p:sp>
        <p:nvSpPr>
          <p:cNvPr id="29702" name="Line 6"/>
          <p:cNvSpPr>
            <a:spLocks noChangeShapeType="1"/>
          </p:cNvSpPr>
          <p:nvPr/>
        </p:nvSpPr>
        <p:spPr bwMode="auto">
          <a:xfrm>
            <a:off x="5410200" y="1511300"/>
            <a:ext cx="12700" cy="4914900"/>
          </a:xfrm>
          <a:prstGeom prst="line">
            <a:avLst/>
          </a:prstGeom>
          <a:noFill/>
          <a:ln w="38100">
            <a:solidFill>
              <a:srgbClr val="0000FF"/>
            </a:solidFill>
            <a:round/>
            <a:headEnd/>
            <a:tailEnd/>
          </a:ln>
          <a:effectLst/>
        </p:spPr>
        <p:txBody>
          <a:bodyP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701">
                                            <p:txEl>
                                              <p:pRg st="0" end="0"/>
                                            </p:txEl>
                                          </p:spTgt>
                                        </p:tgtEl>
                                        <p:attrNameLst>
                                          <p:attrName>style.visibility</p:attrName>
                                        </p:attrNameLst>
                                      </p:cBhvr>
                                      <p:to>
                                        <p:strVal val="visible"/>
                                      </p:to>
                                    </p:set>
                                    <p:animEffect transition="in" filter="fade">
                                      <p:cBhvr>
                                        <p:cTn id="7" dur="2000"/>
                                        <p:tgtEl>
                                          <p:spTgt spid="2970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9701">
                                            <p:txEl>
                                              <p:pRg st="1" end="1"/>
                                            </p:txEl>
                                          </p:spTgt>
                                        </p:tgtEl>
                                        <p:attrNameLst>
                                          <p:attrName>style.visibility</p:attrName>
                                        </p:attrNameLst>
                                      </p:cBhvr>
                                      <p:to>
                                        <p:strVal val="visible"/>
                                      </p:to>
                                    </p:set>
                                    <p:animEffect transition="in" filter="fade">
                                      <p:cBhvr>
                                        <p:cTn id="10" dur="2000"/>
                                        <p:tgtEl>
                                          <p:spTgt spid="29701">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9701">
                                            <p:txEl>
                                              <p:pRg st="2" end="2"/>
                                            </p:txEl>
                                          </p:spTgt>
                                        </p:tgtEl>
                                        <p:attrNameLst>
                                          <p:attrName>style.visibility</p:attrName>
                                        </p:attrNameLst>
                                      </p:cBhvr>
                                      <p:to>
                                        <p:strVal val="visible"/>
                                      </p:to>
                                    </p:set>
                                    <p:animEffect transition="in" filter="fade">
                                      <p:cBhvr>
                                        <p:cTn id="13" dur="2000"/>
                                        <p:tgtEl>
                                          <p:spTgt spid="29701">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9701">
                                            <p:txEl>
                                              <p:pRg st="3" end="3"/>
                                            </p:txEl>
                                          </p:spTgt>
                                        </p:tgtEl>
                                        <p:attrNameLst>
                                          <p:attrName>style.visibility</p:attrName>
                                        </p:attrNameLst>
                                      </p:cBhvr>
                                      <p:to>
                                        <p:strVal val="visible"/>
                                      </p:to>
                                    </p:set>
                                    <p:animEffect transition="in" filter="fade">
                                      <p:cBhvr>
                                        <p:cTn id="16" dur="2000"/>
                                        <p:tgtEl>
                                          <p:spTgt spid="29701">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9701">
                                            <p:txEl>
                                              <p:pRg st="4" end="4"/>
                                            </p:txEl>
                                          </p:spTgt>
                                        </p:tgtEl>
                                        <p:attrNameLst>
                                          <p:attrName>style.visibility</p:attrName>
                                        </p:attrNameLst>
                                      </p:cBhvr>
                                      <p:to>
                                        <p:strVal val="visible"/>
                                      </p:to>
                                    </p:set>
                                    <p:animEffect transition="in" filter="fade">
                                      <p:cBhvr>
                                        <p:cTn id="19" dur="2000"/>
                                        <p:tgtEl>
                                          <p:spTgt spid="29701">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9701">
                                            <p:txEl>
                                              <p:pRg st="5" end="5"/>
                                            </p:txEl>
                                          </p:spTgt>
                                        </p:tgtEl>
                                        <p:attrNameLst>
                                          <p:attrName>style.visibility</p:attrName>
                                        </p:attrNameLst>
                                      </p:cBhvr>
                                      <p:to>
                                        <p:strVal val="visible"/>
                                      </p:to>
                                    </p:set>
                                    <p:animEffect transition="in" filter="fade">
                                      <p:cBhvr>
                                        <p:cTn id="24" dur="2000"/>
                                        <p:tgtEl>
                                          <p:spTgt spid="29701">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9701">
                                            <p:txEl>
                                              <p:pRg st="6" end="6"/>
                                            </p:txEl>
                                          </p:spTgt>
                                        </p:tgtEl>
                                        <p:attrNameLst>
                                          <p:attrName>style.visibility</p:attrName>
                                        </p:attrNameLst>
                                      </p:cBhvr>
                                      <p:to>
                                        <p:strVal val="visible"/>
                                      </p:to>
                                    </p:set>
                                    <p:animEffect transition="in" filter="fade">
                                      <p:cBhvr>
                                        <p:cTn id="27" dur="2000"/>
                                        <p:tgtEl>
                                          <p:spTgt spid="29701">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29701">
                                            <p:txEl>
                                              <p:pRg st="7" end="7"/>
                                            </p:txEl>
                                          </p:spTgt>
                                        </p:tgtEl>
                                        <p:attrNameLst>
                                          <p:attrName>style.visibility</p:attrName>
                                        </p:attrNameLst>
                                      </p:cBhvr>
                                      <p:to>
                                        <p:strVal val="visible"/>
                                      </p:to>
                                    </p:set>
                                    <p:animEffect transition="in" filter="fade">
                                      <p:cBhvr>
                                        <p:cTn id="30" dur="2000"/>
                                        <p:tgtEl>
                                          <p:spTgt spid="29701">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29701">
                                            <p:txEl>
                                              <p:pRg st="8" end="8"/>
                                            </p:txEl>
                                          </p:spTgt>
                                        </p:tgtEl>
                                        <p:attrNameLst>
                                          <p:attrName>style.visibility</p:attrName>
                                        </p:attrNameLst>
                                      </p:cBhvr>
                                      <p:to>
                                        <p:strVal val="visible"/>
                                      </p:to>
                                    </p:set>
                                    <p:animEffect transition="in" filter="fade">
                                      <p:cBhvr>
                                        <p:cTn id="33" dur="2000"/>
                                        <p:tgtEl>
                                          <p:spTgt spid="2970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Rectangle 5"/>
          <p:cNvSpPr>
            <a:spLocks noGrp="1"/>
          </p:cNvSpPr>
          <p:nvPr>
            <p:ph sz="half" idx="1"/>
          </p:nvPr>
        </p:nvSpPr>
        <p:spPr>
          <a:xfrm>
            <a:off x="766763" y="1130300"/>
            <a:ext cx="8272462" cy="4422775"/>
          </a:xfrm>
        </p:spPr>
        <p:txBody>
          <a:bodyPr/>
          <a:lstStyle/>
          <a:p>
            <a:pPr marL="457200" indent="-457200">
              <a:buFont typeface="Arial" pitchFamily="34" charset="0"/>
              <a:buNone/>
            </a:pPr>
            <a:r>
              <a:rPr lang="ru-RU" sz="3200" dirty="0" smtClean="0"/>
              <a:t>3 монеты из 4-х монет по 2рубля  выбираем:</a:t>
            </a:r>
            <a:endParaRPr lang="en-US" sz="3200" dirty="0" smtClean="0"/>
          </a:p>
          <a:p>
            <a:pPr marL="457200" indent="-457200">
              <a:buFont typeface="Arial" pitchFamily="34" charset="0"/>
              <a:buNone/>
            </a:pPr>
            <a:r>
              <a:rPr lang="ru-RU" sz="3600" b="1" dirty="0" smtClean="0"/>
              <a:t>С</a:t>
            </a:r>
            <a:r>
              <a:rPr lang="ru-RU" sz="2400" dirty="0" smtClean="0"/>
              <a:t>4</a:t>
            </a:r>
            <a:r>
              <a:rPr lang="ru-RU" sz="1800" dirty="0" smtClean="0"/>
              <a:t>по</a:t>
            </a:r>
            <a:r>
              <a:rPr lang="ru-RU" sz="2400" dirty="0" smtClean="0"/>
              <a:t>3</a:t>
            </a:r>
            <a:r>
              <a:rPr lang="ru-RU" sz="3200" dirty="0" smtClean="0"/>
              <a:t> =4!/3!(4-3)! = 4(способами).</a:t>
            </a:r>
          </a:p>
          <a:p>
            <a:pPr marL="457200" indent="-457200">
              <a:buFont typeface="Arial" pitchFamily="34" charset="0"/>
              <a:buNone/>
            </a:pPr>
            <a:r>
              <a:rPr lang="ru-RU" sz="3200" dirty="0" smtClean="0"/>
              <a:t>По формуле классической</a:t>
            </a:r>
          </a:p>
          <a:p>
            <a:pPr marL="457200" indent="-457200">
              <a:buFont typeface="Arial" pitchFamily="34" charset="0"/>
              <a:buNone/>
            </a:pPr>
            <a:r>
              <a:rPr lang="ru-RU" sz="3200" dirty="0" smtClean="0"/>
              <a:t>вероятности и правилу</a:t>
            </a:r>
          </a:p>
          <a:p>
            <a:pPr marL="457200" indent="-457200">
              <a:buFont typeface="Arial" pitchFamily="34" charset="0"/>
              <a:buNone/>
            </a:pPr>
            <a:r>
              <a:rPr lang="ru-RU" sz="3200" dirty="0" smtClean="0"/>
              <a:t>произведения получим:</a:t>
            </a:r>
            <a:endParaRPr lang="en-US" sz="3200" dirty="0" smtClean="0"/>
          </a:p>
          <a:p>
            <a:pPr marL="457200" indent="-457200">
              <a:buFont typeface="Arial" pitchFamily="34" charset="0"/>
              <a:buNone/>
            </a:pPr>
            <a:r>
              <a:rPr lang="en-US" sz="3200" b="1" dirty="0" smtClean="0"/>
              <a:t>P = </a:t>
            </a:r>
            <a:r>
              <a:rPr lang="ru-RU" sz="3200" b="1" dirty="0" smtClean="0"/>
              <a:t>2</a:t>
            </a:r>
            <a:r>
              <a:rPr lang="en-US" sz="3200" b="1" dirty="0" smtClean="0">
                <a:cs typeface="Calibri" pitchFamily="34" charset="0"/>
              </a:rPr>
              <a:t>·</a:t>
            </a:r>
            <a:r>
              <a:rPr lang="ru-RU" sz="3200" b="1" dirty="0" smtClean="0">
                <a:cs typeface="Calibri" pitchFamily="34" charset="0"/>
              </a:rPr>
              <a:t>4 / 20</a:t>
            </a:r>
            <a:r>
              <a:rPr lang="ru-RU" sz="3200" b="1" dirty="0" smtClean="0"/>
              <a:t> = 0,4.</a:t>
            </a:r>
          </a:p>
          <a:p>
            <a:pPr marL="457200" indent="-457200">
              <a:buFont typeface="Arial" pitchFamily="34" charset="0"/>
              <a:buNone/>
            </a:pPr>
            <a:r>
              <a:rPr lang="ru-RU" sz="3200" b="1" dirty="0" smtClean="0"/>
              <a:t>Ответ: 0,4</a:t>
            </a:r>
            <a:r>
              <a:rPr lang="ru-RU" sz="3200" dirty="0" smtClean="0"/>
              <a:t> </a:t>
            </a:r>
          </a:p>
        </p:txBody>
      </p:sp>
      <p:sp>
        <p:nvSpPr>
          <p:cNvPr id="66567" name="Line 7"/>
          <p:cNvSpPr>
            <a:spLocks noChangeShapeType="1"/>
          </p:cNvSpPr>
          <p:nvPr/>
        </p:nvSpPr>
        <p:spPr bwMode="auto">
          <a:xfrm>
            <a:off x="9318625" y="641350"/>
            <a:ext cx="12700" cy="5689600"/>
          </a:xfrm>
          <a:prstGeom prst="line">
            <a:avLst/>
          </a:prstGeom>
          <a:noFill/>
          <a:ln w="38100">
            <a:solidFill>
              <a:schemeClr val="hlink"/>
            </a:solidFill>
            <a:round/>
            <a:headEnd/>
            <a:tailEnd/>
          </a:ln>
          <a:effectLst/>
        </p:spPr>
        <p:txBody>
          <a:bodyPr/>
          <a:lstStyle/>
          <a:p>
            <a:endParaRPr lang="ru-RU"/>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1391" y="498475"/>
            <a:ext cx="11346873" cy="1325563"/>
          </a:xfrm>
        </p:spPr>
        <p:txBody>
          <a:bodyPr/>
          <a:lstStyle/>
          <a:p>
            <a:r>
              <a:rPr lang="ru-RU" dirty="0" smtClean="0"/>
              <a:t>«Задача Шевалье»</a:t>
            </a:r>
            <a:endParaRPr lang="ru-RU"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«Все в твоих руках»</a:t>
            </a:r>
            <a:endParaRPr lang="ru-RU" dirty="0"/>
          </a:p>
        </p:txBody>
      </p:sp>
      <p:pic>
        <p:nvPicPr>
          <p:cNvPr id="179204" name="Picture 4" descr="http://900igr.net/up/datas/194529/012.jpg"/>
          <p:cNvPicPr>
            <a:picLocks noChangeAspect="1" noChangeArrowheads="1"/>
          </p:cNvPicPr>
          <p:nvPr/>
        </p:nvPicPr>
        <p:blipFill>
          <a:blip r:embed="rId2" cstate="print"/>
          <a:srcRect l="62361" t="35764" r="7951" b="17292"/>
          <a:stretch>
            <a:fillRect/>
          </a:stretch>
        </p:blipFill>
        <p:spPr bwMode="auto">
          <a:xfrm>
            <a:off x="7743825" y="1524000"/>
            <a:ext cx="3848100" cy="4563712"/>
          </a:xfrm>
          <a:prstGeom prst="rect">
            <a:avLst/>
          </a:prstGeom>
          <a:noFill/>
        </p:spPr>
      </p:pic>
      <p:sp>
        <p:nvSpPr>
          <p:cNvPr id="7" name="Rectangle 4"/>
          <p:cNvSpPr txBox="1">
            <a:spLocks/>
          </p:cNvSpPr>
          <p:nvPr/>
        </p:nvSpPr>
        <p:spPr bwMode="auto">
          <a:xfrm>
            <a:off x="838199" y="1531938"/>
            <a:ext cx="6972301" cy="4645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28600" marR="0" lvl="0" indent="-228600" algn="l" defTabSz="914400" rtl="0" eaLnBrk="1" fontAlgn="base" latinLnBrk="0" hangingPunct="1">
              <a:lnSpc>
                <a:spcPct val="90000"/>
              </a:lnSpc>
              <a:spcBef>
                <a:spcPts val="1000"/>
              </a:spcBef>
              <a:spcAft>
                <a:spcPct val="0"/>
              </a:spcAft>
              <a:buClrTx/>
              <a:buSzTx/>
              <a:buFont typeface="Arial" pitchFamily="34" charset="0"/>
              <a:buNone/>
              <a:tabLst/>
              <a:defRPr/>
            </a:pPr>
            <a:r>
              <a:rPr kumimoji="0" lang="ru-RU" sz="2400" b="1" i="0" u="none" strike="noStrike" kern="1200" cap="none" spc="0" normalizeH="0" baseline="0" noProof="0" dirty="0" smtClean="0">
                <a:ln>
                  <a:noFill/>
                </a:ln>
                <a:solidFill>
                  <a:srgbClr val="FF0000"/>
                </a:solidFill>
                <a:effectLst/>
                <a:uLnTx/>
                <a:uFillTx/>
                <a:latin typeface="+mn-lt"/>
                <a:ea typeface="+mn-ea"/>
                <a:cs typeface="+mn-cs"/>
              </a:rPr>
              <a:t>Большой – </a:t>
            </a:r>
            <a:r>
              <a:rPr kumimoji="0" lang="ru-RU" sz="2400" b="1" i="0" u="none" strike="noStrike" kern="1200" cap="none" spc="0" normalizeH="0" baseline="0" noProof="0" dirty="0" smtClean="0">
                <a:ln>
                  <a:noFill/>
                </a:ln>
                <a:effectLst/>
                <a:uLnTx/>
                <a:uFillTx/>
                <a:latin typeface="+mn-lt"/>
                <a:ea typeface="+mn-ea"/>
                <a:cs typeface="+mn-cs"/>
              </a:rPr>
              <a:t>для было важным и интересным…</a:t>
            </a:r>
          </a:p>
          <a:p>
            <a:pPr marL="228600" marR="0" lvl="0" indent="-228600" algn="l" defTabSz="914400" rtl="0" eaLnBrk="1" fontAlgn="base" latinLnBrk="0" hangingPunct="1">
              <a:lnSpc>
                <a:spcPct val="90000"/>
              </a:lnSpc>
              <a:spcBef>
                <a:spcPts val="1000"/>
              </a:spcBef>
              <a:spcAft>
                <a:spcPct val="0"/>
              </a:spcAft>
              <a:buClrTx/>
              <a:buSzTx/>
              <a:buFont typeface="Arial" pitchFamily="34" charset="0"/>
              <a:buNone/>
              <a:tabLst/>
              <a:defRPr/>
            </a:pPr>
            <a:endParaRPr lang="ru-RU" sz="2400" b="1" i="0" dirty="0" smtClean="0">
              <a:solidFill>
                <a:srgbClr val="00B050"/>
              </a:solidFill>
              <a:latin typeface="+mn-lt"/>
            </a:endParaRPr>
          </a:p>
          <a:p>
            <a:pPr marL="228600" marR="0" lvl="0" indent="-228600" algn="l" defTabSz="914400" rtl="0" eaLnBrk="1" fontAlgn="base" latinLnBrk="0" hangingPunct="1">
              <a:lnSpc>
                <a:spcPct val="90000"/>
              </a:lnSpc>
              <a:spcBef>
                <a:spcPts val="1000"/>
              </a:spcBef>
              <a:spcAft>
                <a:spcPct val="0"/>
              </a:spcAft>
              <a:buClrTx/>
              <a:buSzTx/>
              <a:buFont typeface="Arial" pitchFamily="34" charset="0"/>
              <a:buNone/>
              <a:tabLst/>
              <a:defRPr/>
            </a:pPr>
            <a:r>
              <a:rPr lang="ru-RU" sz="2400" b="1" i="0" dirty="0" smtClean="0">
                <a:solidFill>
                  <a:srgbClr val="00B050"/>
                </a:solidFill>
                <a:latin typeface="+mn-lt"/>
              </a:rPr>
              <a:t>Указательный </a:t>
            </a:r>
            <a:r>
              <a:rPr lang="ru-RU" sz="2400" b="1" i="0" dirty="0" smtClean="0">
                <a:latin typeface="+mn-lt"/>
              </a:rPr>
              <a:t>– по этому вопросу я получил(а) конкретную информацию…</a:t>
            </a:r>
          </a:p>
          <a:p>
            <a:pPr marL="228600" marR="0" lvl="0" indent="-228600" algn="l" defTabSz="914400" rtl="0" eaLnBrk="1" fontAlgn="base" latinLnBrk="0" hangingPunct="1">
              <a:lnSpc>
                <a:spcPct val="90000"/>
              </a:lnSpc>
              <a:spcBef>
                <a:spcPts val="1000"/>
              </a:spcBef>
              <a:spcAft>
                <a:spcPct val="0"/>
              </a:spcAft>
              <a:buClrTx/>
              <a:buSzTx/>
              <a:buFont typeface="Arial" pitchFamily="34" charset="0"/>
              <a:buNone/>
              <a:tabLst/>
              <a:defRPr/>
            </a:pPr>
            <a:endParaRPr lang="ru-RU" sz="2400" b="1" i="0" dirty="0" smtClean="0">
              <a:latin typeface="+mn-lt"/>
            </a:endParaRPr>
          </a:p>
          <a:p>
            <a:pPr marL="228600" marR="0" lvl="0" indent="-228600" algn="l" defTabSz="914400" rtl="0" eaLnBrk="1" fontAlgn="base" latinLnBrk="0" hangingPunct="1">
              <a:lnSpc>
                <a:spcPct val="90000"/>
              </a:lnSpc>
              <a:spcBef>
                <a:spcPts val="1000"/>
              </a:spcBef>
              <a:spcAft>
                <a:spcPct val="0"/>
              </a:spcAft>
              <a:buClrTx/>
              <a:buSzTx/>
              <a:buFont typeface="Arial" pitchFamily="34" charset="0"/>
              <a:buNone/>
              <a:tabLst/>
              <a:defRPr/>
            </a:pPr>
            <a:r>
              <a:rPr lang="ru-RU" sz="2400" b="1" i="0" dirty="0" smtClean="0">
                <a:latin typeface="+mn-lt"/>
              </a:rPr>
              <a:t>Средний – мне было трудно… (не понравилось)</a:t>
            </a:r>
          </a:p>
          <a:p>
            <a:pPr marL="228600" marR="0" lvl="0" indent="-228600" algn="l" defTabSz="914400" rtl="0" eaLnBrk="1" fontAlgn="base" latinLnBrk="0" hangingPunct="1">
              <a:lnSpc>
                <a:spcPct val="90000"/>
              </a:lnSpc>
              <a:spcBef>
                <a:spcPts val="1000"/>
              </a:spcBef>
              <a:spcAft>
                <a:spcPct val="0"/>
              </a:spcAft>
              <a:buClrTx/>
              <a:buSzTx/>
              <a:buFont typeface="Arial" pitchFamily="34" charset="0"/>
              <a:buNone/>
              <a:tabLst/>
              <a:defRPr/>
            </a:pPr>
            <a:endParaRPr lang="ru-RU" sz="2400" b="1" i="0" dirty="0" smtClean="0">
              <a:solidFill>
                <a:srgbClr val="002060"/>
              </a:solidFill>
              <a:latin typeface="+mn-lt"/>
            </a:endParaRPr>
          </a:p>
          <a:p>
            <a:pPr marL="228600" marR="0" lvl="0" indent="-228600" algn="l" defTabSz="914400" rtl="0" eaLnBrk="1" fontAlgn="base" latinLnBrk="0" hangingPunct="1">
              <a:lnSpc>
                <a:spcPct val="90000"/>
              </a:lnSpc>
              <a:spcBef>
                <a:spcPts val="1000"/>
              </a:spcBef>
              <a:spcAft>
                <a:spcPct val="0"/>
              </a:spcAft>
              <a:buClrTx/>
              <a:buSzTx/>
              <a:buFont typeface="Arial" pitchFamily="34" charset="0"/>
              <a:buNone/>
              <a:tabLst/>
              <a:defRPr/>
            </a:pPr>
            <a:r>
              <a:rPr lang="ru-RU" sz="2400" b="1" i="0" dirty="0" smtClean="0">
                <a:solidFill>
                  <a:srgbClr val="002060"/>
                </a:solidFill>
                <a:latin typeface="+mn-lt"/>
              </a:rPr>
              <a:t>Безымянный – </a:t>
            </a:r>
            <a:r>
              <a:rPr lang="ru-RU" sz="2400" b="1" i="0" dirty="0" smtClean="0">
                <a:latin typeface="+mn-lt"/>
              </a:rPr>
              <a:t>мне было недостаточно…</a:t>
            </a:r>
          </a:p>
          <a:p>
            <a:pPr marL="228600" marR="0" lvl="0" indent="-228600" algn="l" defTabSz="914400" rtl="0" eaLnBrk="1" fontAlgn="base" latinLnBrk="0" hangingPunct="1">
              <a:lnSpc>
                <a:spcPct val="90000"/>
              </a:lnSpc>
              <a:spcBef>
                <a:spcPts val="1000"/>
              </a:spcBef>
              <a:spcAft>
                <a:spcPct val="0"/>
              </a:spcAft>
              <a:buClrTx/>
              <a:buSzTx/>
              <a:buFont typeface="Arial" pitchFamily="34" charset="0"/>
              <a:buNone/>
              <a:tabLst/>
              <a:defRPr/>
            </a:pPr>
            <a:endParaRPr lang="ru-RU" sz="2400" b="1" i="0" dirty="0" smtClean="0">
              <a:solidFill>
                <a:srgbClr val="C00000"/>
              </a:solidFill>
              <a:latin typeface="+mn-lt"/>
            </a:endParaRPr>
          </a:p>
          <a:p>
            <a:pPr marL="228600" marR="0" lvl="0" indent="-228600" algn="l" defTabSz="914400" rtl="0" eaLnBrk="1" fontAlgn="base" latinLnBrk="0" hangingPunct="1">
              <a:lnSpc>
                <a:spcPct val="90000"/>
              </a:lnSpc>
              <a:spcBef>
                <a:spcPts val="1000"/>
              </a:spcBef>
              <a:spcAft>
                <a:spcPct val="0"/>
              </a:spcAft>
              <a:buClrTx/>
              <a:buSzTx/>
              <a:buFont typeface="Arial" pitchFamily="34" charset="0"/>
              <a:buNone/>
              <a:tabLst/>
              <a:defRPr/>
            </a:pPr>
            <a:r>
              <a:rPr lang="ru-RU" sz="2400" b="1" i="0" dirty="0" smtClean="0">
                <a:solidFill>
                  <a:srgbClr val="C00000"/>
                </a:solidFill>
                <a:latin typeface="+mn-lt"/>
              </a:rPr>
              <a:t>Мизинец – </a:t>
            </a:r>
            <a:r>
              <a:rPr lang="ru-RU" sz="2400" b="1" i="0" dirty="0" smtClean="0">
                <a:latin typeface="+mn-lt"/>
              </a:rPr>
              <a:t>мне было комфортно и легко…</a:t>
            </a:r>
          </a:p>
          <a:p>
            <a:pPr marL="228600" marR="0" lvl="0" indent="-228600" algn="l" defTabSz="914400" rtl="0" eaLnBrk="1" fontAlgn="base" latinLnBrk="0" hangingPunct="1">
              <a:lnSpc>
                <a:spcPct val="90000"/>
              </a:lnSpc>
              <a:spcBef>
                <a:spcPts val="1000"/>
              </a:spcBef>
              <a:spcAft>
                <a:spcPct val="0"/>
              </a:spcAft>
              <a:buClrTx/>
              <a:buSzTx/>
              <a:buFont typeface="Arial" pitchFamily="34" charset="0"/>
              <a:buNone/>
              <a:tabLst/>
              <a:defRPr/>
            </a:pPr>
            <a:endParaRPr kumimoji="0" lang="ru-RU" sz="2800" b="1"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6725" y="572185"/>
            <a:ext cx="10801350" cy="1077218"/>
          </a:xfrm>
          <a:prstGeom prst="rect">
            <a:avLst/>
          </a:prstGeom>
        </p:spPr>
        <p:txBody>
          <a:bodyPr wrap="square">
            <a:spAutoFit/>
          </a:bodyPr>
          <a:lstStyle/>
          <a:p>
            <a:pPr algn="ctr"/>
            <a:r>
              <a:rPr lang="ru-RU" sz="3200" b="1" dirty="0" smtClean="0">
                <a:solidFill>
                  <a:srgbClr val="002060"/>
                </a:solidFill>
                <a:latin typeface="Times New Roman" pitchFamily="18" charset="0"/>
                <a:cs typeface="Times New Roman" pitchFamily="18" charset="0"/>
              </a:rPr>
              <a:t>Одно событие </a:t>
            </a:r>
          </a:p>
          <a:p>
            <a:pPr algn="ctr"/>
            <a:r>
              <a:rPr lang="ru-RU" sz="3200" b="1" dirty="0" smtClean="0">
                <a:solidFill>
                  <a:srgbClr val="002060"/>
                </a:solidFill>
                <a:latin typeface="Times New Roman" pitchFamily="18" charset="0"/>
                <a:cs typeface="Times New Roman" pitchFamily="18" charset="0"/>
              </a:rPr>
              <a:t>(классическое определение вероятности)</a:t>
            </a:r>
            <a:endParaRPr lang="ru-RU" sz="3200" b="1" dirty="0">
              <a:solidFill>
                <a:srgbClr val="002060"/>
              </a:solidFill>
              <a:latin typeface="Times New Roman" pitchFamily="18" charset="0"/>
              <a:cs typeface="Times New Roman" pitchFamily="18" charset="0"/>
            </a:endParaRPr>
          </a:p>
        </p:txBody>
      </p:sp>
      <p:pic>
        <p:nvPicPr>
          <p:cNvPr id="126978" name="Picture 2"/>
          <p:cNvPicPr>
            <a:picLocks noChangeAspect="1" noChangeArrowheads="1"/>
          </p:cNvPicPr>
          <p:nvPr/>
        </p:nvPicPr>
        <p:blipFill>
          <a:blip r:embed="rId2" cstate="print"/>
          <a:srcRect l="12109" t="25417" r="15079" b="14722"/>
          <a:stretch>
            <a:fillRect/>
          </a:stretch>
        </p:blipFill>
        <p:spPr bwMode="auto">
          <a:xfrm>
            <a:off x="1476375" y="1743075"/>
            <a:ext cx="8877300" cy="41052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76275" y="629335"/>
            <a:ext cx="10020300" cy="1077218"/>
          </a:xfrm>
          <a:prstGeom prst="rect">
            <a:avLst/>
          </a:prstGeom>
        </p:spPr>
        <p:txBody>
          <a:bodyPr wrap="square">
            <a:spAutoFit/>
          </a:bodyPr>
          <a:lstStyle/>
          <a:p>
            <a:pPr algn="ctr"/>
            <a:r>
              <a:rPr lang="ru-RU" sz="3200" b="1" dirty="0" smtClean="0">
                <a:solidFill>
                  <a:srgbClr val="C00000"/>
                </a:solidFill>
                <a:latin typeface="Times New Roman" pitchFamily="18" charset="0"/>
                <a:cs typeface="Times New Roman" pitchFamily="18" charset="0"/>
              </a:rPr>
              <a:t>Несколько событий </a:t>
            </a:r>
          </a:p>
          <a:p>
            <a:pPr algn="ctr"/>
            <a:r>
              <a:rPr lang="ru-RU" sz="3200" b="1" dirty="0" smtClean="0">
                <a:solidFill>
                  <a:srgbClr val="C00000"/>
                </a:solidFill>
                <a:latin typeface="Times New Roman" pitchFamily="18" charset="0"/>
                <a:cs typeface="Times New Roman" pitchFamily="18" charset="0"/>
              </a:rPr>
              <a:t>(теоремы о вероятностях событий)</a:t>
            </a:r>
            <a:endParaRPr lang="ru-RU" sz="3200" b="1" dirty="0">
              <a:solidFill>
                <a:srgbClr val="C00000"/>
              </a:solidFill>
              <a:latin typeface="Times New Roman" pitchFamily="18" charset="0"/>
              <a:cs typeface="Times New Roman" pitchFamily="18" charset="0"/>
            </a:endParaRPr>
          </a:p>
        </p:txBody>
      </p:sp>
      <p:pic>
        <p:nvPicPr>
          <p:cNvPr id="128002" name="Picture 2"/>
          <p:cNvPicPr>
            <a:picLocks noChangeAspect="1" noChangeArrowheads="1"/>
          </p:cNvPicPr>
          <p:nvPr/>
        </p:nvPicPr>
        <p:blipFill>
          <a:blip r:embed="rId2" cstate="print"/>
          <a:srcRect l="11875" t="24167" r="3750" b="45694"/>
          <a:stretch>
            <a:fillRect/>
          </a:stretch>
        </p:blipFill>
        <p:spPr bwMode="auto">
          <a:xfrm>
            <a:off x="914400" y="1790700"/>
            <a:ext cx="10287000" cy="20669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8850" name="Rectangle 2"/>
          <p:cNvSpPr>
            <a:spLocks noGrp="1"/>
          </p:cNvSpPr>
          <p:nvPr>
            <p:ph type="title"/>
          </p:nvPr>
        </p:nvSpPr>
        <p:spPr bwMode="auto">
          <a:noFill/>
        </p:spPr>
        <p:txBody>
          <a:bodyPr wrap="square" numCol="1" anchorCtr="0" compatLnSpc="1">
            <a:prstTxWarp prst="textNoShape">
              <a:avLst/>
            </a:prstTxWarp>
          </a:bodyPr>
          <a:lstStyle/>
          <a:p>
            <a:r>
              <a:rPr lang="ru-RU" dirty="0" smtClean="0">
                <a:ln>
                  <a:noFill/>
                </a:ln>
                <a:solidFill>
                  <a:schemeClr val="tx1"/>
                </a:solidFill>
                <a:latin typeface="Times New Roman" pitchFamily="18" charset="0"/>
                <a:cs typeface="Times New Roman" pitchFamily="18" charset="0"/>
              </a:rPr>
              <a:t>Запомним</a:t>
            </a:r>
          </a:p>
        </p:txBody>
      </p:sp>
      <p:sp>
        <p:nvSpPr>
          <p:cNvPr id="78851" name="Rectangle 3"/>
          <p:cNvSpPr>
            <a:spLocks noGrp="1"/>
          </p:cNvSpPr>
          <p:nvPr>
            <p:ph sz="half" idx="1"/>
          </p:nvPr>
        </p:nvSpPr>
        <p:spPr>
          <a:xfrm>
            <a:off x="876300" y="1812925"/>
            <a:ext cx="10515600" cy="4351338"/>
          </a:xfrm>
        </p:spPr>
        <p:txBody>
          <a:bodyPr/>
          <a:lstStyle/>
          <a:p>
            <a:pPr>
              <a:buFont typeface="Arial" pitchFamily="34" charset="0"/>
              <a:buNone/>
            </a:pPr>
            <a:r>
              <a:rPr lang="ru-RU" sz="4800" dirty="0" smtClean="0">
                <a:latin typeface="Times New Roman" pitchFamily="18" charset="0"/>
                <a:cs typeface="Times New Roman" pitchFamily="18" charset="0"/>
              </a:rPr>
              <a:t>Если  идёт  объединение </a:t>
            </a:r>
            <a:r>
              <a:rPr lang="ru-RU" sz="4800" b="1" dirty="0" smtClean="0">
                <a:solidFill>
                  <a:srgbClr val="FF3300"/>
                </a:solidFill>
                <a:latin typeface="Times New Roman" pitchFamily="18" charset="0"/>
                <a:cs typeface="Times New Roman" pitchFamily="18" charset="0"/>
              </a:rPr>
              <a:t>(</a:t>
            </a:r>
            <a:r>
              <a:rPr lang="en-US" sz="4800" b="1" dirty="0" smtClean="0">
                <a:solidFill>
                  <a:srgbClr val="FF3300"/>
                </a:solidFill>
                <a:latin typeface="Times New Roman" pitchFamily="18" charset="0"/>
                <a:cs typeface="Times New Roman" pitchFamily="18" charset="0"/>
              </a:rPr>
              <a:t>U</a:t>
            </a:r>
            <a:r>
              <a:rPr lang="ru-RU" sz="4800" b="1" dirty="0" smtClean="0">
                <a:solidFill>
                  <a:srgbClr val="FF3300"/>
                </a:solidFill>
                <a:latin typeface="Times New Roman" pitchFamily="18" charset="0"/>
                <a:cs typeface="Times New Roman" pitchFamily="18" charset="0"/>
              </a:rPr>
              <a:t>),</a:t>
            </a:r>
            <a:r>
              <a:rPr lang="ru-RU" sz="4800" dirty="0" smtClean="0">
                <a:latin typeface="Times New Roman" pitchFamily="18" charset="0"/>
                <a:cs typeface="Times New Roman" pitchFamily="18" charset="0"/>
              </a:rPr>
              <a:t> т.е.  союз   </a:t>
            </a:r>
            <a:r>
              <a:rPr lang="ru-RU" sz="4800" b="1" dirty="0" smtClean="0">
                <a:solidFill>
                  <a:srgbClr val="FF3300"/>
                </a:solidFill>
                <a:latin typeface="Times New Roman" pitchFamily="18" charset="0"/>
                <a:cs typeface="Times New Roman" pitchFamily="18" charset="0"/>
              </a:rPr>
              <a:t>или</a:t>
            </a:r>
            <a:r>
              <a:rPr lang="ru-RU" sz="4800" dirty="0" smtClean="0">
                <a:solidFill>
                  <a:srgbClr val="FF3300"/>
                </a:solidFill>
                <a:latin typeface="Times New Roman" pitchFamily="18" charset="0"/>
                <a:cs typeface="Times New Roman" pitchFamily="18" charset="0"/>
              </a:rPr>
              <a:t>,</a:t>
            </a:r>
            <a:r>
              <a:rPr lang="ru-RU" sz="4800" dirty="0" smtClean="0">
                <a:latin typeface="Times New Roman" pitchFamily="18" charset="0"/>
                <a:cs typeface="Times New Roman" pitchFamily="18" charset="0"/>
              </a:rPr>
              <a:t> то  надо</a:t>
            </a:r>
            <a:r>
              <a:rPr lang="ru-RU" sz="4800" b="1" dirty="0" smtClean="0">
                <a:latin typeface="Times New Roman" pitchFamily="18" charset="0"/>
                <a:cs typeface="Times New Roman" pitchFamily="18" charset="0"/>
              </a:rPr>
              <a:t> </a:t>
            </a:r>
            <a:r>
              <a:rPr lang="ru-RU" sz="4800" dirty="0" smtClean="0">
                <a:latin typeface="Times New Roman" pitchFamily="18" charset="0"/>
                <a:cs typeface="Times New Roman" pitchFamily="18" charset="0"/>
              </a:rPr>
              <a:t>вероятности</a:t>
            </a:r>
            <a:r>
              <a:rPr lang="ru-RU" sz="4800" b="1" dirty="0" smtClean="0">
                <a:latin typeface="Times New Roman" pitchFamily="18" charset="0"/>
                <a:cs typeface="Times New Roman" pitchFamily="18" charset="0"/>
              </a:rPr>
              <a:t> </a:t>
            </a:r>
            <a:r>
              <a:rPr lang="ru-RU" sz="4800" b="1" dirty="0" smtClean="0">
                <a:solidFill>
                  <a:srgbClr val="FF3300"/>
                </a:solidFill>
                <a:latin typeface="Times New Roman" pitchFamily="18" charset="0"/>
                <a:cs typeface="Times New Roman" pitchFamily="18" charset="0"/>
              </a:rPr>
              <a:t>«+»</a:t>
            </a:r>
          </a:p>
          <a:p>
            <a:pPr>
              <a:buFont typeface="Arial" pitchFamily="34" charset="0"/>
              <a:buNone/>
            </a:pPr>
            <a:r>
              <a:rPr lang="ru-RU" sz="4800" dirty="0" smtClean="0">
                <a:latin typeface="Times New Roman" pitchFamily="18" charset="0"/>
                <a:cs typeface="Times New Roman" pitchFamily="18" charset="0"/>
              </a:rPr>
              <a:t>Если  идёт  пересечение </a:t>
            </a:r>
            <a:r>
              <a:rPr lang="ru-RU" sz="4800" b="1" dirty="0" smtClean="0">
                <a:solidFill>
                  <a:schemeClr val="hlink"/>
                </a:solidFill>
                <a:latin typeface="Times New Roman" pitchFamily="18" charset="0"/>
                <a:cs typeface="Times New Roman" pitchFamily="18" charset="0"/>
              </a:rPr>
              <a:t>(</a:t>
            </a:r>
            <a:r>
              <a:rPr lang="el-GR" sz="4800" b="1" dirty="0" smtClean="0">
                <a:solidFill>
                  <a:schemeClr val="hlink"/>
                </a:solidFill>
                <a:latin typeface="Times New Roman" pitchFamily="18" charset="0"/>
                <a:cs typeface="Times New Roman" pitchFamily="18" charset="0"/>
              </a:rPr>
              <a:t>∩</a:t>
            </a:r>
            <a:r>
              <a:rPr lang="ru-RU" sz="4800" b="1" dirty="0" smtClean="0">
                <a:solidFill>
                  <a:schemeClr val="hlink"/>
                </a:solidFill>
                <a:latin typeface="Times New Roman" pitchFamily="18" charset="0"/>
                <a:cs typeface="Times New Roman" pitchFamily="18" charset="0"/>
              </a:rPr>
              <a:t>),</a:t>
            </a:r>
            <a:r>
              <a:rPr lang="ru-RU" sz="4800" dirty="0" smtClean="0">
                <a:latin typeface="Times New Roman" pitchFamily="18" charset="0"/>
                <a:cs typeface="Times New Roman" pitchFamily="18" charset="0"/>
              </a:rPr>
              <a:t> т.е.  союз   </a:t>
            </a:r>
            <a:r>
              <a:rPr lang="ru-RU" sz="4800" b="1" dirty="0" smtClean="0">
                <a:solidFill>
                  <a:schemeClr val="hlink"/>
                </a:solidFill>
                <a:latin typeface="Times New Roman" pitchFamily="18" charset="0"/>
                <a:cs typeface="Times New Roman" pitchFamily="18" charset="0"/>
              </a:rPr>
              <a:t>и</a:t>
            </a:r>
            <a:r>
              <a:rPr lang="ru-RU" sz="4800" dirty="0" smtClean="0">
                <a:latin typeface="Times New Roman" pitchFamily="18" charset="0"/>
                <a:cs typeface="Times New Roman" pitchFamily="18" charset="0"/>
              </a:rPr>
              <a:t>, то  надо</a:t>
            </a:r>
            <a:r>
              <a:rPr lang="ru-RU" sz="4800" b="1" dirty="0" smtClean="0">
                <a:latin typeface="Times New Roman" pitchFamily="18" charset="0"/>
                <a:cs typeface="Times New Roman" pitchFamily="18" charset="0"/>
              </a:rPr>
              <a:t> </a:t>
            </a:r>
            <a:r>
              <a:rPr lang="ru-RU" sz="4800" dirty="0" smtClean="0">
                <a:latin typeface="Times New Roman" pitchFamily="18" charset="0"/>
                <a:cs typeface="Times New Roman" pitchFamily="18" charset="0"/>
              </a:rPr>
              <a:t>вероятности</a:t>
            </a:r>
            <a:r>
              <a:rPr lang="ru-RU" sz="4800" b="1" dirty="0" smtClean="0">
                <a:latin typeface="Times New Roman" pitchFamily="18" charset="0"/>
                <a:cs typeface="Times New Roman" pitchFamily="18" charset="0"/>
              </a:rPr>
              <a:t> </a:t>
            </a:r>
            <a:r>
              <a:rPr lang="ru-RU" sz="4800" b="1" dirty="0" smtClean="0">
                <a:solidFill>
                  <a:schemeClr val="hlink"/>
                </a:solidFill>
                <a:latin typeface="Times New Roman" pitchFamily="18" charset="0"/>
                <a:cs typeface="Times New Roman" pitchFamily="18" charset="0"/>
              </a:rPr>
              <a:t>«</a:t>
            </a:r>
            <a:r>
              <a:rPr lang="en-US" sz="4800" b="1" dirty="0" smtClean="0">
                <a:solidFill>
                  <a:schemeClr val="hlink"/>
                </a:solidFill>
                <a:latin typeface="Times New Roman" pitchFamily="18" charset="0"/>
                <a:cs typeface="Times New Roman" pitchFamily="18" charset="0"/>
              </a:rPr>
              <a:t>·</a:t>
            </a:r>
            <a:r>
              <a:rPr lang="ru-RU" sz="4800" b="1" dirty="0" smtClean="0">
                <a:solidFill>
                  <a:schemeClr val="hlink"/>
                </a:solidFill>
                <a:latin typeface="Times New Roman" pitchFamily="18" charset="0"/>
                <a:cs typeface="Times New Roman" pitchFamily="18" charset="0"/>
              </a:rPr>
              <a:t>»</a:t>
            </a:r>
          </a:p>
          <a:p>
            <a:pPr>
              <a:buFont typeface="Arial" pitchFamily="34" charset="0"/>
              <a:buNone/>
            </a:pPr>
            <a:endParaRPr lang="en-US" sz="4800" dirty="0" smtClean="0">
              <a:cs typeface="Calibri" pitchFamily="34"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p:cNvSpPr>
          <p:nvPr>
            <p:ph type="title"/>
          </p:nvPr>
        </p:nvSpPr>
        <p:spPr bwMode="auto">
          <a:xfrm>
            <a:off x="838200" y="365125"/>
            <a:ext cx="10515600" cy="1376363"/>
          </a:xfrm>
          <a:noFill/>
        </p:spPr>
        <p:txBody>
          <a:bodyPr wrap="square" numCol="1" anchorCtr="0" compatLnSpc="1">
            <a:prstTxWarp prst="textNoShape">
              <a:avLst/>
            </a:prstTxWarp>
            <a:normAutofit fontScale="90000"/>
          </a:bodyPr>
          <a:lstStyle/>
          <a:p>
            <a:r>
              <a:rPr lang="ru-RU" b="0" i="1" dirty="0" smtClean="0">
                <a:ln>
                  <a:noFill/>
                </a:ln>
                <a:solidFill>
                  <a:srgbClr val="FF3300"/>
                </a:solidFill>
                <a:effectLst>
                  <a:outerShdw blurRad="38100" dist="38100" dir="2700000" algn="tl">
                    <a:srgbClr val="C0C0C0"/>
                  </a:outerShdw>
                </a:effectLst>
              </a:rPr>
              <a:t>Теоремы сложения и умножения для двух событий</a:t>
            </a:r>
          </a:p>
        </p:txBody>
      </p:sp>
      <p:sp>
        <p:nvSpPr>
          <p:cNvPr id="77827" name="Rectangle 3"/>
          <p:cNvSpPr>
            <a:spLocks noGrp="1"/>
          </p:cNvSpPr>
          <p:nvPr>
            <p:ph sz="half" idx="1"/>
          </p:nvPr>
        </p:nvSpPr>
        <p:spPr>
          <a:xfrm>
            <a:off x="838200" y="1838325"/>
            <a:ext cx="10515600" cy="4338638"/>
          </a:xfrm>
        </p:spPr>
        <p:txBody>
          <a:bodyPr>
            <a:normAutofit fontScale="92500" lnSpcReduction="10000"/>
          </a:bodyPr>
          <a:lstStyle/>
          <a:p>
            <a:pPr marL="533400" indent="-533400">
              <a:buFont typeface="Arial" pitchFamily="34" charset="0"/>
              <a:buAutoNum type="arabicParenR"/>
            </a:pPr>
            <a:r>
              <a:rPr lang="en-US" sz="4400" dirty="0" smtClean="0">
                <a:solidFill>
                  <a:srgbClr val="000000"/>
                </a:solidFill>
                <a:effectLst>
                  <a:outerShdw blurRad="38100" dist="38100" dir="2700000" algn="tl">
                    <a:srgbClr val="C0C0C0"/>
                  </a:outerShdw>
                </a:effectLst>
                <a:latin typeface="Times New Roman" pitchFamily="18" charset="0"/>
                <a:cs typeface="Times New Roman" pitchFamily="18" charset="0"/>
              </a:rPr>
              <a:t>P(A</a:t>
            </a:r>
            <a:r>
              <a:rPr lang="ru-RU" sz="4400" dirty="0" smtClean="0">
                <a:solidFill>
                  <a:srgbClr val="000000"/>
                </a:solidFill>
                <a:effectLst>
                  <a:outerShdw blurRad="38100" dist="38100" dir="2700000" algn="tl">
                    <a:srgbClr val="C0C0C0"/>
                  </a:outerShdw>
                </a:effectLst>
                <a:latin typeface="Times New Roman" pitchFamily="18" charset="0"/>
                <a:cs typeface="Times New Roman" pitchFamily="18" charset="0"/>
              </a:rPr>
              <a:t> + </a:t>
            </a:r>
            <a:r>
              <a:rPr lang="en-US" sz="4400" dirty="0" smtClean="0">
                <a:solidFill>
                  <a:srgbClr val="000000"/>
                </a:solidFill>
                <a:effectLst>
                  <a:outerShdw blurRad="38100" dist="38100" dir="2700000" algn="tl">
                    <a:srgbClr val="C0C0C0"/>
                  </a:outerShdw>
                </a:effectLst>
                <a:latin typeface="Times New Roman" pitchFamily="18" charset="0"/>
                <a:cs typeface="Times New Roman" pitchFamily="18" charset="0"/>
              </a:rPr>
              <a:t>B) = P(A) + P(B) </a:t>
            </a:r>
            <a:endParaRPr lang="ru-RU" sz="4400" dirty="0" smtClean="0">
              <a:solidFill>
                <a:srgbClr val="000000"/>
              </a:solidFill>
              <a:effectLst>
                <a:outerShdw blurRad="38100" dist="38100" dir="2700000" algn="tl">
                  <a:srgbClr val="C0C0C0"/>
                </a:outerShdw>
              </a:effectLst>
              <a:latin typeface="Times New Roman" pitchFamily="18" charset="0"/>
              <a:cs typeface="Times New Roman" pitchFamily="18" charset="0"/>
            </a:endParaRPr>
          </a:p>
          <a:p>
            <a:pPr marL="533400" indent="-533400">
              <a:buFont typeface="Arial" pitchFamily="34" charset="0"/>
              <a:buNone/>
            </a:pPr>
            <a:r>
              <a:rPr lang="ru-RU" sz="4400" b="1" dirty="0" smtClean="0">
                <a:effectLst>
                  <a:outerShdw blurRad="38100" dist="38100" dir="2700000" algn="tl">
                    <a:srgbClr val="C0C0C0"/>
                  </a:outerShdw>
                </a:effectLst>
                <a:latin typeface="Times New Roman" pitchFamily="18" charset="0"/>
                <a:cs typeface="Times New Roman" pitchFamily="18" charset="0"/>
              </a:rPr>
              <a:t>          (для несовместных событий)</a:t>
            </a:r>
            <a:r>
              <a:rPr lang="en-US" sz="4400" b="1" dirty="0" smtClean="0">
                <a:solidFill>
                  <a:srgbClr val="000000"/>
                </a:solidFill>
                <a:effectLst>
                  <a:outerShdw blurRad="38100" dist="38100" dir="2700000" algn="tl">
                    <a:srgbClr val="C0C0C0"/>
                  </a:outerShdw>
                </a:effectLst>
                <a:latin typeface="Times New Roman" pitchFamily="18" charset="0"/>
                <a:cs typeface="Times New Roman" pitchFamily="18" charset="0"/>
              </a:rPr>
              <a:t> </a:t>
            </a:r>
            <a:endParaRPr lang="ru-RU" sz="4400" b="1" dirty="0" smtClean="0">
              <a:solidFill>
                <a:srgbClr val="000000"/>
              </a:solidFill>
              <a:effectLst>
                <a:outerShdw blurRad="38100" dist="38100" dir="2700000" algn="tl">
                  <a:srgbClr val="C0C0C0"/>
                </a:outerShdw>
              </a:effectLst>
              <a:latin typeface="Times New Roman" pitchFamily="18" charset="0"/>
              <a:cs typeface="Times New Roman" pitchFamily="18" charset="0"/>
            </a:endParaRPr>
          </a:p>
          <a:p>
            <a:pPr marL="533400" indent="-533400">
              <a:buFont typeface="Arial" pitchFamily="34" charset="0"/>
              <a:buNone/>
            </a:pPr>
            <a:r>
              <a:rPr lang="ru-RU" sz="4400" dirty="0" smtClean="0">
                <a:solidFill>
                  <a:schemeClr val="hlink"/>
                </a:solidFill>
                <a:effectLst>
                  <a:outerShdw blurRad="38100" dist="38100" dir="2700000" algn="tl">
                    <a:srgbClr val="C0C0C0"/>
                  </a:outerShdw>
                </a:effectLst>
                <a:latin typeface="Times New Roman" pitchFamily="18" charset="0"/>
                <a:cs typeface="Times New Roman" pitchFamily="18" charset="0"/>
              </a:rPr>
              <a:t>2)</a:t>
            </a:r>
            <a:r>
              <a:rPr lang="ru-RU" sz="4400" dirty="0" smtClean="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4400" dirty="0" smtClean="0">
                <a:solidFill>
                  <a:srgbClr val="000000"/>
                </a:solidFill>
                <a:effectLst>
                  <a:outerShdw blurRad="38100" dist="38100" dir="2700000" algn="tl">
                    <a:srgbClr val="C0C0C0"/>
                  </a:outerShdw>
                </a:effectLst>
                <a:latin typeface="Times New Roman" pitchFamily="18" charset="0"/>
                <a:cs typeface="Times New Roman" pitchFamily="18" charset="0"/>
              </a:rPr>
              <a:t>P(A</a:t>
            </a:r>
            <a:r>
              <a:rPr lang="ru-RU" sz="4400" dirty="0" smtClean="0">
                <a:solidFill>
                  <a:srgbClr val="000000"/>
                </a:solidFill>
                <a:effectLst>
                  <a:outerShdw blurRad="38100" dist="38100" dir="2700000" algn="tl">
                    <a:srgbClr val="C0C0C0"/>
                  </a:outerShdw>
                </a:effectLst>
                <a:latin typeface="Times New Roman" pitchFamily="18" charset="0"/>
                <a:cs typeface="Times New Roman" pitchFamily="18" charset="0"/>
              </a:rPr>
              <a:t> + </a:t>
            </a:r>
            <a:r>
              <a:rPr lang="en-US" sz="4400" dirty="0" smtClean="0">
                <a:solidFill>
                  <a:srgbClr val="000000"/>
                </a:solidFill>
                <a:effectLst>
                  <a:outerShdw blurRad="38100" dist="38100" dir="2700000" algn="tl">
                    <a:srgbClr val="C0C0C0"/>
                  </a:outerShdw>
                </a:effectLst>
                <a:latin typeface="Times New Roman" pitchFamily="18" charset="0"/>
                <a:cs typeface="Times New Roman" pitchFamily="18" charset="0"/>
              </a:rPr>
              <a:t>B) = P(A) + P(B)</a:t>
            </a:r>
            <a:r>
              <a:rPr lang="ru-RU" sz="4400" dirty="0" smtClean="0">
                <a:solidFill>
                  <a:srgbClr val="000000"/>
                </a:solidFill>
                <a:effectLst>
                  <a:outerShdw blurRad="38100" dist="38100" dir="2700000" algn="tl">
                    <a:srgbClr val="C0C0C0"/>
                  </a:outerShdw>
                </a:effectLst>
                <a:latin typeface="Times New Roman" pitchFamily="18" charset="0"/>
                <a:cs typeface="Times New Roman" pitchFamily="18" charset="0"/>
              </a:rPr>
              <a:t> - </a:t>
            </a:r>
            <a:r>
              <a:rPr lang="en-US" sz="4400" dirty="0" smtClean="0">
                <a:effectLst>
                  <a:outerShdw blurRad="38100" dist="38100" dir="2700000" algn="tl">
                    <a:srgbClr val="C0C0C0"/>
                  </a:outerShdw>
                </a:effectLst>
                <a:latin typeface="Times New Roman" pitchFamily="18" charset="0"/>
                <a:cs typeface="Times New Roman" pitchFamily="18" charset="0"/>
              </a:rPr>
              <a:t>P(AB)</a:t>
            </a:r>
            <a:endParaRPr lang="ru-RU" sz="4400" dirty="0" smtClean="0">
              <a:effectLst>
                <a:outerShdw blurRad="38100" dist="38100" dir="2700000" algn="tl">
                  <a:srgbClr val="C0C0C0"/>
                </a:outerShdw>
              </a:effectLst>
              <a:latin typeface="Times New Roman" pitchFamily="18" charset="0"/>
              <a:cs typeface="Times New Roman" pitchFamily="18" charset="0"/>
            </a:endParaRPr>
          </a:p>
          <a:p>
            <a:pPr marL="533400" indent="-533400">
              <a:buNone/>
            </a:pPr>
            <a:r>
              <a:rPr lang="ru-RU" sz="4400" dirty="0" smtClean="0">
                <a:effectLst>
                  <a:outerShdw blurRad="38100" dist="38100" dir="2700000" algn="tl">
                    <a:srgbClr val="C0C0C0"/>
                  </a:outerShdw>
                </a:effectLst>
                <a:latin typeface="Times New Roman" pitchFamily="18" charset="0"/>
                <a:cs typeface="Times New Roman" pitchFamily="18" charset="0"/>
              </a:rPr>
              <a:t>          </a:t>
            </a:r>
            <a:r>
              <a:rPr lang="ru-RU" sz="4400" b="1" dirty="0" smtClean="0">
                <a:effectLst>
                  <a:outerShdw blurRad="38100" dist="38100" dir="2700000" algn="tl">
                    <a:srgbClr val="C0C0C0"/>
                  </a:outerShdw>
                </a:effectLst>
                <a:latin typeface="Times New Roman" pitchFamily="18" charset="0"/>
                <a:cs typeface="Times New Roman" pitchFamily="18" charset="0"/>
              </a:rPr>
              <a:t>(для совместных событий)</a:t>
            </a:r>
            <a:r>
              <a:rPr lang="en-US" sz="4400" b="1" dirty="0" smtClean="0">
                <a:solidFill>
                  <a:srgbClr val="000000"/>
                </a:solidFill>
                <a:effectLst>
                  <a:outerShdw blurRad="38100" dist="38100" dir="2700000" algn="tl">
                    <a:srgbClr val="C0C0C0"/>
                  </a:outerShdw>
                </a:effectLst>
                <a:latin typeface="Times New Roman" pitchFamily="18" charset="0"/>
                <a:cs typeface="Times New Roman" pitchFamily="18" charset="0"/>
              </a:rPr>
              <a:t> </a:t>
            </a:r>
            <a:endParaRPr lang="ru-RU" sz="4400" b="1" dirty="0" smtClean="0">
              <a:solidFill>
                <a:srgbClr val="000000"/>
              </a:solidFill>
              <a:effectLst>
                <a:outerShdw blurRad="38100" dist="38100" dir="2700000" algn="tl">
                  <a:srgbClr val="C0C0C0"/>
                </a:outerShdw>
              </a:effectLst>
              <a:latin typeface="Times New Roman" pitchFamily="18" charset="0"/>
              <a:cs typeface="Times New Roman" pitchFamily="18" charset="0"/>
            </a:endParaRPr>
          </a:p>
          <a:p>
            <a:pPr marL="533400" indent="-533400">
              <a:buFont typeface="Arial" pitchFamily="34" charset="0"/>
              <a:buNone/>
            </a:pPr>
            <a:r>
              <a:rPr lang="ru-RU" sz="4400" dirty="0" smtClean="0">
                <a:solidFill>
                  <a:schemeClr val="hlink"/>
                </a:solidFill>
                <a:effectLst>
                  <a:outerShdw blurRad="38100" dist="38100" dir="2700000" algn="tl">
                    <a:srgbClr val="C0C0C0"/>
                  </a:outerShdw>
                </a:effectLst>
                <a:latin typeface="Times New Roman" pitchFamily="18" charset="0"/>
                <a:cs typeface="Times New Roman" pitchFamily="18" charset="0"/>
              </a:rPr>
              <a:t>3)</a:t>
            </a:r>
            <a:r>
              <a:rPr lang="ru-RU" sz="4400" dirty="0" smtClean="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4400" dirty="0" smtClean="0">
                <a:effectLst>
                  <a:outerShdw blurRad="38100" dist="38100" dir="2700000" algn="tl">
                    <a:srgbClr val="C0C0C0"/>
                  </a:outerShdw>
                </a:effectLst>
                <a:latin typeface="Times New Roman" pitchFamily="18" charset="0"/>
                <a:cs typeface="Times New Roman" pitchFamily="18" charset="0"/>
              </a:rPr>
              <a:t>P(AB) = P(A)∙P(B)</a:t>
            </a:r>
            <a:r>
              <a:rPr lang="ru-RU" sz="4400" dirty="0" smtClean="0">
                <a:effectLst>
                  <a:outerShdw blurRad="38100" dist="38100" dir="2700000" algn="tl">
                    <a:srgbClr val="C0C0C0"/>
                  </a:outerShdw>
                </a:effectLst>
                <a:latin typeface="Times New Roman" pitchFamily="18" charset="0"/>
                <a:cs typeface="Times New Roman" pitchFamily="18" charset="0"/>
              </a:rPr>
              <a:t> </a:t>
            </a:r>
          </a:p>
          <a:p>
            <a:pPr marL="533400" indent="-533400">
              <a:buNone/>
            </a:pPr>
            <a:r>
              <a:rPr lang="ru-RU" b="1" dirty="0" smtClean="0">
                <a:effectLst>
                  <a:outerShdw blurRad="38100" dist="38100" dir="2700000" algn="tl">
                    <a:srgbClr val="C0C0C0"/>
                  </a:outerShdw>
                </a:effectLst>
                <a:latin typeface="Times New Roman" pitchFamily="18" charset="0"/>
                <a:cs typeface="Times New Roman" pitchFamily="18" charset="0"/>
              </a:rPr>
              <a:t>                  </a:t>
            </a:r>
            <a:r>
              <a:rPr lang="ru-RU" sz="4400" b="1" dirty="0" smtClean="0">
                <a:effectLst>
                  <a:outerShdw blurRad="38100" dist="38100" dir="2700000" algn="tl">
                    <a:srgbClr val="C0C0C0"/>
                  </a:outerShdw>
                </a:effectLst>
                <a:latin typeface="Times New Roman" pitchFamily="18" charset="0"/>
                <a:cs typeface="Times New Roman" pitchFamily="18" charset="0"/>
              </a:rPr>
              <a:t>(для зависимых событий)</a:t>
            </a:r>
            <a:r>
              <a:rPr lang="en-US" sz="4400" b="1" dirty="0" smtClean="0">
                <a:solidFill>
                  <a:srgbClr val="000000"/>
                </a:solidFill>
                <a:effectLst>
                  <a:outerShdw blurRad="38100" dist="38100" dir="2700000" algn="tl">
                    <a:srgbClr val="C0C0C0"/>
                  </a:outerShdw>
                </a:effectLst>
                <a:latin typeface="Times New Roman" pitchFamily="18" charset="0"/>
                <a:cs typeface="Times New Roman" pitchFamily="18" charset="0"/>
              </a:rPr>
              <a:t> </a:t>
            </a:r>
            <a:endParaRPr lang="ru-RU" sz="44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1558</TotalTime>
  <Words>4053</Words>
  <Application>Microsoft Office PowerPoint</Application>
  <PresentationFormat>Произвольный</PresentationFormat>
  <Paragraphs>436</Paragraphs>
  <Slides>55</Slides>
  <Notes>0</Notes>
  <HiddenSlides>1</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55</vt:i4>
      </vt:variant>
    </vt:vector>
  </HeadingPairs>
  <TitlesOfParts>
    <vt:vector size="57" baseType="lpstr">
      <vt:lpstr>Тема Office</vt:lpstr>
      <vt:lpstr>Формула</vt:lpstr>
      <vt:lpstr>Слайд 1</vt:lpstr>
      <vt:lpstr>Слайд 2</vt:lpstr>
      <vt:lpstr>Слайд 3</vt:lpstr>
      <vt:lpstr>Слайд 4</vt:lpstr>
      <vt:lpstr>Слайд 5</vt:lpstr>
      <vt:lpstr>Слайд 6</vt:lpstr>
      <vt:lpstr>Слайд 7</vt:lpstr>
      <vt:lpstr>Запомним</vt:lpstr>
      <vt:lpstr>Теоремы сложения и умножения для двух событий</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Тип 9.  С процентами</vt:lpstr>
      <vt:lpstr>Слайд 47</vt:lpstr>
      <vt:lpstr>Слайд 48</vt:lpstr>
      <vt:lpstr>Слайд 49</vt:lpstr>
      <vt:lpstr>Разные задачи (о сейфе)</vt:lpstr>
      <vt:lpstr>Слайд 51</vt:lpstr>
      <vt:lpstr>Задача с перекладыванием               монет</vt:lpstr>
      <vt:lpstr>Слайд 53</vt:lpstr>
      <vt:lpstr>«Задача Шевалье»</vt:lpstr>
      <vt:lpstr>«Все в твоих руках»</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Нот-11</dc:creator>
  <cp:lastModifiedBy>HP</cp:lastModifiedBy>
  <cp:revision>116</cp:revision>
  <dcterms:created xsi:type="dcterms:W3CDTF">2014-10-29T03:00:56Z</dcterms:created>
  <dcterms:modified xsi:type="dcterms:W3CDTF">2020-12-08T01:36:33Z</dcterms:modified>
</cp:coreProperties>
</file>