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6" r:id="rId2"/>
    <p:sldMasterId id="2147483698" r:id="rId3"/>
    <p:sldMasterId id="2147483710" r:id="rId4"/>
    <p:sldMasterId id="2147483722" r:id="rId5"/>
    <p:sldMasterId id="2147483734" r:id="rId6"/>
    <p:sldMasterId id="2147483746" r:id="rId7"/>
    <p:sldMasterId id="2147483758" r:id="rId8"/>
    <p:sldMasterId id="2147483770" r:id="rId9"/>
  </p:sldMasterIdLst>
  <p:sldIdLst>
    <p:sldId id="292" r:id="rId10"/>
    <p:sldId id="279" r:id="rId11"/>
    <p:sldId id="277" r:id="rId12"/>
    <p:sldId id="258" r:id="rId13"/>
    <p:sldId id="283" r:id="rId14"/>
    <p:sldId id="281" r:id="rId15"/>
    <p:sldId id="280" r:id="rId16"/>
    <p:sldId id="282" r:id="rId17"/>
    <p:sldId id="276" r:id="rId18"/>
    <p:sldId id="278" r:id="rId19"/>
    <p:sldId id="284" r:id="rId20"/>
    <p:sldId id="286" r:id="rId21"/>
    <p:sldId id="275" r:id="rId22"/>
    <p:sldId id="287" r:id="rId23"/>
    <p:sldId id="289" r:id="rId24"/>
    <p:sldId id="285" r:id="rId25"/>
    <p:sldId id="266" r:id="rId26"/>
    <p:sldId id="265" r:id="rId27"/>
    <p:sldId id="288" r:id="rId28"/>
    <p:sldId id="269" r:id="rId29"/>
    <p:sldId id="291" r:id="rId30"/>
    <p:sldId id="271" r:id="rId31"/>
    <p:sldId id="290" r:id="rId32"/>
    <p:sldId id="272" r:id="rId33"/>
    <p:sldId id="27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9999"/>
    <a:srgbClr val="000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&#1056;&#1077;&#1078;&#1080;&#1084;%20&#1076;&#1085;&#1103;%20&#1093;&#1086;&#1083;&#1086;&#1076;&#1085;&#1099;&#1081;%20&#1087;&#1077;&#1088;&#1080;&#1086;&#1076;%20&#1052;&#1041;&#1054;&#1059;%20&#1062;&#1054;%20&#8470;%2014%202018-2019.doc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&#1056;&#1077;&#1078;&#1080;&#1084;%20&#1076;&#1085;&#1103;%20&#1093;&#1086;&#1083;&#1086;&#1076;&#1085;&#1099;&#1081;%20&#1087;&#1077;&#1088;&#1080;&#1086;&#1076;%20&#1052;&#1041;&#1054;&#1059;%20&#1062;&#1054;%20&#8470;%2014%202018-2019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6063FC-A0CD-4256-9C88-F25B24808FC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4CB7F7-C142-497E-91D9-E7867DA56BB5}">
      <dgm:prSet/>
      <dgm:spPr>
        <a:solidFill>
          <a:schemeClr val="bg1">
            <a:lumMod val="90000"/>
          </a:schemeClr>
        </a:solidFill>
      </dgm:spPr>
      <dgm:t>
        <a:bodyPr/>
        <a:lstStyle/>
        <a:p>
          <a:pPr rtl="0"/>
          <a:r>
            <a:rPr lang="ru-RU" b="1" i="0" baseline="0" dirty="0">
              <a:solidFill>
                <a:schemeClr val="tx1"/>
              </a:solidFill>
            </a:rPr>
            <a:t>Распределение </a:t>
          </a:r>
          <a:r>
            <a:rPr lang="ru-RU" b="1" i="0" baseline="0" dirty="0">
              <a:solidFill>
                <a:schemeClr val="tx1"/>
              </a:solidFill>
              <a:hlinkClick xmlns:r="http://schemas.openxmlformats.org/officeDocument/2006/relationships" r:id="rId1" action="ppaction://hlinkfile"/>
            </a:rPr>
            <a:t>времени</a:t>
          </a:r>
          <a:r>
            <a:rPr lang="ru-RU" b="1" i="0" baseline="0" dirty="0">
              <a:solidFill>
                <a:schemeClr val="tx1"/>
              </a:solidFill>
            </a:rPr>
            <a:t> в течение дня в </a:t>
          </a:r>
          <a:r>
            <a:rPr lang="ru-RU" b="1" i="0" baseline="0" dirty="0" smtClean="0">
              <a:solidFill>
                <a:schemeClr val="tx1"/>
              </a:solidFill>
            </a:rPr>
            <a:t>ДОО (5-6 лет)</a:t>
          </a:r>
          <a:endParaRPr lang="ru-RU" dirty="0">
            <a:solidFill>
              <a:schemeClr val="tx1"/>
            </a:solidFill>
          </a:endParaRPr>
        </a:p>
      </dgm:t>
    </dgm:pt>
    <dgm:pt modelId="{968C2DDB-8F13-4C04-B4E1-6458C3BEB5E4}" type="parTrans" cxnId="{083355F5-9389-4FCF-9D06-9DA12228F741}">
      <dgm:prSet/>
      <dgm:spPr/>
      <dgm:t>
        <a:bodyPr/>
        <a:lstStyle/>
        <a:p>
          <a:endParaRPr lang="ru-RU"/>
        </a:p>
      </dgm:t>
    </dgm:pt>
    <dgm:pt modelId="{E666070B-E9E1-4740-89F4-BD8BCC5966D5}" type="sibTrans" cxnId="{083355F5-9389-4FCF-9D06-9DA12228F741}">
      <dgm:prSet/>
      <dgm:spPr/>
      <dgm:t>
        <a:bodyPr/>
        <a:lstStyle/>
        <a:p>
          <a:endParaRPr lang="ru-RU"/>
        </a:p>
      </dgm:t>
    </dgm:pt>
    <dgm:pt modelId="{4CF14D93-E84A-43F1-A966-A1DE6BD33AD5}" type="pres">
      <dgm:prSet presAssocID="{B16063FC-A0CD-4256-9C88-F25B24808FC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9E6C35-E506-4E51-86D0-DC0952D423E2}" type="pres">
      <dgm:prSet presAssocID="{564CB7F7-C142-497E-91D9-E7867DA56BB5}" presName="parentText" presStyleLbl="node1" presStyleIdx="0" presStyleCnt="1" custLinFactNeighborX="1887" custLinFactNeighborY="115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3355F5-9389-4FCF-9D06-9DA12228F741}" srcId="{B16063FC-A0CD-4256-9C88-F25B24808FCC}" destId="{564CB7F7-C142-497E-91D9-E7867DA56BB5}" srcOrd="0" destOrd="0" parTransId="{968C2DDB-8F13-4C04-B4E1-6458C3BEB5E4}" sibTransId="{E666070B-E9E1-4740-89F4-BD8BCC5966D5}"/>
    <dgm:cxn modelId="{05705907-9CB2-4FFB-8B9E-F4C8F0B4B753}" type="presOf" srcId="{B16063FC-A0CD-4256-9C88-F25B24808FCC}" destId="{4CF14D93-E84A-43F1-A966-A1DE6BD33AD5}" srcOrd="0" destOrd="0" presId="urn:microsoft.com/office/officeart/2005/8/layout/vList2"/>
    <dgm:cxn modelId="{CF4FC037-BD54-4956-9AA5-220AEBB37B8F}" type="presOf" srcId="{564CB7F7-C142-497E-91D9-E7867DA56BB5}" destId="{D09E6C35-E506-4E51-86D0-DC0952D423E2}" srcOrd="0" destOrd="0" presId="urn:microsoft.com/office/officeart/2005/8/layout/vList2"/>
    <dgm:cxn modelId="{310FEF92-B704-4369-AC08-E27C7F0C2CB0}" type="presParOf" srcId="{4CF14D93-E84A-43F1-A966-A1DE6BD33AD5}" destId="{D09E6C35-E506-4E51-86D0-DC0952D423E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29F09F-4F8C-4E86-A1A2-47A068A9175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8E2A51-9EBB-46A6-9625-9F88F6CBC480}">
      <dgm:prSet custT="1"/>
      <dgm:spPr>
        <a:solidFill>
          <a:schemeClr val="bg1"/>
        </a:solidFill>
      </dgm:spPr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800" i="1" dirty="0">
              <a:solidFill>
                <a:schemeClr val="tx1"/>
              </a:solidFill>
            </a:rPr>
            <a:t>Этапы НОД</a:t>
          </a:r>
        </a:p>
      </dgm:t>
    </dgm:pt>
    <dgm:pt modelId="{66E51E12-5935-46D0-BF8E-76EF92409E15}" type="parTrans" cxnId="{D60DE547-F081-4C61-8700-7A36381800C2}">
      <dgm:prSet/>
      <dgm:spPr/>
      <dgm:t>
        <a:bodyPr/>
        <a:lstStyle/>
        <a:p>
          <a:endParaRPr lang="ru-RU"/>
        </a:p>
      </dgm:t>
    </dgm:pt>
    <dgm:pt modelId="{A076B0F9-A784-4ECE-BA91-271DF1812081}" type="sibTrans" cxnId="{D60DE547-F081-4C61-8700-7A36381800C2}">
      <dgm:prSet/>
      <dgm:spPr/>
      <dgm:t>
        <a:bodyPr/>
        <a:lstStyle/>
        <a:p>
          <a:endParaRPr lang="ru-RU"/>
        </a:p>
      </dgm:t>
    </dgm:pt>
    <dgm:pt modelId="{32FE4AB7-4A98-4E2A-AFAF-84867E10881D}" type="pres">
      <dgm:prSet presAssocID="{7429F09F-4F8C-4E86-A1A2-47A068A917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9B6CAE-9C6A-4A0F-A381-A09F5AA4C8E9}" type="pres">
      <dgm:prSet presAssocID="{108E2A51-9EBB-46A6-9625-9F88F6CBC480}" presName="parentText" presStyleLbl="node1" presStyleIdx="0" presStyleCnt="1" custLinFactNeighborY="-67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3E02FE-C332-4035-8D4A-6B8D1A0277CC}" type="presOf" srcId="{108E2A51-9EBB-46A6-9625-9F88F6CBC480}" destId="{3E9B6CAE-9C6A-4A0F-A381-A09F5AA4C8E9}" srcOrd="0" destOrd="0" presId="urn:microsoft.com/office/officeart/2005/8/layout/vList2"/>
    <dgm:cxn modelId="{D60DE547-F081-4C61-8700-7A36381800C2}" srcId="{7429F09F-4F8C-4E86-A1A2-47A068A9175F}" destId="{108E2A51-9EBB-46A6-9625-9F88F6CBC480}" srcOrd="0" destOrd="0" parTransId="{66E51E12-5935-46D0-BF8E-76EF92409E15}" sibTransId="{A076B0F9-A784-4ECE-BA91-271DF1812081}"/>
    <dgm:cxn modelId="{FCFD2E62-09F6-4B27-8077-F8B69885EBDC}" type="presOf" srcId="{7429F09F-4F8C-4E86-A1A2-47A068A9175F}" destId="{32FE4AB7-4A98-4E2A-AFAF-84867E10881D}" srcOrd="0" destOrd="0" presId="urn:microsoft.com/office/officeart/2005/8/layout/vList2"/>
    <dgm:cxn modelId="{3C521508-43AB-4A9D-A61A-DF32FA088C85}" type="presParOf" srcId="{32FE4AB7-4A98-4E2A-AFAF-84867E10881D}" destId="{3E9B6CAE-9C6A-4A0F-A381-A09F5AA4C8E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9E6C35-E506-4E51-86D0-DC0952D423E2}">
      <dsp:nvSpPr>
        <dsp:cNvPr id="0" name=""/>
        <dsp:cNvSpPr/>
      </dsp:nvSpPr>
      <dsp:spPr>
        <a:xfrm>
          <a:off x="0" y="165704"/>
          <a:ext cx="7848871" cy="599625"/>
        </a:xfrm>
        <a:prstGeom prst="roundRect">
          <a:avLst/>
        </a:prstGeom>
        <a:solidFill>
          <a:schemeClr val="bg1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i="0" kern="1200" baseline="0" dirty="0">
              <a:solidFill>
                <a:schemeClr val="tx1"/>
              </a:solidFill>
            </a:rPr>
            <a:t>Распределение </a:t>
          </a:r>
          <a:r>
            <a:rPr lang="ru-RU" sz="2500" b="1" i="0" kern="1200" baseline="0" dirty="0">
              <a:solidFill>
                <a:schemeClr val="tx1"/>
              </a:solidFill>
              <a:hlinkClick xmlns:r="http://schemas.openxmlformats.org/officeDocument/2006/relationships" r:id="rId1" action="ppaction://hlinkfile"/>
            </a:rPr>
            <a:t>времени</a:t>
          </a:r>
          <a:r>
            <a:rPr lang="ru-RU" sz="2500" b="1" i="0" kern="1200" baseline="0" dirty="0">
              <a:solidFill>
                <a:schemeClr val="tx1"/>
              </a:solidFill>
            </a:rPr>
            <a:t> в течение дня в </a:t>
          </a:r>
          <a:r>
            <a:rPr lang="ru-RU" sz="2500" b="1" i="0" kern="1200" baseline="0" dirty="0" smtClean="0">
              <a:solidFill>
                <a:schemeClr val="tx1"/>
              </a:solidFill>
            </a:rPr>
            <a:t>ДОО (5-6 лет)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29271" y="194975"/>
        <a:ext cx="7790329" cy="5410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9B6CAE-9C6A-4A0F-A381-A09F5AA4C8E9}">
      <dsp:nvSpPr>
        <dsp:cNvPr id="0" name=""/>
        <dsp:cNvSpPr/>
      </dsp:nvSpPr>
      <dsp:spPr>
        <a:xfrm>
          <a:off x="0" y="0"/>
          <a:ext cx="5760640" cy="575859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i="1" kern="1200" dirty="0">
              <a:solidFill>
                <a:schemeClr val="tx1"/>
              </a:solidFill>
            </a:rPr>
            <a:t>Этапы НОД</a:t>
          </a:r>
        </a:p>
      </dsp:txBody>
      <dsp:txXfrm>
        <a:off x="28111" y="28111"/>
        <a:ext cx="5704418" cy="5196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 внутренний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3"/>
          <a:srcRect l="21413" t="29346" r="37849" b="61082"/>
          <a:stretch>
            <a:fillRect/>
          </a:stretch>
        </p:blipFill>
        <p:spPr bwMode="auto">
          <a:xfrm>
            <a:off x="0" y="0"/>
            <a:ext cx="3429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738379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125979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5607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2"/>
          <a:srcRect l="21413" t="29346" r="68039" b="61082"/>
          <a:stretch>
            <a:fillRect/>
          </a:stretch>
        </p:blipFill>
        <p:spPr bwMode="auto">
          <a:xfrm>
            <a:off x="86916" y="57150"/>
            <a:ext cx="6048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8"/>
          <p:cNvSpPr/>
          <p:nvPr userDrawn="1"/>
        </p:nvSpPr>
        <p:spPr>
          <a:xfrm>
            <a:off x="0" y="6661150"/>
            <a:ext cx="8430816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9"/>
          <p:cNvSpPr/>
          <p:nvPr userDrawn="1"/>
        </p:nvSpPr>
        <p:spPr>
          <a:xfrm>
            <a:off x="8510588" y="6661150"/>
            <a:ext cx="16549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10"/>
          <p:cNvSpPr/>
          <p:nvPr userDrawn="1"/>
        </p:nvSpPr>
        <p:spPr>
          <a:xfrm>
            <a:off x="8748712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9" name="Прямоугольник 11"/>
          <p:cNvSpPr/>
          <p:nvPr userDrawn="1"/>
        </p:nvSpPr>
        <p:spPr>
          <a:xfrm>
            <a:off x="8993981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457200"/>
            <a:ext cx="277891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543606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00100" y="2057400"/>
            <a:ext cx="277891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0325191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68039" b="61082"/>
          <a:stretch>
            <a:fillRect/>
          </a:stretch>
        </p:blipFill>
        <p:spPr bwMode="auto">
          <a:xfrm>
            <a:off x="87313" y="57150"/>
            <a:ext cx="60483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661150"/>
            <a:ext cx="8431213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10588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48713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4775" y="6661150"/>
            <a:ext cx="165100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725" y="365126"/>
            <a:ext cx="7583272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47725" y="1825625"/>
            <a:ext cx="7583272" cy="43513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02752540"/>
      </p:ext>
    </p:extLst>
  </p:cSld>
  <p:clrMapOvr>
    <a:masterClrMapping/>
  </p:clrMapOvr>
  <p:transition spd="slow">
    <p:split orient="vert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68039" b="61082"/>
          <a:stretch>
            <a:fillRect/>
          </a:stretch>
        </p:blipFill>
        <p:spPr bwMode="auto">
          <a:xfrm>
            <a:off x="87313" y="57150"/>
            <a:ext cx="60483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661150"/>
            <a:ext cx="8431213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10588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48713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4775" y="6661150"/>
            <a:ext cx="165100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887322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47725" y="365125"/>
            <a:ext cx="558165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60755073"/>
      </p:ext>
    </p:extLst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2"/>
          <a:srcRect l="21413" t="29346" r="68039" b="61082"/>
          <a:stretch>
            <a:fillRect/>
          </a:stretch>
        </p:blipFill>
        <p:spPr bwMode="auto">
          <a:xfrm>
            <a:off x="86916" y="57150"/>
            <a:ext cx="6048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7"/>
          <p:cNvSpPr/>
          <p:nvPr userDrawn="1"/>
        </p:nvSpPr>
        <p:spPr>
          <a:xfrm>
            <a:off x="0" y="6661150"/>
            <a:ext cx="8430816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8"/>
          <p:cNvSpPr/>
          <p:nvPr userDrawn="1"/>
        </p:nvSpPr>
        <p:spPr>
          <a:xfrm>
            <a:off x="8510588" y="6661150"/>
            <a:ext cx="16549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9"/>
          <p:cNvSpPr/>
          <p:nvPr userDrawn="1"/>
        </p:nvSpPr>
        <p:spPr>
          <a:xfrm>
            <a:off x="8748712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10"/>
          <p:cNvSpPr/>
          <p:nvPr userDrawn="1"/>
        </p:nvSpPr>
        <p:spPr>
          <a:xfrm>
            <a:off x="8993981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725" y="365126"/>
            <a:ext cx="758327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47725" y="1825625"/>
            <a:ext cx="7583272" cy="43513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084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2"/>
          <a:srcRect l="21413" t="29346" r="68039" b="61082"/>
          <a:stretch>
            <a:fillRect/>
          </a:stretch>
        </p:blipFill>
        <p:spPr bwMode="auto">
          <a:xfrm>
            <a:off x="86916" y="57150"/>
            <a:ext cx="6048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7"/>
          <p:cNvSpPr/>
          <p:nvPr userDrawn="1"/>
        </p:nvSpPr>
        <p:spPr>
          <a:xfrm>
            <a:off x="0" y="6661150"/>
            <a:ext cx="8430816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8"/>
          <p:cNvSpPr/>
          <p:nvPr userDrawn="1"/>
        </p:nvSpPr>
        <p:spPr>
          <a:xfrm>
            <a:off x="8510588" y="6661150"/>
            <a:ext cx="16549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9"/>
          <p:cNvSpPr/>
          <p:nvPr userDrawn="1"/>
        </p:nvSpPr>
        <p:spPr>
          <a:xfrm>
            <a:off x="8748712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10"/>
          <p:cNvSpPr/>
          <p:nvPr userDrawn="1"/>
        </p:nvSpPr>
        <p:spPr>
          <a:xfrm>
            <a:off x="8993981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887322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47725" y="365125"/>
            <a:ext cx="558165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73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060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11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1893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305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9712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0817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191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 внешни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3"/>
          <a:srcRect l="21413" t="29346" r="37849" b="61082"/>
          <a:stretch>
            <a:fillRect/>
          </a:stretch>
        </p:blipFill>
        <p:spPr bwMode="auto">
          <a:xfrm>
            <a:off x="0" y="0"/>
            <a:ext cx="3429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738379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125979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648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1263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010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1841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5889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6519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8516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9801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4455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3507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803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2"/>
          <a:srcRect l="21413" t="29346" r="68039" b="61082"/>
          <a:stretch>
            <a:fillRect/>
          </a:stretch>
        </p:blipFill>
        <p:spPr bwMode="auto">
          <a:xfrm>
            <a:off x="86916" y="57150"/>
            <a:ext cx="6048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9"/>
          <p:cNvSpPr/>
          <p:nvPr userDrawn="1"/>
        </p:nvSpPr>
        <p:spPr>
          <a:xfrm>
            <a:off x="0" y="6661150"/>
            <a:ext cx="8430816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20"/>
          <p:cNvSpPr/>
          <p:nvPr userDrawn="1"/>
        </p:nvSpPr>
        <p:spPr>
          <a:xfrm>
            <a:off x="8510588" y="6661150"/>
            <a:ext cx="16549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21"/>
          <p:cNvSpPr/>
          <p:nvPr userDrawn="1"/>
        </p:nvSpPr>
        <p:spPr>
          <a:xfrm>
            <a:off x="8748712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22"/>
          <p:cNvSpPr/>
          <p:nvPr userDrawn="1"/>
        </p:nvSpPr>
        <p:spPr>
          <a:xfrm>
            <a:off x="8993981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5149" y="365126"/>
            <a:ext cx="753584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5149" y="1825625"/>
            <a:ext cx="7535848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4449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5757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0101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3441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4837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2721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0560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5628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5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0676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057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2"/>
          <a:srcRect l="21413" t="29346" r="68039" b="61082"/>
          <a:stretch>
            <a:fillRect/>
          </a:stretch>
        </p:blipFill>
        <p:spPr bwMode="auto">
          <a:xfrm>
            <a:off x="86916" y="57150"/>
            <a:ext cx="6048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7"/>
          <p:cNvSpPr/>
          <p:nvPr userDrawn="1"/>
        </p:nvSpPr>
        <p:spPr>
          <a:xfrm>
            <a:off x="0" y="6661150"/>
            <a:ext cx="8430816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8"/>
          <p:cNvSpPr/>
          <p:nvPr userDrawn="1"/>
        </p:nvSpPr>
        <p:spPr>
          <a:xfrm>
            <a:off x="8510588" y="6661150"/>
            <a:ext cx="16549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9"/>
          <p:cNvSpPr/>
          <p:nvPr userDrawn="1"/>
        </p:nvSpPr>
        <p:spPr>
          <a:xfrm>
            <a:off x="8748712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10"/>
          <p:cNvSpPr/>
          <p:nvPr userDrawn="1"/>
        </p:nvSpPr>
        <p:spPr>
          <a:xfrm>
            <a:off x="8993981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297" y="166767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4297" y="452041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698683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330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6448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0189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6208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1029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48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1292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5654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7616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210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2"/>
          <a:srcRect l="21413" t="29346" r="68039" b="61082"/>
          <a:stretch>
            <a:fillRect/>
          </a:stretch>
        </p:blipFill>
        <p:spPr bwMode="auto">
          <a:xfrm>
            <a:off x="86916" y="57150"/>
            <a:ext cx="6048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8"/>
          <p:cNvSpPr/>
          <p:nvPr userDrawn="1"/>
        </p:nvSpPr>
        <p:spPr>
          <a:xfrm>
            <a:off x="0" y="6661150"/>
            <a:ext cx="8430816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9"/>
          <p:cNvSpPr/>
          <p:nvPr userDrawn="1"/>
        </p:nvSpPr>
        <p:spPr>
          <a:xfrm>
            <a:off x="8510588" y="6661150"/>
            <a:ext cx="16549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10"/>
          <p:cNvSpPr/>
          <p:nvPr userDrawn="1"/>
        </p:nvSpPr>
        <p:spPr>
          <a:xfrm>
            <a:off x="8748712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9" name="Прямоугольник 11"/>
          <p:cNvSpPr/>
          <p:nvPr userDrawn="1"/>
        </p:nvSpPr>
        <p:spPr>
          <a:xfrm>
            <a:off x="8993981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81050" y="1825625"/>
            <a:ext cx="37338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01847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8457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0686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9056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650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338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0369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9733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3584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6423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3140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407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2"/>
          <a:srcRect l="21413" t="29346" r="68039" b="61082"/>
          <a:stretch>
            <a:fillRect/>
          </a:stretch>
        </p:blipFill>
        <p:spPr bwMode="auto">
          <a:xfrm>
            <a:off x="86916" y="57150"/>
            <a:ext cx="6048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10"/>
          <p:cNvSpPr/>
          <p:nvPr userDrawn="1"/>
        </p:nvSpPr>
        <p:spPr>
          <a:xfrm>
            <a:off x="0" y="6661150"/>
            <a:ext cx="8430816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9" name="Прямоугольник 11"/>
          <p:cNvSpPr/>
          <p:nvPr userDrawn="1"/>
        </p:nvSpPr>
        <p:spPr>
          <a:xfrm>
            <a:off x="8510588" y="6661150"/>
            <a:ext cx="16549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10" name="Прямоугольник 12"/>
          <p:cNvSpPr/>
          <p:nvPr userDrawn="1"/>
        </p:nvSpPr>
        <p:spPr>
          <a:xfrm>
            <a:off x="8748712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11" name="Прямоугольник 13"/>
          <p:cNvSpPr/>
          <p:nvPr userDrawn="1"/>
        </p:nvSpPr>
        <p:spPr>
          <a:xfrm>
            <a:off x="8993981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7592797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681163"/>
            <a:ext cx="365998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0" y="2505075"/>
            <a:ext cx="365998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0184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0184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11363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6937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98456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61978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3003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87260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3237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76157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3518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67681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517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2"/>
          <a:srcRect l="21413" t="29346" r="68039" b="61082"/>
          <a:stretch>
            <a:fillRect/>
          </a:stretch>
        </p:blipFill>
        <p:spPr bwMode="auto">
          <a:xfrm>
            <a:off x="86916" y="57150"/>
            <a:ext cx="6048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6"/>
          <p:cNvSpPr/>
          <p:nvPr userDrawn="1"/>
        </p:nvSpPr>
        <p:spPr>
          <a:xfrm>
            <a:off x="0" y="6661150"/>
            <a:ext cx="8430816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5" name="Прямоугольник 7"/>
          <p:cNvSpPr/>
          <p:nvPr userDrawn="1"/>
        </p:nvSpPr>
        <p:spPr>
          <a:xfrm>
            <a:off x="8510588" y="6661150"/>
            <a:ext cx="16549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8"/>
          <p:cNvSpPr/>
          <p:nvPr userDrawn="1"/>
        </p:nvSpPr>
        <p:spPr>
          <a:xfrm>
            <a:off x="8748712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9"/>
          <p:cNvSpPr/>
          <p:nvPr userDrawn="1"/>
        </p:nvSpPr>
        <p:spPr>
          <a:xfrm>
            <a:off x="8993981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725" y="365126"/>
            <a:ext cx="758327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19177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4297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7496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76904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11855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10572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49524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4761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8236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7113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57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2"/>
          <a:srcRect l="21413" t="29346" r="68039" b="61082"/>
          <a:stretch>
            <a:fillRect/>
          </a:stretch>
        </p:blipFill>
        <p:spPr bwMode="auto">
          <a:xfrm>
            <a:off x="86916" y="57150"/>
            <a:ext cx="6048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5"/>
          <p:cNvSpPr/>
          <p:nvPr userDrawn="1"/>
        </p:nvSpPr>
        <p:spPr>
          <a:xfrm>
            <a:off x="0" y="6661150"/>
            <a:ext cx="8430816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4" name="Прямоугольник 6"/>
          <p:cNvSpPr/>
          <p:nvPr userDrawn="1"/>
        </p:nvSpPr>
        <p:spPr>
          <a:xfrm>
            <a:off x="8510588" y="6661150"/>
            <a:ext cx="16549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5" name="Прямоугольник 7"/>
          <p:cNvSpPr/>
          <p:nvPr userDrawn="1"/>
        </p:nvSpPr>
        <p:spPr>
          <a:xfrm>
            <a:off x="8748712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8"/>
          <p:cNvSpPr/>
          <p:nvPr userDrawn="1"/>
        </p:nvSpPr>
        <p:spPr>
          <a:xfrm>
            <a:off x="8993981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24330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02235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12356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15708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39629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22945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23352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56621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82998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161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623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Сетевая\Заявки на исполнение 2015\Ноябрь\03.11.2015\Безымянный-1.png"/>
          <p:cNvPicPr>
            <a:picLocks noChangeAspect="1" noChangeArrowheads="1"/>
          </p:cNvPicPr>
          <p:nvPr userDrawn="1"/>
        </p:nvPicPr>
        <p:blipFill>
          <a:blip r:embed="rId2"/>
          <a:srcRect l="21413" t="29346" r="68039" b="61082"/>
          <a:stretch>
            <a:fillRect/>
          </a:stretch>
        </p:blipFill>
        <p:spPr bwMode="auto">
          <a:xfrm>
            <a:off x="86916" y="57150"/>
            <a:ext cx="6048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8"/>
          <p:cNvSpPr/>
          <p:nvPr userDrawn="1"/>
        </p:nvSpPr>
        <p:spPr>
          <a:xfrm>
            <a:off x="0" y="6661150"/>
            <a:ext cx="8430816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9"/>
          <p:cNvSpPr/>
          <p:nvPr userDrawn="1"/>
        </p:nvSpPr>
        <p:spPr>
          <a:xfrm>
            <a:off x="8510588" y="6661150"/>
            <a:ext cx="16549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10"/>
          <p:cNvSpPr/>
          <p:nvPr userDrawn="1"/>
        </p:nvSpPr>
        <p:spPr>
          <a:xfrm>
            <a:off x="8748712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9" name="Прямоугольник 11"/>
          <p:cNvSpPr/>
          <p:nvPr userDrawn="1"/>
        </p:nvSpPr>
        <p:spPr>
          <a:xfrm>
            <a:off x="8993981" y="6661150"/>
            <a:ext cx="166688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625" y="457200"/>
            <a:ext cx="276939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543606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09625" y="2057400"/>
            <a:ext cx="276939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5828989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 внутренни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37849" b="61082"/>
          <a:stretch>
            <a:fillRect/>
          </a:stretch>
        </p:blipFill>
        <p:spPr bwMode="auto">
          <a:xfrm>
            <a:off x="0" y="0"/>
            <a:ext cx="3429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738379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125979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3923450"/>
      </p:ext>
    </p:extLst>
  </p:cSld>
  <p:clrMapOvr>
    <a:masterClrMapping/>
  </p:clrMapOvr>
  <p:transition spd="slow">
    <p:split orient="vert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 внешни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37849" b="61082"/>
          <a:stretch>
            <a:fillRect/>
          </a:stretch>
        </p:blipFill>
        <p:spPr bwMode="auto">
          <a:xfrm>
            <a:off x="0" y="0"/>
            <a:ext cx="3429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738379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125979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389830"/>
      </p:ext>
    </p:extLst>
  </p:cSld>
  <p:clrMapOvr>
    <a:masterClrMapping/>
  </p:clrMapOvr>
  <p:transition spd="slow">
    <p:split orient="vert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68039" b="61082"/>
          <a:stretch>
            <a:fillRect/>
          </a:stretch>
        </p:blipFill>
        <p:spPr bwMode="auto">
          <a:xfrm>
            <a:off x="87313" y="57150"/>
            <a:ext cx="60483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661150"/>
            <a:ext cx="8431213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10588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48713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4775" y="6661150"/>
            <a:ext cx="165100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5149" y="365126"/>
            <a:ext cx="753584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5149" y="1825625"/>
            <a:ext cx="7535848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77733022"/>
      </p:ext>
    </p:extLst>
  </p:cSld>
  <p:clrMapOvr>
    <a:masterClrMapping/>
  </p:clrMapOvr>
  <p:transition spd="slow">
    <p:split orient="vert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68039" b="61082"/>
          <a:stretch>
            <a:fillRect/>
          </a:stretch>
        </p:blipFill>
        <p:spPr bwMode="auto">
          <a:xfrm>
            <a:off x="87313" y="57150"/>
            <a:ext cx="60483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661150"/>
            <a:ext cx="8431213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10588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48713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4775" y="6661150"/>
            <a:ext cx="165100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297" y="166767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4297" y="452041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2142618"/>
      </p:ext>
    </p:extLst>
  </p:cSld>
  <p:clrMapOvr>
    <a:masterClrMapping/>
  </p:clrMapOvr>
  <p:transition spd="slow">
    <p:split orient="vert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68039" b="61082"/>
          <a:stretch>
            <a:fillRect/>
          </a:stretch>
        </p:blipFill>
        <p:spPr bwMode="auto">
          <a:xfrm>
            <a:off x="87313" y="57150"/>
            <a:ext cx="60483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6661150"/>
            <a:ext cx="8431213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10588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8713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4775" y="6661150"/>
            <a:ext cx="165100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81050" y="1825625"/>
            <a:ext cx="37338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01847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57231864"/>
      </p:ext>
    </p:extLst>
  </p:cSld>
  <p:clrMapOvr>
    <a:masterClrMapping/>
  </p:clrMapOvr>
  <p:transition spd="slow">
    <p:split orient="vert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68039" b="61082"/>
          <a:stretch>
            <a:fillRect/>
          </a:stretch>
        </p:blipFill>
        <p:spPr bwMode="auto">
          <a:xfrm>
            <a:off x="87313" y="57150"/>
            <a:ext cx="60483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6661150"/>
            <a:ext cx="8431213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10588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48713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4775" y="6661150"/>
            <a:ext cx="165100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7592797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1" y="1681163"/>
            <a:ext cx="365998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1" y="2505075"/>
            <a:ext cx="365998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0184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0184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87929381"/>
      </p:ext>
    </p:extLst>
  </p:cSld>
  <p:clrMapOvr>
    <a:masterClrMapping/>
  </p:clrMapOvr>
  <p:transition spd="slow">
    <p:split orient="vert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68039" b="61082"/>
          <a:stretch>
            <a:fillRect/>
          </a:stretch>
        </p:blipFill>
        <p:spPr bwMode="auto">
          <a:xfrm>
            <a:off x="87313" y="57150"/>
            <a:ext cx="60483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6661150"/>
            <a:ext cx="8431213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10588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48713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4775" y="6661150"/>
            <a:ext cx="165100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725" y="365126"/>
            <a:ext cx="7583272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65687805"/>
      </p:ext>
    </p:extLst>
  </p:cSld>
  <p:clrMapOvr>
    <a:masterClrMapping/>
  </p:clrMapOvr>
  <p:transition spd="slow">
    <p:split orient="vert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68039" b="61082"/>
          <a:stretch>
            <a:fillRect/>
          </a:stretch>
        </p:blipFill>
        <p:spPr bwMode="auto">
          <a:xfrm>
            <a:off x="87313" y="57150"/>
            <a:ext cx="60483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6661150"/>
            <a:ext cx="8431213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10588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48713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4775" y="6661150"/>
            <a:ext cx="165100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548778"/>
      </p:ext>
    </p:extLst>
  </p:cSld>
  <p:clrMapOvr>
    <a:masterClrMapping/>
  </p:clrMapOvr>
  <p:transition spd="slow">
    <p:split orient="vert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68039" b="61082"/>
          <a:stretch>
            <a:fillRect/>
          </a:stretch>
        </p:blipFill>
        <p:spPr bwMode="auto">
          <a:xfrm>
            <a:off x="87313" y="57150"/>
            <a:ext cx="60483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6661150"/>
            <a:ext cx="8431213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10588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8713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4775" y="6661150"/>
            <a:ext cx="165100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625" y="457200"/>
            <a:ext cx="276939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543606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09625" y="2057400"/>
            <a:ext cx="276939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21185451"/>
      </p:ext>
    </p:extLst>
  </p:cSld>
  <p:clrMapOvr>
    <a:masterClrMapping/>
  </p:clrMapOvr>
  <p:transition spd="slow">
    <p:split orient="vert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Сетевая\Заявки на исполнение 2015\Ноябрь\03.11.2015\Безымянный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9346" r="68039" b="61082"/>
          <a:stretch>
            <a:fillRect/>
          </a:stretch>
        </p:blipFill>
        <p:spPr bwMode="auto">
          <a:xfrm>
            <a:off x="87313" y="57150"/>
            <a:ext cx="60483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6661150"/>
            <a:ext cx="8431213" cy="196850"/>
          </a:xfrm>
          <a:prstGeom prst="rect">
            <a:avLst/>
          </a:prstGeom>
          <a:solidFill>
            <a:srgbClr val="C70A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10588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8713" y="6661150"/>
            <a:ext cx="166687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4775" y="6661150"/>
            <a:ext cx="165100" cy="196850"/>
          </a:xfrm>
          <a:prstGeom prst="rect">
            <a:avLst/>
          </a:prstGeom>
          <a:solidFill>
            <a:srgbClr val="0A308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AF9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457200"/>
            <a:ext cx="277891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543606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00100" y="2057400"/>
            <a:ext cx="277891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06993251"/>
      </p:ext>
    </p:extLst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6.JP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8.JP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9.JP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10.JP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781050" y="365126"/>
            <a:ext cx="7649766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781050" y="1825625"/>
            <a:ext cx="7649766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9632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96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801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4772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44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71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3681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862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781050" y="365125"/>
            <a:ext cx="765016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781050" y="1825625"/>
            <a:ext cx="765016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0853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transition spd="slow">
    <p:split orient="vert"/>
  </p:transition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rebuchet MS" panose="020B0603020202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rebuchet MS" panose="020B0603020202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rebuchet MS" panose="020B0603020202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rebuchet MS" panose="020B0603020202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rebuchet MS" panose="020B0603020202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rebuchet MS" panose="020B0603020202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rebuchet MS" panose="020B0603020202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rebuchet MS" panose="020B060302020202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0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69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4.emf"/><Relationship Id="rId4" Type="http://schemas.openxmlformats.org/officeDocument/2006/relationships/diagramLayout" Target="../diagrams/layout1.xml"/><Relationship Id="rId9" Type="http://schemas.openxmlformats.org/officeDocument/2006/relationships/oleObject" Target="../embeddings/_____Microsoft_Excel_97-20031.xls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58.xml"/><Relationship Id="rId7" Type="http://schemas.openxmlformats.org/officeDocument/2006/relationships/image" Target="../media/image18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0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340768"/>
            <a:ext cx="71287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Тема семинара: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3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Единство подходов к реализации программы преемственности 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«детский сад-начальная школа»»</a:t>
            </a:r>
            <a:endParaRPr lang="ru-RU" sz="36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james_last_-_nabucco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8344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31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28600" y="244205"/>
            <a:ext cx="11737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Элементарный бытовой труд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 descr="D:\методист\сайт\пушистики\20181218_09353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98"/>
          <a:stretch/>
        </p:blipFill>
        <p:spPr bwMode="auto">
          <a:xfrm>
            <a:off x="1331639" y="1196752"/>
            <a:ext cx="4749535" cy="30243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етодист\сайт\солнышко\20181217_1115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40968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методист\сайт\лучики\IMG-6dd12b203603ac1b3d89d0a345b1ca1d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32" r="6066"/>
          <a:stretch/>
        </p:blipFill>
        <p:spPr bwMode="auto">
          <a:xfrm>
            <a:off x="1156232" y="3253262"/>
            <a:ext cx="3055728" cy="33167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методист\сайт\знайки\родителям фото\IMG_20181003_08283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67"/>
          <a:stretch/>
        </p:blipFill>
        <p:spPr bwMode="auto">
          <a:xfrm>
            <a:off x="5148064" y="1162471"/>
            <a:ext cx="3288463" cy="5061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49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00"/>
    </mc:Choice>
    <mc:Fallback xmlns="">
      <p:transition spd="slow" advClick="0" advTm="1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188640"/>
            <a:ext cx="4333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Двигательная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6146" name="Picture 2" descr="D:\методист\сайт\колокольчики\20181217_11362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9" t="11717"/>
          <a:stretch/>
        </p:blipFill>
        <p:spPr bwMode="auto">
          <a:xfrm>
            <a:off x="787236" y="1147141"/>
            <a:ext cx="4139952" cy="4139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методист\сайт\лапочки\20190109_1000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6"/>
          <a:stretch/>
        </p:blipFill>
        <p:spPr bwMode="auto">
          <a:xfrm>
            <a:off x="2902202" y="2996952"/>
            <a:ext cx="5777745" cy="3519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методист\сайт\знайки\родителям фото\детский сад - копия\IMG_20180615_11033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8" t="25453" r="19293" b="15152"/>
          <a:stretch/>
        </p:blipFill>
        <p:spPr bwMode="auto">
          <a:xfrm>
            <a:off x="4927188" y="960333"/>
            <a:ext cx="3491346" cy="4073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lh6.googleusercontent.com/_z63CE7Q6t5DcIXXMdUlfkkck_Ys9Yb2QQodKKVF5LhTBaClHdGP0x8oBPMTeXtUujS1xchPBrmSs9v97KYHaF0Z0Q_LY1uC0daCEIhYm37aMuGpU6YcvbKs_VcFIwq_dnKZVp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25" y="2564904"/>
            <a:ext cx="5011359" cy="38010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24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00"/>
    </mc:Choice>
    <mc:Fallback xmlns="">
      <p:transition spd="slow" advClick="0" advTm="1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25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57450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Коммуникативная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194" name="Picture 2" descr="D:\методист\сайт\знакомство с профессиями фото (2)\P_20181030_0934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3434"/>
          <a:stretch/>
        </p:blipFill>
        <p:spPr bwMode="auto">
          <a:xfrm>
            <a:off x="5004048" y="1133465"/>
            <a:ext cx="3429776" cy="522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методист\сайт\интерактивная доска фото\P_20181031_1031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4"/>
          <a:stretch/>
        </p:blipFill>
        <p:spPr bwMode="auto">
          <a:xfrm>
            <a:off x="971600" y="1083161"/>
            <a:ext cx="3481262" cy="5301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методист\сайт\затейники\20181217_15461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18991" b="17980"/>
          <a:stretch/>
        </p:blipFill>
        <p:spPr bwMode="auto">
          <a:xfrm>
            <a:off x="2029998" y="2276872"/>
            <a:ext cx="4705350" cy="4322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2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000"/>
    </mc:Choice>
    <mc:Fallback xmlns="">
      <p:transition spd="slow" advClick="0" advTm="1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89511" y="1091700"/>
            <a:ext cx="3456384" cy="55446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 Обеспечение </a:t>
            </a:r>
            <a:r>
              <a:rPr lang="ru-RU" dirty="0">
                <a:solidFill>
                  <a:schemeClr val="tx1"/>
                </a:solidFill>
              </a:rPr>
              <a:t>равных возможностей для полноценного </a:t>
            </a:r>
            <a:r>
              <a:rPr lang="ru-RU" b="1" dirty="0">
                <a:solidFill>
                  <a:schemeClr val="tx1"/>
                </a:solidFill>
              </a:rPr>
              <a:t>развития </a:t>
            </a:r>
            <a:r>
              <a:rPr lang="ru-RU" dirty="0">
                <a:solidFill>
                  <a:schemeClr val="tx1"/>
                </a:solidFill>
              </a:rPr>
              <a:t>каждого ребенка </a:t>
            </a:r>
            <a:endParaRPr lang="ru-RU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Создание благоприятных </a:t>
            </a:r>
            <a:r>
              <a:rPr lang="ru-RU" dirty="0">
                <a:solidFill>
                  <a:schemeClr val="tx1"/>
                </a:solidFill>
              </a:rPr>
              <a:t>условий </a:t>
            </a:r>
            <a:r>
              <a:rPr lang="ru-RU" b="1" dirty="0">
                <a:solidFill>
                  <a:schemeClr val="tx1"/>
                </a:solidFill>
              </a:rPr>
              <a:t>развития</a:t>
            </a:r>
            <a:r>
              <a:rPr lang="ru-RU" dirty="0">
                <a:solidFill>
                  <a:schemeClr val="tx1"/>
                </a:solidFill>
              </a:rPr>
              <a:t> детей в соответствии с их возрастными и индивидуальными особенностями и склонностями, развития способностей и творческого потенциала каждого ребенка как субъекта отношений с самим собой, другими детьми, взрослыми и </a:t>
            </a:r>
            <a:r>
              <a:rPr lang="ru-RU" dirty="0" smtClean="0">
                <a:solidFill>
                  <a:schemeClr val="tx1"/>
                </a:solidFill>
              </a:rPr>
              <a:t>миром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16016" y="1091700"/>
            <a:ext cx="3610506" cy="55446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tx1"/>
                </a:solidFill>
              </a:rPr>
              <a:t>Воспитание </a:t>
            </a:r>
            <a:r>
              <a:rPr lang="ru-RU" b="1" dirty="0">
                <a:solidFill>
                  <a:schemeClr val="tx1"/>
                </a:solidFill>
              </a:rPr>
              <a:t>и развитие качеств личности</a:t>
            </a:r>
            <a:r>
              <a:rPr lang="ru-RU" dirty="0">
                <a:solidFill>
                  <a:schemeClr val="tx1"/>
                </a:solidFill>
              </a:rPr>
              <a:t>, отвечающих требованиям </a:t>
            </a:r>
            <a:r>
              <a:rPr lang="ru-RU" dirty="0" smtClean="0">
                <a:solidFill>
                  <a:schemeClr val="tx1"/>
                </a:solidFill>
              </a:rPr>
              <a:t>информационного общества</a:t>
            </a:r>
            <a:r>
              <a:rPr lang="ru-RU" dirty="0">
                <a:solidFill>
                  <a:schemeClr val="tx1"/>
                </a:solidFill>
              </a:rPr>
              <a:t>, инновационной </a:t>
            </a:r>
            <a:r>
              <a:rPr lang="ru-RU" dirty="0" smtClean="0">
                <a:solidFill>
                  <a:schemeClr val="tx1"/>
                </a:solidFill>
              </a:rPr>
              <a:t>экономики….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    Ориентация </a:t>
            </a:r>
            <a:r>
              <a:rPr lang="ru-RU" dirty="0">
                <a:solidFill>
                  <a:schemeClr val="tx1"/>
                </a:solidFill>
              </a:rPr>
              <a:t>на результаты образования как системообразующий компонент Стандарта, где</a:t>
            </a:r>
          </a:p>
          <a:p>
            <a:pPr algn="just"/>
            <a:r>
              <a:rPr lang="ru-RU" b="1" dirty="0">
                <a:solidFill>
                  <a:schemeClr val="tx1"/>
                </a:solidFill>
              </a:rPr>
              <a:t>развитие личности </a:t>
            </a:r>
            <a:r>
              <a:rPr lang="ru-RU" dirty="0">
                <a:solidFill>
                  <a:schemeClr val="tx1"/>
                </a:solidFill>
              </a:rPr>
              <a:t>обучающегося </a:t>
            </a:r>
            <a:r>
              <a:rPr lang="ru-RU" dirty="0" smtClean="0">
                <a:solidFill>
                  <a:schemeClr val="tx1"/>
                </a:solidFill>
              </a:rPr>
              <a:t>составляет </a:t>
            </a:r>
            <a:r>
              <a:rPr lang="ru-RU" dirty="0">
                <a:solidFill>
                  <a:schemeClr val="tx1"/>
                </a:solidFill>
              </a:rPr>
              <a:t>цель и основной результат </a:t>
            </a:r>
            <a:r>
              <a:rPr lang="ru-RU" dirty="0" smtClean="0">
                <a:solidFill>
                  <a:schemeClr val="tx1"/>
                </a:solidFill>
              </a:rPr>
              <a:t>образования…..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81167"/>
            <a:ext cx="28791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ФГОС ДО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93943" y="168370"/>
            <a:ext cx="3332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ФГОС НОО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636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611560" y="260648"/>
            <a:ext cx="2880320" cy="115212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ФГОС ДО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644008" y="233086"/>
            <a:ext cx="2880320" cy="115212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ФГОС  НОО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1835696" y="1484784"/>
            <a:ext cx="43204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868144" y="1497895"/>
            <a:ext cx="43204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0250" y="2217975"/>
            <a:ext cx="3294353" cy="36724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itchFamily="2" charset="2"/>
              <a:buChar char="q"/>
            </a:pPr>
            <a:r>
              <a:rPr lang="ru-RU" sz="2000" b="1" dirty="0">
                <a:solidFill>
                  <a:srgbClr val="C00000"/>
                </a:solidFill>
              </a:rPr>
              <a:t>П</a:t>
            </a:r>
            <a:r>
              <a:rPr lang="ru-RU" sz="2000" b="1" dirty="0" smtClean="0">
                <a:solidFill>
                  <a:srgbClr val="C00000"/>
                </a:solidFill>
              </a:rPr>
              <a:t>оддержка </a:t>
            </a:r>
            <a:r>
              <a:rPr lang="ru-RU" sz="2000" b="1" dirty="0">
                <a:solidFill>
                  <a:srgbClr val="C00000"/>
                </a:solidFill>
              </a:rPr>
              <a:t>инициативы детей в различных видах деятельности</a:t>
            </a:r>
            <a:r>
              <a:rPr lang="ru-RU" sz="2000" b="1" dirty="0" smtClean="0">
                <a:solidFill>
                  <a:srgbClr val="C00000"/>
                </a:solidFill>
              </a:rPr>
              <a:t>;</a:t>
            </a:r>
          </a:p>
          <a:p>
            <a:pPr marL="342900" indent="-342900" algn="just">
              <a:buFont typeface="Wingdings" pitchFamily="2" charset="2"/>
              <a:buChar char="q"/>
            </a:pPr>
            <a:r>
              <a:rPr lang="ru-RU" sz="2000" b="1" dirty="0">
                <a:solidFill>
                  <a:srgbClr val="C00000"/>
                </a:solidFill>
              </a:rPr>
              <a:t>Ф</a:t>
            </a:r>
            <a:r>
              <a:rPr lang="ru-RU" sz="2000" b="1" dirty="0" smtClean="0">
                <a:solidFill>
                  <a:srgbClr val="C00000"/>
                </a:solidFill>
              </a:rPr>
              <a:t>ормирование </a:t>
            </a:r>
            <a:r>
              <a:rPr lang="ru-RU" sz="2000" b="1" dirty="0">
                <a:solidFill>
                  <a:srgbClr val="C00000"/>
                </a:solidFill>
              </a:rPr>
              <a:t>познавательных интересов и познавательных действий ребенка в различных видах </a:t>
            </a:r>
            <a:r>
              <a:rPr lang="ru-RU" sz="2000" b="1" dirty="0" smtClean="0">
                <a:solidFill>
                  <a:srgbClr val="C00000"/>
                </a:solidFill>
              </a:rPr>
              <a:t>деятельности</a:t>
            </a:r>
            <a:endParaRPr lang="ru-RU" sz="2000" b="1" dirty="0">
              <a:solidFill>
                <a:srgbClr val="C00000"/>
              </a:solidFill>
            </a:endParaRP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0032" y="2397193"/>
            <a:ext cx="3384376" cy="36724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 основе Стандарта лежит системно-</a:t>
            </a:r>
            <a:r>
              <a:rPr lang="ru-RU" sz="2800" b="1" dirty="0" err="1">
                <a:solidFill>
                  <a:srgbClr val="C00000"/>
                </a:solidFill>
              </a:rPr>
              <a:t>деятельностный</a:t>
            </a:r>
            <a:r>
              <a:rPr lang="ru-RU" sz="2800" b="1" dirty="0">
                <a:solidFill>
                  <a:srgbClr val="C00000"/>
                </a:solidFill>
              </a:rPr>
              <a:t> подход</a:t>
            </a:r>
          </a:p>
        </p:txBody>
      </p:sp>
    </p:spTree>
    <p:extLst>
      <p:ext uri="{BB962C8B-B14F-4D97-AF65-F5344CB8AC3E}">
        <p14:creationId xmlns:p14="http://schemas.microsoft.com/office/powerpoint/2010/main" val="321255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dou11.krasnoturinsk.org/images/kartinka_ml-vos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050" y="-1588"/>
            <a:ext cx="2393950" cy="23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7395" y="1484784"/>
            <a:ext cx="6665063" cy="1191173"/>
          </a:xfrm>
          <a:prstGeom prst="roundRect">
            <a:avLst/>
          </a:prstGeom>
          <a:solidFill>
            <a:schemeClr val="tx1">
              <a:lumMod val="10000"/>
              <a:lumOff val="90000"/>
            </a:schemeClr>
          </a:solidFill>
          <a:ln w="38100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1.Мотивационный этап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(создание условий для возникновения у ребёнка внутреннего побуждающего мотива к новой деятельности).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8456" y="2696897"/>
            <a:ext cx="6665063" cy="756084"/>
          </a:xfrm>
          <a:prstGeom prst="roundRect">
            <a:avLst/>
          </a:prstGeom>
          <a:solidFill>
            <a:schemeClr val="tx1">
              <a:lumMod val="10000"/>
              <a:lumOff val="90000"/>
            </a:schemeClr>
          </a:solidFill>
          <a:ln w="38100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2.Ориентировочный этап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(формулирование целей деятельности, подбор средств).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395" y="3426325"/>
            <a:ext cx="6665063" cy="998351"/>
          </a:xfrm>
          <a:prstGeom prst="roundRect">
            <a:avLst/>
          </a:prstGeom>
          <a:solidFill>
            <a:schemeClr val="tx1">
              <a:lumMod val="10000"/>
              <a:lumOff val="90000"/>
            </a:schemeClr>
          </a:solidFill>
          <a:ln w="38100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3.Исполнительский этап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(реализация деятельности, получение результата, подведение итогов).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4509120"/>
            <a:ext cx="6665063" cy="1015389"/>
          </a:xfrm>
          <a:prstGeom prst="roundRect">
            <a:avLst/>
          </a:prstGeom>
          <a:solidFill>
            <a:schemeClr val="tx1">
              <a:lumMod val="10000"/>
              <a:lumOff val="90000"/>
            </a:schemeClr>
          </a:solidFill>
          <a:ln w="38100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4.Рефлексивный этап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(«взгляд назад», выражение  своих эмоций по итогам деятельности).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5589240"/>
            <a:ext cx="6665063" cy="936104"/>
          </a:xfrm>
          <a:prstGeom prst="roundRect">
            <a:avLst/>
          </a:prstGeom>
          <a:solidFill>
            <a:schemeClr val="tx1">
              <a:lumMod val="10000"/>
              <a:lumOff val="90000"/>
            </a:schemeClr>
          </a:solidFill>
          <a:ln w="38100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5.Перспективный этап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(выход на самостоятельную деятельность детей).</a:t>
            </a:r>
          </a:p>
        </p:txBody>
      </p:sp>
      <p:graphicFrame>
        <p:nvGraphicFramePr>
          <p:cNvPr id="11" name="Схема 10"/>
          <p:cNvGraphicFramePr/>
          <p:nvPr/>
        </p:nvGraphicFramePr>
        <p:xfrm>
          <a:off x="395536" y="908720"/>
          <a:ext cx="576064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5859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3284538"/>
            <a:ext cx="22256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0" name="Прямоугольник 1"/>
          <p:cNvSpPr>
            <a:spLocks noChangeArrowheads="1"/>
          </p:cNvSpPr>
          <p:nvPr/>
        </p:nvSpPr>
        <p:spPr bwMode="auto">
          <a:xfrm>
            <a:off x="900113" y="177800"/>
            <a:ext cx="56880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 b="1"/>
              <a:t>Алгоритм проведения НОД на основе деятельностного подхода</a:t>
            </a:r>
          </a:p>
        </p:txBody>
      </p:sp>
    </p:spTree>
    <p:extLst>
      <p:ext uri="{BB962C8B-B14F-4D97-AF65-F5344CB8AC3E}">
        <p14:creationId xmlns:p14="http://schemas.microsoft.com/office/powerpoint/2010/main" val="42146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bigslide.ru/images/9/8874/960/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7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85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5149" y="-243408"/>
            <a:ext cx="7535848" cy="1640540"/>
          </a:xfrm>
        </p:spPr>
        <p:txBody>
          <a:bodyPr/>
          <a:lstStyle/>
          <a:p>
            <a:pPr algn="ctr"/>
            <a:r>
              <a:rPr lang="ru-RU" sz="2000" b="1" dirty="0" smtClean="0"/>
              <a:t>Организация </a:t>
            </a:r>
            <a:r>
              <a:rPr lang="ru-RU" sz="2000" b="1" dirty="0"/>
              <a:t>преемственности </a:t>
            </a:r>
            <a:r>
              <a:rPr lang="ru-RU" sz="2000" b="1" dirty="0" smtClean="0"/>
              <a:t>дошкольного и </a:t>
            </a:r>
            <a:r>
              <a:rPr lang="ru-RU" sz="2000" b="1" dirty="0"/>
              <a:t>начального общего </a:t>
            </a:r>
            <a:r>
              <a:rPr lang="ru-RU" sz="2000" b="1" dirty="0" smtClean="0"/>
              <a:t>образования </a:t>
            </a:r>
            <a:r>
              <a:rPr lang="ru-RU" sz="2000" b="1" dirty="0"/>
              <a:t>как эффективное средство формирования </a:t>
            </a:r>
            <a:r>
              <a:rPr lang="ru-RU" sz="2000" b="1" dirty="0" smtClean="0"/>
              <a:t>функционально/</a:t>
            </a:r>
            <a:r>
              <a:rPr lang="ru-RU" sz="2000" b="1" dirty="0" err="1" smtClean="0"/>
              <a:t>деятельностно</a:t>
            </a:r>
            <a:r>
              <a:rPr lang="ru-RU" sz="2000" b="1" dirty="0" smtClean="0"/>
              <a:t> </a:t>
            </a:r>
            <a:r>
              <a:rPr lang="ru-RU" sz="2000" b="1" dirty="0"/>
              <a:t>грамотной </a:t>
            </a:r>
            <a:r>
              <a:rPr lang="ru-RU" sz="2000" b="1" dirty="0" smtClean="0"/>
              <a:t>личности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9775" y="1832733"/>
            <a:ext cx="4143778" cy="46585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srgbClr val="000000"/>
                </a:solidFill>
              </a:rPr>
              <a:t>СтандарФГОС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>
                <a:solidFill>
                  <a:srgbClr val="000000"/>
                </a:solidFill>
              </a:rPr>
              <a:t>ДО </a:t>
            </a:r>
            <a:r>
              <a:rPr lang="ru-RU" sz="2400" dirty="0"/>
              <a:t>(</a:t>
            </a:r>
            <a:r>
              <a:rPr lang="ru-RU" sz="2400" dirty="0">
                <a:solidFill>
                  <a:schemeClr val="tx1"/>
                </a:solidFill>
              </a:rPr>
              <a:t>п.1.6т направлен на решение </a:t>
            </a:r>
            <a:r>
              <a:rPr lang="ru-RU" dirty="0"/>
              <a:t>следующих задач: 3) обеспечения преемственности целей, задач и содержания образования, реализуемых в рамках образовательных программ различных уровней (п.4.7) Целевые ориентиры Программы выступают основаниями преемственности дошкольного и начального общего образования.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63073" y="1829180"/>
            <a:ext cx="4192073" cy="46585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ФГОС НОО (п.I.6.); ФГОС ООО</a:t>
            </a:r>
            <a:r>
              <a:rPr lang="ru-RU" dirty="0"/>
              <a:t> (п. I.4.) Стандарт направлен на обеспечение:</a:t>
            </a:r>
          </a:p>
          <a:p>
            <a:pPr algn="ctr"/>
            <a:r>
              <a:rPr lang="ru-RU" dirty="0"/>
              <a:t>• преемственности основных образовательных программ дошкольного, начального общего, основного общего…образования.. ФГОС ООО (п.IV.25.) Психолого-педагогические условия реализации ООП ООО должны обеспечивать: преемственность содержания и форм организации образовательного процесса по отношению к начальной ступени общего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225628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>
          <a:xfrm>
            <a:off x="899592" y="116632"/>
            <a:ext cx="7649766" cy="1325563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«Портрет»???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323528" y="1124744"/>
            <a:ext cx="8643938" cy="2355850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2400" dirty="0" smtClean="0">
                <a:latin typeface="Tahoma" pitchFamily="34" charset="0"/>
              </a:rPr>
              <a:t>Компромисс между педагогами ДОО и начального общего звена: единый «Портрет выпускника детского сада» и «Портрет абитуриента начальной школы» данного конкретного образовательного учреждения и единых требований, предъявляемых к нему.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b="1" dirty="0" smtClean="0">
                <a:latin typeface="Tahoma" pitchFamily="34" charset="0"/>
              </a:rPr>
              <a:t>«Деятель», а не «</a:t>
            </a:r>
            <a:r>
              <a:rPr lang="ru-RU" b="1" dirty="0" err="1" smtClean="0">
                <a:latin typeface="Tahoma" pitchFamily="34" charset="0"/>
              </a:rPr>
              <a:t>Знайка</a:t>
            </a:r>
            <a:r>
              <a:rPr lang="ru-RU" b="1" dirty="0" smtClean="0">
                <a:latin typeface="Tahoma" pitchFamily="34" charset="0"/>
              </a:rPr>
              <a:t>»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altLang="ru-RU" b="1" dirty="0" smtClean="0">
              <a:latin typeface="Tahoma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dirty="0" smtClean="0"/>
          </a:p>
        </p:txBody>
      </p:sp>
      <p:pic>
        <p:nvPicPr>
          <p:cNvPr id="5122" name="Picture 2" descr="D:\методист\сайт\знайки\родителям фото\IMG_20181025_1637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140968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04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37630" y="332656"/>
            <a:ext cx="3672408" cy="22322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3658669" y="2165152"/>
            <a:ext cx="129614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4616" y="1628800"/>
            <a:ext cx="3240360" cy="219826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49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588224" y="4048949"/>
            <a:ext cx="615516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2552328" y="4869160"/>
            <a:ext cx="5184576" cy="1872208"/>
          </a:xfrm>
          <a:prstGeom prst="horizontalScroll">
            <a:avLst/>
          </a:prstGeom>
          <a:solidFill>
            <a:srgbClr val="FFCCFF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7630" y="574211"/>
            <a:ext cx="364420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Полноценное, 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всестороннее 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гармоничное развитие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64157" y="1780074"/>
            <a:ext cx="322575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Системно – </a:t>
            </a:r>
          </a:p>
          <a:p>
            <a:pPr algn="ctr"/>
            <a:r>
              <a:rPr lang="ru-RU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деятельностный</a:t>
            </a:r>
            <a:r>
              <a:rPr lang="ru-RU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подход</a:t>
            </a:r>
            <a:endParaRPr lang="ru-RU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21294" y="5176327"/>
            <a:ext cx="504901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Технологии развивающего </a:t>
            </a:r>
          </a:p>
          <a:p>
            <a:pPr algn="ctr"/>
            <a:r>
              <a:rPr lang="ru-RU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обучения</a:t>
            </a:r>
            <a:endParaRPr lang="ru-RU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985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340768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Тема : </a:t>
            </a:r>
            <a:r>
              <a:rPr lang="ru-RU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3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Пути обеспечения реализации программы преемственности «детский сад –начальная школа»</a:t>
            </a:r>
            <a:endParaRPr lang="ru-RU" sz="36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4581128"/>
            <a:ext cx="6318669" cy="28931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Баканова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Татьяна 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Валерьевна,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r"/>
            <a:r>
              <a:rPr lang="ru-RU" sz="3200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методист МБОУ «ЦО №31 имени Романа Петровича Стащенко» (учебный корпус №5)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048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043608" y="260648"/>
            <a:ext cx="7649766" cy="1325563"/>
          </a:xfrm>
        </p:spPr>
        <p:txBody>
          <a:bodyPr/>
          <a:lstStyle/>
          <a:p>
            <a:r>
              <a:rPr lang="ru-RU" b="1" dirty="0" smtClean="0"/>
              <a:t>Общая необходимость:</a:t>
            </a:r>
          </a:p>
        </p:txBody>
      </p:sp>
      <p:sp>
        <p:nvSpPr>
          <p:cNvPr id="5325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b="1" dirty="0" smtClean="0"/>
              <a:t>Изучить целевые ориентиры ФГОС ДО (над чем работать педагогу, но это необязательные требования к уровню развития ребенка-дошкольника).</a:t>
            </a:r>
          </a:p>
          <a:p>
            <a:r>
              <a:rPr lang="ru-RU" b="1" dirty="0" smtClean="0"/>
              <a:t>Ознакомиться с первичными представлениями, перечисленными в ФГОС ДО, и ориентироваться на них при подготовке </a:t>
            </a:r>
            <a:r>
              <a:rPr lang="ru-RU" b="1" dirty="0" err="1" smtClean="0"/>
              <a:t>разноуровневых</a:t>
            </a:r>
            <a:r>
              <a:rPr lang="ru-RU" b="1" dirty="0" smtClean="0"/>
              <a:t> заданий.</a:t>
            </a:r>
          </a:p>
          <a:p>
            <a:r>
              <a:rPr lang="ru-RU" b="1" u="sng" dirty="0" smtClean="0"/>
              <a:t>Договориться о технологиях!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7186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572" y="260648"/>
            <a:ext cx="5010944" cy="1066130"/>
          </a:xfrm>
          <a:prstGeom prst="downArrow">
            <a:avLst/>
          </a:prstGeom>
          <a:solidFill>
            <a:srgbClr val="FFC000">
              <a:alpha val="27000"/>
            </a:srgbClr>
          </a:solidFill>
          <a:ln w="12700" cap="flat" cmpd="sng" algn="ctr">
            <a:solidFill>
              <a:srgbClr val="FF66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n-ea"/>
                <a:cs typeface="Times New Roman" pitchFamily="18" charset="0"/>
              </a:rPr>
              <a:t>ТЕХНОЛОГИИ ДОО</a:t>
            </a:r>
          </a:p>
        </p:txBody>
      </p:sp>
      <p:sp>
        <p:nvSpPr>
          <p:cNvPr id="5" name="Rectangle 3"/>
          <p:cNvSpPr txBox="1">
            <a:spLocks/>
          </p:cNvSpPr>
          <p:nvPr/>
        </p:nvSpPr>
        <p:spPr bwMode="auto">
          <a:xfrm>
            <a:off x="4211960" y="3823498"/>
            <a:ext cx="4506888" cy="2839170"/>
          </a:xfrm>
          <a:prstGeom prst="rect">
            <a:avLst/>
          </a:prstGeom>
          <a:gradFill rotWithShape="1">
            <a:gsLst>
              <a:gs pos="0">
                <a:srgbClr val="C2BC80">
                  <a:lumMod val="110000"/>
                  <a:satMod val="105000"/>
                  <a:tint val="67000"/>
                </a:srgbClr>
              </a:gs>
              <a:gs pos="50000">
                <a:srgbClr val="C2BC80">
                  <a:lumMod val="105000"/>
                  <a:satMod val="103000"/>
                  <a:tint val="73000"/>
                </a:srgbClr>
              </a:gs>
              <a:gs pos="100000">
                <a:srgbClr val="C2BC80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9525" cap="flat" cmpd="sng" algn="ctr">
            <a:solidFill>
              <a:srgbClr val="C2BC80">
                <a:shade val="95000"/>
                <a:satMod val="105000"/>
              </a:srgb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228600" marR="0" lvl="0" indent="-22860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Образовательные технологии НОО - развивающий компонент - необходимость поиска способа решения возникающей перед учащимися задачи (проблемного обучения, развивающего обучения и т.д.)</a:t>
            </a: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755576" y="1493168"/>
            <a:ext cx="3600400" cy="2592288"/>
          </a:xfrm>
          <a:prstGeom prst="rect">
            <a:avLst/>
          </a:prstGeom>
          <a:gradFill rotWithShape="1">
            <a:gsLst>
              <a:gs pos="0">
                <a:srgbClr val="C2BC80">
                  <a:satMod val="103000"/>
                  <a:lumMod val="102000"/>
                  <a:tint val="94000"/>
                </a:srgbClr>
              </a:gs>
              <a:gs pos="50000">
                <a:srgbClr val="C2BC80">
                  <a:satMod val="110000"/>
                  <a:lumMod val="100000"/>
                  <a:shade val="100000"/>
                </a:srgbClr>
              </a:gs>
              <a:gs pos="100000">
                <a:srgbClr val="C2BC80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C2BC80"/>
            </a:solidFill>
            <a:prstDash val="solid"/>
            <a:miter lim="800000"/>
          </a:ln>
          <a:effectLst/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ФГОС ДО не регламентирует, какие образовательные технологии можно и/или нужно применять. В основе - комплексное развитие ребёнка через различные виды деятельности.</a:t>
            </a: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4112332" y="2789312"/>
            <a:ext cx="5010944" cy="1066130"/>
          </a:xfrm>
          <a:prstGeom prst="downArrow">
            <a:avLst/>
          </a:prstGeom>
          <a:solidFill>
            <a:srgbClr val="FFC000">
              <a:alpha val="27000"/>
            </a:srgbClr>
          </a:solidFill>
          <a:ln w="12700" cap="flat" cmpd="sng" algn="ctr">
            <a:solidFill>
              <a:srgbClr val="FF66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kern="0" smtClean="0">
                <a:solidFill>
                  <a:srgbClr val="00B050"/>
                </a:solidFill>
                <a:latin typeface="Comic Sans MS" pitchFamily="66" charset="0"/>
                <a:ea typeface="+mn-ea"/>
                <a:cs typeface="Times New Roman" pitchFamily="18" charset="0"/>
              </a:rPr>
              <a:t>ТЕХНОЛОГИИ НОО</a:t>
            </a:r>
            <a:endParaRPr lang="ru-RU" sz="2000" b="1" kern="0" dirty="0" smtClean="0">
              <a:solidFill>
                <a:srgbClr val="00B050"/>
              </a:solidFill>
              <a:latin typeface="Comic Sans MS" pitchFamily="66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11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 idx="4294967295"/>
          </p:nvPr>
        </p:nvSpPr>
        <p:spPr>
          <a:xfrm>
            <a:off x="781050" y="365126"/>
            <a:ext cx="7649766" cy="858368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dirty="0" smtClean="0"/>
              <a:t>Проблемы в ДО</a:t>
            </a:r>
          </a:p>
        </p:txBody>
      </p:sp>
      <p:sp>
        <p:nvSpPr>
          <p:cNvPr id="52227" name="Rectangle 3"/>
          <p:cNvSpPr>
            <a:spLocks noGrp="1"/>
          </p:cNvSpPr>
          <p:nvPr>
            <p:ph type="body" idx="4294967295"/>
          </p:nvPr>
        </p:nvSpPr>
        <p:spPr>
          <a:xfrm>
            <a:off x="323528" y="1340768"/>
            <a:ext cx="8586988" cy="4351338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sz="2400" b="1" dirty="0" smtClean="0"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Образовательный процесс в дошкольном образовательном учреждении строится в форме относительно свободных занятий в разных видах детской деятельности (игровой, продуктивной, трудовой и т. п.), с применением таких педагогических методов, которые обращаются к непроизвольной познавательной активности детей и не влекут за собой обязательной оценки их работы. </a:t>
            </a:r>
          </a:p>
          <a:p>
            <a:pPr>
              <a:lnSpc>
                <a:spcPct val="70000"/>
              </a:lnSpc>
            </a:pPr>
            <a:r>
              <a:rPr lang="ru-RU" sz="2400" b="1" dirty="0" smtClean="0"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то же время в ответ на общественный запрос в детском саду значительное внимание уделяется подготовке детей к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smtClean="0"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школе.</a:t>
            </a:r>
          </a:p>
          <a:p>
            <a:pPr>
              <a:lnSpc>
                <a:spcPct val="70000"/>
              </a:lnSpc>
            </a:pPr>
            <a:r>
              <a:rPr lang="ru-RU" sz="2400" b="1" dirty="0" smtClean="0"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Развитию предпосылок учебной деятельности (развернутых форм общения, эмоциональной устойчивости, ориентации на ценность познавательной деятельность и т. п.), на основе которой строится образовательный процесс в начальной школе, внимание практически не уделяется.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lnSpc>
                <a:spcPct val="70000"/>
              </a:lnSpc>
            </a:pPr>
            <a:endParaRPr lang="ru-RU" sz="2400" dirty="0" smtClean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32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етодист\сайт\знайки\родителям фото\15397167308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85" y="116632"/>
            <a:ext cx="5184576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методист\сайт\знайки\родителям фото\15397186025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52936"/>
            <a:ext cx="4876800" cy="3657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51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>
          <a:solidFill>
            <a:srgbClr val="FFC000"/>
          </a:solidFill>
        </p:spPr>
        <p:txBody>
          <a:bodyPr/>
          <a:lstStyle/>
          <a:p>
            <a:pPr algn="ctr" eaLnBrk="1" hangingPunct="1"/>
            <a:r>
              <a:rPr lang="ru-RU" altLang="ru-RU" dirty="0" smtClean="0"/>
              <a:t>Задачи реализации преемственности для НОО</a:t>
            </a:r>
            <a:endParaRPr lang="ru-RU" dirty="0" smtClean="0"/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1110853" y="1825625"/>
            <a:ext cx="7319963" cy="435133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 eaLnBrk="1" hangingPunct="1"/>
            <a:r>
              <a:rPr lang="ru-RU" dirty="0" smtClean="0">
                <a:latin typeface="Times New Roman" pitchFamily="18" charset="0"/>
              </a:rPr>
              <a:t>  </a:t>
            </a:r>
            <a:r>
              <a:rPr lang="ru-RU" altLang="ru-RU" dirty="0" smtClean="0"/>
              <a:t>введение в педагогический процесс разных видов детского творчества (игр, драматургии, художественного моделирования, экспериментирования, словесного творчества, танцевальных и музыкальных импровизаций);</a:t>
            </a:r>
          </a:p>
          <a:p>
            <a:pPr marL="0" indent="0" eaLnBrk="1" hangingPunct="1"/>
            <a:r>
              <a:rPr lang="ru-RU" altLang="ru-RU" dirty="0" smtClean="0"/>
              <a:t> обогащение содержания уроков эстетического цикла (изобразительное искусство, музыка, технология и т.п.);</a:t>
            </a:r>
          </a:p>
          <a:p>
            <a:pPr marL="0" indent="0" eaLnBrk="1" hangingPunct="1"/>
            <a:r>
              <a:rPr lang="ru-RU" altLang="ru-RU" dirty="0" smtClean="0"/>
              <a:t> широкое использование игровых приемов в первый год обучения.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2424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 idx="4294967295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altLang="ru-RU" smtClean="0"/>
              <a:t>Задачи реализации преемственности для ДО</a:t>
            </a:r>
            <a:endParaRPr lang="ru-RU" smtClean="0"/>
          </a:p>
        </p:txBody>
      </p:sp>
      <p:sp>
        <p:nvSpPr>
          <p:cNvPr id="54275" name="Rectangle 3"/>
          <p:cNvSpPr>
            <a:spLocks noGrp="1"/>
          </p:cNvSpPr>
          <p:nvPr>
            <p:ph type="body" idx="4294967295"/>
          </p:nvPr>
        </p:nvSpPr>
        <p:spPr>
          <a:xfrm>
            <a:off x="194310" y="1825625"/>
            <a:ext cx="8675370" cy="4351338"/>
          </a:xfrm>
        </p:spPr>
        <p:txBody>
          <a:bodyPr/>
          <a:lstStyle/>
          <a:p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охрана и укрепление физического и психического здоровья детей;</a:t>
            </a:r>
          </a:p>
          <a:p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любознательности, стремления к расширению знаний;</a:t>
            </a:r>
          </a:p>
          <a:p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и развитие основных познавательных процессов (внимания, воображения, памяти, мышления, речи);</a:t>
            </a:r>
          </a:p>
          <a:p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коммуникативных умений, произвольности поведения, доброжелательности, умения взаимодействовать с педагогами и сверстниками;</a:t>
            </a:r>
          </a:p>
          <a:p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инициативности, самостоятельности, активности;</a:t>
            </a:r>
          </a:p>
          <a:p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отдельных приемов учебно-познавательной деятельности (умение ориентироваться в задании, осуществлять самоконтроль).	</a:t>
            </a:r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04499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760596" y="282766"/>
            <a:ext cx="6192688" cy="21602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34789" y="753553"/>
            <a:ext cx="58326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ПРЕЕМСТВЕННОСТЬ – это последовательная передача чего-либо от одного к другому 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7" name="Стрелка вниз 6"/>
          <p:cNvSpPr/>
          <p:nvPr/>
        </p:nvSpPr>
        <p:spPr>
          <a:xfrm>
            <a:off x="7192148" y="2045893"/>
            <a:ext cx="57606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1694535" y="2693965"/>
            <a:ext cx="6313156" cy="3960439"/>
          </a:xfrm>
          <a:prstGeom prst="roundRect">
            <a:avLst>
              <a:gd name="adj" fmla="val 16667"/>
            </a:avLst>
          </a:prstGeom>
          <a:solidFill>
            <a:srgbClr val="CCDDEA"/>
          </a:solidFill>
          <a:ln w="9525">
            <a:solidFill>
              <a:srgbClr val="0C0C0C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charset="0"/>
                <a:cs typeface="Arial" charset="0"/>
              </a:rPr>
              <a:t>Переход от одного уровня образования 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charset="0"/>
                <a:cs typeface="Arial" charset="0"/>
              </a:rPr>
              <a:t>к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charset="0"/>
                <a:cs typeface="Arial" charset="0"/>
              </a:rPr>
              <a:t>следующему,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charset="0"/>
                <a:cs typeface="Arial" charset="0"/>
              </a:rPr>
              <a:t>выражающийся </a:t>
            </a:r>
            <a:r>
              <a:rPr kumimoji="0" lang="ru-RU" sz="2400" b="1" i="0" u="sng" strike="noStrike" kern="0" cap="none" spc="0" normalizeH="0" baseline="0" noProof="0" dirty="0">
                <a:ln>
                  <a:noFill/>
                </a:ln>
                <a:solidFill>
                  <a:srgbClr val="B40000">
                    <a:lumMod val="5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в сохранении и </a:t>
            </a:r>
            <a:endParaRPr kumimoji="0" lang="ru-RU" sz="2400" b="1" i="0" u="sng" strike="noStrike" kern="0" cap="none" spc="0" normalizeH="0" baseline="0" noProof="0" dirty="0" smtClean="0">
              <a:ln>
                <a:noFill/>
              </a:ln>
              <a:solidFill>
                <a:srgbClr val="B40000">
                  <a:lumMod val="50000"/>
                </a:srgbClr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B40000">
                    <a:lumMod val="5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постепенном </a:t>
            </a:r>
            <a:r>
              <a:rPr kumimoji="0" lang="ru-RU" sz="2400" b="1" i="0" u="sng" strike="noStrike" kern="0" cap="none" spc="0" normalizeH="0" baseline="0" noProof="0" dirty="0">
                <a:ln>
                  <a:noFill/>
                </a:ln>
                <a:solidFill>
                  <a:srgbClr val="B40000">
                    <a:lumMod val="5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изменении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charset="0"/>
                <a:cs typeface="Arial" charset="0"/>
              </a:rPr>
              <a:t>содержания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charset="0"/>
                <a:cs typeface="Arial" charset="0"/>
              </a:rPr>
              <a:t>,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charset="0"/>
                <a:cs typeface="Arial" charset="0"/>
              </a:rPr>
              <a:t>форм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charset="0"/>
                <a:cs typeface="Arial" charset="0"/>
              </a:rPr>
              <a:t>, методов, 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charset="0"/>
                <a:cs typeface="Arial" charset="0"/>
              </a:rPr>
              <a:t>технологий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charset="0"/>
                <a:cs typeface="Arial" charset="0"/>
              </a:rPr>
              <a:t>обучения и воспитания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934789" y="2061739"/>
            <a:ext cx="57606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64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 idx="4294967295"/>
          </p:nvPr>
        </p:nvSpPr>
        <p:spPr>
          <a:xfrm>
            <a:off x="921544" y="116632"/>
            <a:ext cx="7649766" cy="936104"/>
          </a:xfrm>
        </p:spPr>
        <p:txBody>
          <a:bodyPr/>
          <a:lstStyle/>
          <a:p>
            <a:pPr algn="ctr" eaLnBrk="1" hangingPunct="1"/>
            <a:r>
              <a:rPr lang="ru-RU" sz="3200" b="1" dirty="0" smtClean="0"/>
              <a:t>Проблемы преемственности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>
          <a:xfrm>
            <a:off x="467544" y="1825625"/>
            <a:ext cx="7963272" cy="43513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– </a:t>
            </a:r>
            <a:endParaRPr lang="ru-RU" smtClean="0">
              <a:latin typeface="Times New Roman" pitchFamily="18" charset="0"/>
            </a:endParaRPr>
          </a:p>
        </p:txBody>
      </p:sp>
      <p:sp>
        <p:nvSpPr>
          <p:cNvPr id="17411" name="AutoShape 4"/>
          <p:cNvSpPr>
            <a:spLocks noChangeArrowheads="1"/>
          </p:cNvSpPr>
          <p:nvPr/>
        </p:nvSpPr>
        <p:spPr bwMode="auto">
          <a:xfrm>
            <a:off x="539552" y="908720"/>
            <a:ext cx="8175774" cy="4389438"/>
          </a:xfrm>
          <a:prstGeom prst="roundRect">
            <a:avLst>
              <a:gd name="adj" fmla="val 16667"/>
            </a:avLst>
          </a:prstGeom>
          <a:solidFill>
            <a:schemeClr val="bg2">
              <a:alpha val="5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>
                <a:solidFill>
                  <a:srgbClr val="0C0C0C"/>
                </a:solidFill>
                <a:latin typeface="Arial" charset="0"/>
                <a:cs typeface="Arial" charset="0"/>
              </a:rPr>
              <a:t>Непонимание сущности результатов дошкольного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C0C0C"/>
                </a:solidFill>
                <a:latin typeface="Arial" charset="0"/>
                <a:cs typeface="Arial" charset="0"/>
              </a:rPr>
              <a:t>и начального образования.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>
                <a:solidFill>
                  <a:srgbClr val="0C0C0C"/>
                </a:solidFill>
                <a:latin typeface="Arial" charset="0"/>
                <a:cs typeface="Arial" charset="0"/>
              </a:rPr>
              <a:t>Преемственность между детским садом и школой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C0C0C"/>
                </a:solidFill>
                <a:latin typeface="Arial" charset="0"/>
                <a:cs typeface="Arial" charset="0"/>
              </a:rPr>
              <a:t>ориентирована в основном на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C0C0C"/>
                </a:solidFill>
                <a:latin typeface="Arial" charset="0"/>
                <a:cs typeface="Arial" charset="0"/>
              </a:rPr>
              <a:t>организационные формы взаимодействия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C0C0C"/>
                </a:solidFill>
                <a:latin typeface="Arial" charset="0"/>
                <a:cs typeface="Arial" charset="0"/>
              </a:rPr>
              <a:t>(посещение ДО, школы, проведение совместных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C0C0C"/>
                </a:solidFill>
                <a:latin typeface="Arial" charset="0"/>
                <a:cs typeface="Arial" charset="0"/>
              </a:rPr>
              <a:t>мероприятий и т.п.).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>
                <a:solidFill>
                  <a:srgbClr val="0C0C0C"/>
                </a:solidFill>
                <a:latin typeface="Arial" charset="0"/>
                <a:cs typeface="Arial" charset="0"/>
              </a:rPr>
              <a:t> Преемственность на уровне содержания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C0C0C"/>
                </a:solidFill>
                <a:latin typeface="Arial" charset="0"/>
                <a:cs typeface="Arial" charset="0"/>
              </a:rPr>
              <a:t>обеспечивается только выбором программ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C0C0C"/>
                </a:solidFill>
                <a:latin typeface="Arial" charset="0"/>
                <a:cs typeface="Arial" charset="0"/>
              </a:rPr>
              <a:t>предшкольной подготовки.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>
                <a:solidFill>
                  <a:srgbClr val="0C0C0C"/>
                </a:solidFill>
                <a:latin typeface="Arial" charset="0"/>
                <a:cs typeface="Arial" charset="0"/>
              </a:rPr>
              <a:t>Искусственная акселерация развития ребенка.</a:t>
            </a:r>
            <a:endParaRPr lang="ru-RU" sz="2400" b="1">
              <a:solidFill>
                <a:srgbClr val="0C0C0C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403648" y="5298158"/>
            <a:ext cx="6624736" cy="13712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0C0C0C"/>
                </a:solidFill>
              </a:rPr>
              <a:t>смена стиля общения педагога с детьми; </a:t>
            </a:r>
          </a:p>
          <a:p>
            <a:pPr lvl="0" algn="ctr"/>
            <a:r>
              <a:rPr lang="ru-RU" b="1" dirty="0">
                <a:solidFill>
                  <a:srgbClr val="0C0C0C"/>
                </a:solidFill>
              </a:rPr>
              <a:t>резкая перемена основного вида деятельности - игровой - на учебную</a:t>
            </a:r>
          </a:p>
        </p:txBody>
      </p:sp>
    </p:spTree>
    <p:extLst>
      <p:ext uri="{BB962C8B-B14F-4D97-AF65-F5344CB8AC3E}">
        <p14:creationId xmlns:p14="http://schemas.microsoft.com/office/powerpoint/2010/main" val="304448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893564" y="332656"/>
            <a:ext cx="2094259" cy="945911"/>
          </a:xfrm>
          <a:prstGeom prst="roundRect">
            <a:avLst/>
          </a:prstGeom>
          <a:solidFill>
            <a:srgbClr val="99FF99"/>
          </a:solidFill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637052">
                    <a:lumMod val="50000"/>
                  </a:srgbClr>
                </a:solidFill>
              </a:rPr>
              <a:t>Самостоятельная деятельность детей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91880" y="692696"/>
            <a:ext cx="2159620" cy="87482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637052">
                    <a:lumMod val="50000"/>
                  </a:srgbClr>
                </a:solidFill>
              </a:rPr>
              <a:t>Совместная деятельность  педагога и детей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12421" y="476672"/>
            <a:ext cx="2300208" cy="10719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637052">
                    <a:lumMod val="50000"/>
                  </a:srgbClr>
                </a:solidFill>
              </a:rPr>
              <a:t>Взаимодействие с семьями воспитанников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4186" y="1851144"/>
            <a:ext cx="1849676" cy="1433840"/>
          </a:xfrm>
          <a:prstGeom prst="roundRect">
            <a:avLst/>
          </a:prstGeom>
          <a:solidFill>
            <a:srgbClr val="99FF99"/>
          </a:solidFill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637052">
                    <a:lumMod val="50000"/>
                  </a:srgbClr>
                </a:solidFill>
              </a:rPr>
              <a:t>Свободная деятельность по интересам ребенка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06190" y="1958046"/>
            <a:ext cx="1964352" cy="1326938"/>
          </a:xfrm>
          <a:prstGeom prst="roundRect">
            <a:avLst/>
          </a:prstGeom>
          <a:solidFill>
            <a:srgbClr val="99FF99"/>
          </a:solidFill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637052">
                    <a:lumMod val="50000"/>
                  </a:srgbClr>
                </a:solidFill>
              </a:rPr>
              <a:t>Опосредованно организованная воспитателем деятельность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28615" y="2133600"/>
            <a:ext cx="1997697" cy="97417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637052">
                    <a:lumMod val="50000"/>
                  </a:srgbClr>
                </a:solidFill>
              </a:rPr>
              <a:t>Совместная деятельность в ходе режимных моментов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68873" y="3574147"/>
            <a:ext cx="3084188" cy="1860549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637052">
                    <a:lumMod val="50000"/>
                  </a:srgbClr>
                </a:solidFill>
              </a:rPr>
              <a:t>НОД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637052">
                    <a:lumMod val="50000"/>
                  </a:srgbClr>
                </a:solidFill>
              </a:rPr>
              <a:t>(организованная педагогом совместная деятельность, ограниченная временем, направленная на решение образовательных задач)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70541" y="3589337"/>
            <a:ext cx="2231375" cy="160129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637052">
                    <a:lumMod val="50000"/>
                  </a:srgbClr>
                </a:solidFill>
              </a:rPr>
              <a:t>Совместная деятельность, направленная на осуществление функций присмотра и ухода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33825" y="3561303"/>
            <a:ext cx="2173641" cy="150690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637052">
                    <a:lumMod val="50000"/>
                  </a:srgbClr>
                </a:solidFill>
              </a:rPr>
              <a:t>Совместная деятельность, направленная на решение образовательных задач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1401866" y="1278567"/>
            <a:ext cx="0" cy="576700"/>
          </a:xfrm>
          <a:prstGeom prst="straightConnector1">
            <a:avLst/>
          </a:prstGeom>
          <a:ln w="5715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691222" y="1278567"/>
            <a:ext cx="0" cy="679479"/>
          </a:xfrm>
          <a:prstGeom prst="straightConnector1">
            <a:avLst/>
          </a:prstGeom>
          <a:ln w="5715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4253061" y="1653435"/>
            <a:ext cx="822996" cy="1935903"/>
          </a:xfrm>
          <a:prstGeom prst="straightConnector1">
            <a:avLst/>
          </a:prstGeom>
          <a:ln w="57150">
            <a:solidFill>
              <a:schemeClr val="bg2">
                <a:lumMod val="9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145477" y="1668736"/>
            <a:ext cx="674688" cy="373062"/>
          </a:xfrm>
          <a:prstGeom prst="straightConnector1">
            <a:avLst/>
          </a:prstGeom>
          <a:ln w="57150">
            <a:solidFill>
              <a:schemeClr val="bg2">
                <a:lumMod val="9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7326313" y="1596687"/>
            <a:ext cx="494332" cy="1964616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5799318" y="3107770"/>
            <a:ext cx="147820" cy="481568"/>
          </a:xfrm>
          <a:prstGeom prst="straightConnector1">
            <a:avLst/>
          </a:prstGeom>
          <a:ln w="57150">
            <a:solidFill>
              <a:schemeClr val="bg2">
                <a:lumMod val="9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727649" y="3092579"/>
            <a:ext cx="168338" cy="481568"/>
          </a:xfrm>
          <a:prstGeom prst="straightConnector1">
            <a:avLst/>
          </a:prstGeom>
          <a:ln w="57150">
            <a:solidFill>
              <a:schemeClr val="bg2">
                <a:lumMod val="9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733264" y="5949280"/>
            <a:ext cx="7461448" cy="574786"/>
          </a:xfrm>
          <a:prstGeom prst="round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637052">
                    <a:lumMod val="50000"/>
                  </a:srgbClr>
                </a:solidFill>
              </a:rPr>
              <a:t>Комплексное развитие ребенка через различные виды деятельности</a:t>
            </a: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971600" y="3348554"/>
            <a:ext cx="1" cy="2518830"/>
          </a:xfrm>
          <a:prstGeom prst="straightConnector1">
            <a:avLst/>
          </a:prstGeom>
          <a:ln w="57150">
            <a:solidFill>
              <a:srgbClr val="0080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245850" y="3284984"/>
            <a:ext cx="0" cy="304354"/>
          </a:xfrm>
          <a:prstGeom prst="line">
            <a:avLst/>
          </a:prstGeom>
          <a:ln w="57150">
            <a:solidFill>
              <a:srgbClr val="0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5131678" y="5253955"/>
            <a:ext cx="14288" cy="695325"/>
          </a:xfrm>
          <a:prstGeom prst="straightConnector1">
            <a:avLst/>
          </a:prstGeom>
          <a:ln w="57150">
            <a:solidFill>
              <a:schemeClr val="bg2">
                <a:lumMod val="9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7956376" y="5190629"/>
            <a:ext cx="0" cy="694730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3286125" y="5537994"/>
            <a:ext cx="0" cy="411286"/>
          </a:xfrm>
          <a:prstGeom prst="straightConnector1">
            <a:avLst/>
          </a:prstGeom>
          <a:ln w="57150">
            <a:solidFill>
              <a:srgbClr val="0080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10061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35654216"/>
              </p:ext>
            </p:extLst>
          </p:nvPr>
        </p:nvGraphicFramePr>
        <p:xfrm>
          <a:off x="611560" y="116632"/>
          <a:ext cx="7848872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1918128"/>
              </p:ext>
            </p:extLst>
          </p:nvPr>
        </p:nvGraphicFramePr>
        <p:xfrm>
          <a:off x="611188" y="908050"/>
          <a:ext cx="8396287" cy="557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Лист" r:id="rId9" imgW="8601126" imgH="5924502" progId="Excel.Sheet.8">
                  <p:embed/>
                </p:oleObj>
              </mc:Choice>
              <mc:Fallback>
                <p:oleObj name="Лист" r:id="rId9" imgW="8601126" imgH="5924502" progId="Excel.Sheet.8">
                  <p:embed/>
                  <p:pic>
                    <p:nvPicPr>
                      <p:cNvPr id="0" name="Диаграмма 8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908050"/>
                        <a:ext cx="8396287" cy="557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447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6985" y="-171400"/>
            <a:ext cx="69905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Игровая деятельность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D:\методист\сайт\знакомство с профессиями фото (2)\P_20181030_09413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32"/>
          <a:stretch/>
        </p:blipFill>
        <p:spPr bwMode="auto">
          <a:xfrm>
            <a:off x="1564097" y="620688"/>
            <a:ext cx="3423517" cy="5445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етодист\сайт\бубенчики\20181217_11232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9"/>
          <a:stretch/>
        </p:blipFill>
        <p:spPr bwMode="auto">
          <a:xfrm>
            <a:off x="1152127" y="3416712"/>
            <a:ext cx="5187205" cy="3188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методист\сайт\бубенчики\20181218_09492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23"/>
          <a:stretch/>
        </p:blipFill>
        <p:spPr bwMode="auto">
          <a:xfrm>
            <a:off x="3995937" y="2204864"/>
            <a:ext cx="4618142" cy="4033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методист\сайт\бубенчики\20181218_09514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6" r="7315"/>
          <a:stretch/>
        </p:blipFill>
        <p:spPr bwMode="auto">
          <a:xfrm>
            <a:off x="3491880" y="702695"/>
            <a:ext cx="5007838" cy="3612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Новые детские песни.Татьяна Бурцева, ст. - Е.Бекиш - Весна (минус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92280" y="60451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2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5587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Конструирование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D:\методист\сайт\знакомство с профессиями фото (2)\P_20181031_0928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0" b="22222"/>
          <a:stretch/>
        </p:blipFill>
        <p:spPr bwMode="auto">
          <a:xfrm>
            <a:off x="971600" y="1016979"/>
            <a:ext cx="3857625" cy="5056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етодист\сайт\солнышко\20181128_16221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6" t="21212" r="11818" b="11025"/>
          <a:stretch/>
        </p:blipFill>
        <p:spPr bwMode="auto">
          <a:xfrm>
            <a:off x="3383340" y="3044908"/>
            <a:ext cx="5199376" cy="3406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етодист\сайт\рябинушка\20190109_10153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81" r="14661"/>
          <a:stretch/>
        </p:blipFill>
        <p:spPr bwMode="auto">
          <a:xfrm>
            <a:off x="3851921" y="1004047"/>
            <a:ext cx="4730796" cy="3584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42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00"/>
    </mc:Choice>
    <mc:Fallback xmlns="">
      <p:transition spd="slow" advClick="0" advTm="1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3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8640"/>
            <a:ext cx="7186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33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Познавательно-исследовательская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C33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170" name="Picture 2" descr="D:\методист\сайт\веснушки\20190110_1020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4" b="7733"/>
          <a:stretch/>
        </p:blipFill>
        <p:spPr bwMode="auto">
          <a:xfrm>
            <a:off x="1398375" y="980728"/>
            <a:ext cx="3224956" cy="5056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методист\Воспит\ускова\IMG-20190319-WA00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" r="3854"/>
          <a:stretch/>
        </p:blipFill>
        <p:spPr bwMode="auto">
          <a:xfrm>
            <a:off x="1115616" y="3284984"/>
            <a:ext cx="5569528" cy="3431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D:\методист\Воспит\аттестация\гаврилина\фото на аттест\20190222_10562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224" y="980728"/>
            <a:ext cx="4848175" cy="3383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:\методист\Воспит\аттестация\гаврилина\зож\IMG-20190129-WA000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382" y="3009442"/>
            <a:ext cx="5602560" cy="3705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636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00"/>
    </mc:Choice>
    <mc:Fallback xmlns="">
      <p:transition spd="slow" advClick="0" advTm="1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2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Тема Office">
  <a:themeElements>
    <a:clrScheme name="Другая 15">
      <a:dk1>
        <a:srgbClr val="0C0C0C"/>
      </a:dk1>
      <a:lt1>
        <a:srgbClr val="FAF9F9"/>
      </a:lt1>
      <a:dk2>
        <a:srgbClr val="637052"/>
      </a:dk2>
      <a:lt2>
        <a:srgbClr val="CCDDEA"/>
      </a:lt2>
      <a:accent1>
        <a:srgbClr val="FF6600"/>
      </a:accent1>
      <a:accent2>
        <a:srgbClr val="B40000"/>
      </a:accent2>
      <a:accent3>
        <a:srgbClr val="002E8A"/>
      </a:accent3>
      <a:accent4>
        <a:srgbClr val="F4EE00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Тема Office">
  <a:themeElements>
    <a:clrScheme name="Другая 6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60066"/>
      </a:hlink>
      <a:folHlink>
        <a:srgbClr val="66006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Тема Office">
  <a:themeElements>
    <a:clrScheme name="Другая 6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60066"/>
      </a:hlink>
      <a:folHlink>
        <a:srgbClr val="66006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Тема Office">
  <a:themeElements>
    <a:clrScheme name="Другая 6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60066"/>
      </a:hlink>
      <a:folHlink>
        <a:srgbClr val="66006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Другая 6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60066"/>
      </a:hlink>
      <a:folHlink>
        <a:srgbClr val="66006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Тема Office">
  <a:themeElements>
    <a:clrScheme name="Другая 6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60066"/>
      </a:hlink>
      <a:folHlink>
        <a:srgbClr val="66006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Тема Office">
  <a:themeElements>
    <a:clrScheme name="Другая 69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05867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Тема Office">
  <a:themeElements>
    <a:clrScheme name="Другая 68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32423"/>
      </a:hlink>
      <a:folHlink>
        <a:srgbClr val="63242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 Организация НОД">
  <a:themeElements>
    <a:clrScheme name="Другая 15">
      <a:dk1>
        <a:srgbClr val="0C0C0C"/>
      </a:dk1>
      <a:lt1>
        <a:srgbClr val="FAF9F9"/>
      </a:lt1>
      <a:dk2>
        <a:srgbClr val="637052"/>
      </a:dk2>
      <a:lt2>
        <a:srgbClr val="CCDDEA"/>
      </a:lt2>
      <a:accent1>
        <a:srgbClr val="FF6600"/>
      </a:accent1>
      <a:accent2>
        <a:srgbClr val="B40000"/>
      </a:accent2>
      <a:accent3>
        <a:srgbClr val="002E8A"/>
      </a:accent3>
      <a:accent4>
        <a:srgbClr val="F4EE00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944</Words>
  <Application>Microsoft Office PowerPoint</Application>
  <PresentationFormat>Экран (4:3)</PresentationFormat>
  <Paragraphs>106</Paragraphs>
  <Slides>25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9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1_Тема Office</vt:lpstr>
      <vt:lpstr>8_Тема Office</vt:lpstr>
      <vt:lpstr>2 Организация НОД</vt:lpstr>
      <vt:lpstr>Лист</vt:lpstr>
      <vt:lpstr>Презентация PowerPoint</vt:lpstr>
      <vt:lpstr>Презентация PowerPoint</vt:lpstr>
      <vt:lpstr>Презентация PowerPoint</vt:lpstr>
      <vt:lpstr>Проблемы преемственности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Организация преемственности дошкольного и начального общего образования как эффективное средство формирования функционально/деятельностно грамотной личности</vt:lpstr>
      <vt:lpstr>«Портрет»???</vt:lpstr>
      <vt:lpstr>Презентация PowerPoint</vt:lpstr>
      <vt:lpstr>Общая необходимость:</vt:lpstr>
      <vt:lpstr>ТЕХНОЛОГИИ ДОО</vt:lpstr>
      <vt:lpstr>Проблемы в ДО</vt:lpstr>
      <vt:lpstr>Презентация PowerPoint</vt:lpstr>
      <vt:lpstr>Задачи реализации преемственности для НОО</vt:lpstr>
      <vt:lpstr>Задачи реализации преемственности для ДО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47</cp:revision>
  <dcterms:created xsi:type="dcterms:W3CDTF">2019-02-27T11:57:37Z</dcterms:created>
  <dcterms:modified xsi:type="dcterms:W3CDTF">2019-03-27T11:55:08Z</dcterms:modified>
</cp:coreProperties>
</file>