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71" r:id="rId4"/>
    <p:sldId id="270" r:id="rId5"/>
    <p:sldId id="274" r:id="rId6"/>
    <p:sldId id="272" r:id="rId7"/>
    <p:sldId id="275" r:id="rId8"/>
    <p:sldId id="292" r:id="rId9"/>
    <p:sldId id="329" r:id="rId10"/>
    <p:sldId id="330" r:id="rId11"/>
    <p:sldId id="295" r:id="rId12"/>
    <p:sldId id="331" r:id="rId13"/>
    <p:sldId id="300" r:id="rId14"/>
    <p:sldId id="276" r:id="rId15"/>
    <p:sldId id="282" r:id="rId16"/>
    <p:sldId id="287" r:id="rId17"/>
    <p:sldId id="296" r:id="rId18"/>
    <p:sldId id="288" r:id="rId19"/>
    <p:sldId id="286" r:id="rId20"/>
    <p:sldId id="327" r:id="rId21"/>
    <p:sldId id="302" r:id="rId22"/>
    <p:sldId id="299" r:id="rId23"/>
    <p:sldId id="309" r:id="rId24"/>
    <p:sldId id="326" r:id="rId25"/>
    <p:sldId id="294" r:id="rId26"/>
    <p:sldId id="328" r:id="rId27"/>
    <p:sldId id="281" r:id="rId28"/>
    <p:sldId id="314" r:id="rId29"/>
    <p:sldId id="308" r:id="rId30"/>
    <p:sldId id="322" r:id="rId31"/>
    <p:sldId id="307" r:id="rId32"/>
    <p:sldId id="304" r:id="rId33"/>
    <p:sldId id="311" r:id="rId34"/>
    <p:sldId id="325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060680@mail.ru" initials="e" lastIdx="0" clrIdx="0">
    <p:extLst>
      <p:ext uri="{19B8F6BF-5375-455C-9EA6-DF929625EA0E}">
        <p15:presenceInfo xmlns:p15="http://schemas.microsoft.com/office/powerpoint/2012/main" userId="503d16414445ef7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0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871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74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4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186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74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52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74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765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8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247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1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DC44D-42A4-4098-8435-DCF63DA46A46}" type="datetimeFigureOut">
              <a:rPr lang="ru-RU" smtClean="0"/>
              <a:pPr/>
              <a:t>24.08.2022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A1A5D-7E97-4F20-956F-16660E7AF7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88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5.png"/><Relationship Id="rId7" Type="http://schemas.openxmlformats.org/officeDocument/2006/relationships/image" Target="../media/image47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40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gif"/><Relationship Id="rId7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58900" y="1448649"/>
            <a:ext cx="9753600" cy="2170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Инновационные технологии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 работе учителя-логопеда с детьми ОВЗ.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4100" y="3619500"/>
            <a:ext cx="5956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логопед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Гутник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Е.П.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99989" y="6077295"/>
            <a:ext cx="398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д/с «343»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г.Челябинск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694916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78183" y="45407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Использование элементов сенсорной интеграции.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4880" y="16544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Segoe Print" pitchFamily="2" charset="0"/>
              </a:rPr>
              <a:t>.</a:t>
            </a:r>
          </a:p>
          <a:p>
            <a:pPr algn="just"/>
            <a:r>
              <a:rPr lang="ru-RU" dirty="0">
                <a:latin typeface="Segoe Print" pitchFamily="2" charset="0"/>
              </a:rPr>
              <a:t>	</a:t>
            </a:r>
            <a:endParaRPr lang="ru-RU" dirty="0">
              <a:latin typeface="Franklin Gothic Book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3227" y="1285072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NewRomanPS-BoldMT"/>
              </a:rPr>
              <a:t>Сенсорная коробка </a:t>
            </a:r>
            <a:r>
              <a:rPr lang="ru-RU" dirty="0">
                <a:latin typeface="TimesNewRomanPSMT"/>
              </a:rPr>
              <a:t>— это емкость с любым наполнителем, который только</a:t>
            </a:r>
          </a:p>
          <a:p>
            <a:r>
              <a:rPr lang="ru-RU" dirty="0">
                <a:latin typeface="TimesNewRomanPSMT"/>
              </a:rPr>
              <a:t>позволит ваша фантазия</a:t>
            </a:r>
            <a:r>
              <a:rPr lang="ru-RU" dirty="0">
                <a:latin typeface="Times New Roman" panose="02020603050405020304" pitchFamily="18" charset="0"/>
              </a:rPr>
              <a:t>. </a:t>
            </a:r>
            <a:r>
              <a:rPr lang="ru-RU" dirty="0">
                <a:latin typeface="TimesNewRomanPSMT"/>
              </a:rPr>
              <a:t>Она даст возможность ребенку расширить свой</a:t>
            </a:r>
          </a:p>
          <a:p>
            <a:r>
              <a:rPr lang="ru-RU" dirty="0">
                <a:latin typeface="TimesNewRomanPSMT"/>
              </a:rPr>
              <a:t>тактильный опыт — он сможет трогать, пересыпать, переливать, исследовать,</a:t>
            </a:r>
          </a:p>
          <a:p>
            <a:r>
              <a:rPr lang="ru-RU" dirty="0">
                <a:latin typeface="TimesNewRomanPSMT"/>
              </a:rPr>
              <a:t>закапывать, откапывать и просто играть</a:t>
            </a:r>
            <a:r>
              <a:rPr lang="ru-RU" dirty="0">
                <a:latin typeface="Times New Roman" panose="02020603050405020304" pitchFamily="18" charset="0"/>
              </a:rPr>
              <a:t>. </a:t>
            </a:r>
            <a:r>
              <a:rPr lang="ru-RU" dirty="0">
                <a:latin typeface="TimesNewRomanPSMT"/>
              </a:rPr>
              <a:t>Это прекрасная своей</a:t>
            </a:r>
          </a:p>
          <a:p>
            <a:r>
              <a:rPr lang="ru-RU" dirty="0">
                <a:latin typeface="TimesNewRomanPSMT"/>
              </a:rPr>
              <a:t>универсальностью вещь, с которой можно играть во что угодно и которая</a:t>
            </a:r>
          </a:p>
          <a:p>
            <a:r>
              <a:rPr lang="ru-RU" dirty="0">
                <a:latin typeface="TimesNewRomanPSMT"/>
              </a:rPr>
              <a:t>подходит детям разных возрастов</a:t>
            </a:r>
            <a:r>
              <a:rPr lang="ru-RU" dirty="0">
                <a:latin typeface="Times New Roman" panose="02020603050405020304" pitchFamily="18" charset="0"/>
              </a:rPr>
              <a:t>.</a:t>
            </a:r>
            <a:endParaRPr lang="en-US" dirty="0"/>
          </a:p>
        </p:txBody>
      </p:sp>
      <p:pic>
        <p:nvPicPr>
          <p:cNvPr id="9" name="Picture 2" descr="https://www.bebinka.ru/sites/default/files/articles/sensornye_korobki3_samara_bebin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87442">
            <a:off x="8290853" y="4000170"/>
            <a:ext cx="3228922" cy="2141867"/>
          </a:xfrm>
          <a:prstGeom prst="round2DiagRect">
            <a:avLst>
              <a:gd name="adj1" fmla="val 16667"/>
              <a:gd name="adj2" fmla="val 14718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54210">
            <a:off x="7374804" y="1343652"/>
            <a:ext cx="3690427" cy="22769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1920">
            <a:off x="5579205" y="4153584"/>
            <a:ext cx="2284175" cy="21491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2534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085702" y="599553"/>
            <a:ext cx="77636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Segoe Print" pitchFamily="2" charset="0"/>
              </a:rPr>
              <a:t>Сенсорно-интегративная артикуляционная гимнастика</a:t>
            </a:r>
          </a:p>
          <a:p>
            <a:pPr algn="just"/>
            <a:endParaRPr lang="ru-RU" sz="2400" dirty="0">
              <a:latin typeface="Segoe Print" pitchFamily="2" charset="0"/>
            </a:endParaRPr>
          </a:p>
          <a:p>
            <a:pPr algn="just"/>
            <a:endParaRPr lang="ru-RU" sz="2400" dirty="0">
              <a:latin typeface="Segoe Print" pitchFamily="2" charset="0"/>
            </a:endParaRPr>
          </a:p>
        </p:txBody>
      </p:sp>
      <p:pic>
        <p:nvPicPr>
          <p:cNvPr id="14" name="Picture 2" descr="http://present5.com/presentation/382649249_439954051/image-9.jpg"/>
          <p:cNvPicPr>
            <a:picLocks noChangeAspect="1" noChangeArrowheads="1"/>
          </p:cNvPicPr>
          <p:nvPr/>
        </p:nvPicPr>
        <p:blipFill rotWithShape="1">
          <a:blip r:embed="rId3"/>
          <a:srcRect t="47428" r="46181"/>
          <a:stretch/>
        </p:blipFill>
        <p:spPr bwMode="auto">
          <a:xfrm>
            <a:off x="854596" y="2547020"/>
            <a:ext cx="2900940" cy="2952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https://luckclub.ru/images/luckclub/2019/01/dff55ae201-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536" y="1629118"/>
            <a:ext cx="3998867" cy="25542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s://ds05.infourok.ru/uploads/ex/064f/0008cc66-95cc46f0/img5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4" t="46353" r="1280" b="3296"/>
          <a:stretch/>
        </p:blipFill>
        <p:spPr bwMode="auto">
          <a:xfrm>
            <a:off x="7842813" y="3429000"/>
            <a:ext cx="3667125" cy="28411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6881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085702" y="599553"/>
            <a:ext cx="77636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Segoe Print" pitchFamily="2" charset="0"/>
              </a:rPr>
              <a:t>Логопедический массаж, основанный на использовании мультисенсорных инструментов. </a:t>
            </a:r>
          </a:p>
          <a:p>
            <a:pPr algn="just"/>
            <a:r>
              <a:rPr lang="ru-RU" dirty="0">
                <a:latin typeface="Segoe Print" pitchFamily="2" charset="0"/>
              </a:rPr>
              <a:t>Например, щётками аметиста, камнями булыжника, ложками, похлопывание розмарином по щекам.</a:t>
            </a:r>
          </a:p>
          <a:p>
            <a:pPr algn="just"/>
            <a:endParaRPr lang="ru-RU" dirty="0">
              <a:latin typeface="Segoe Print" pitchFamily="2" charset="0"/>
            </a:endParaRPr>
          </a:p>
          <a:p>
            <a:pPr algn="just"/>
            <a:endParaRPr lang="ru-RU" dirty="0">
              <a:latin typeface="Segoe Print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52" y="2408904"/>
            <a:ext cx="3147879" cy="3202932"/>
          </a:xfrm>
          <a:prstGeom prst="round2DiagRect">
            <a:avLst>
              <a:gd name="adj1" fmla="val 16667"/>
              <a:gd name="adj2" fmla="val 1623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://i.otzovik.com/2013/01/28/365419/img/48404993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r="5833" b="11556"/>
          <a:stretch/>
        </p:blipFill>
        <p:spPr bwMode="auto">
          <a:xfrm>
            <a:off x="7786680" y="2638697"/>
            <a:ext cx="3573648" cy="25748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2650" y="4031919"/>
            <a:ext cx="3858310" cy="2345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31721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384664" y="718457"/>
            <a:ext cx="70147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991395" y="487624"/>
            <a:ext cx="46895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Логопедический массаж</a:t>
            </a:r>
          </a:p>
          <a:p>
            <a:pPr algn="ctr"/>
            <a:r>
              <a:rPr lang="ru-RU" sz="24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Зондовый массаж</a:t>
            </a:r>
            <a:endParaRPr lang="en-US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384664" y="1359969"/>
            <a:ext cx="49182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Массаж мышц периферического речевого аппарата помогает нормализовать мышечный тонус и тем самым подготовить мышцы к выполнению сложных движений, необходимых при артикуляции звуков.</a:t>
            </a:r>
          </a:p>
        </p:txBody>
      </p:sp>
      <p:pic>
        <p:nvPicPr>
          <p:cNvPr id="15" name="Рисунок 14" descr="H:\документы\Scan00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416" y="809898"/>
            <a:ext cx="3810213" cy="5525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 descr="https://cf.ppt-online.org/files2/slide/q/Q2TX980SHqM1uj5VBkgamDzN6Z4PWbldLxEeto/slide-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63" y="3458266"/>
            <a:ext cx="3841723" cy="287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cf.ppt-online.org/files1/slide/p/PogajUqNsvpMknLO8VDKEC25mXw7460hRHWeryBi1S/slide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277" y="3458266"/>
            <a:ext cx="3057174" cy="310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575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966" y="430925"/>
            <a:ext cx="5155323" cy="41645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987" y="2869324"/>
            <a:ext cx="5034454" cy="34118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83971" y="606781"/>
            <a:ext cx="43407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 любом двигательном тренинге… </a:t>
            </a:r>
            <a:endParaRPr lang="en-US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упражняются не руки, а мозг»</a:t>
            </a:r>
          </a:p>
          <a:p>
            <a:pPr algn="r"/>
            <a:r>
              <a:rPr lang="ru-RU" b="1" dirty="0" err="1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Н.А.Бернштейн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34966" y="5172730"/>
            <a:ext cx="42514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 – кисть,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стопа</a:t>
            </a:r>
          </a:p>
        </p:txBody>
      </p:sp>
    </p:spTree>
    <p:extLst>
      <p:ext uri="{BB962C8B-B14F-4D97-AF65-F5344CB8AC3E}">
        <p14:creationId xmlns:p14="http://schemas.microsoft.com/office/powerpoint/2010/main" val="2358723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" r="1666" b="3908"/>
          <a:stretch/>
        </p:blipFill>
        <p:spPr>
          <a:xfrm>
            <a:off x="588579" y="294290"/>
            <a:ext cx="11214537" cy="623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16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0022"/>
            <a:ext cx="14392164" cy="809559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78623" y="131528"/>
            <a:ext cx="58360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Пальцевый</a:t>
            </a:r>
            <a:r>
              <a:rPr lang="ru-RU" altLang="ru-RU" sz="36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массаж</a:t>
            </a:r>
            <a:endParaRPr lang="en-US" sz="3600" dirty="0"/>
          </a:p>
        </p:txBody>
      </p:sp>
      <p:pic>
        <p:nvPicPr>
          <p:cNvPr id="9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479" y="902065"/>
            <a:ext cx="3181350" cy="2384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741894" y="963875"/>
            <a:ext cx="654759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288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ладонных поверхностей каменными, металлическими или стеклянными разноцветными шариками</a:t>
            </a:r>
          </a:p>
          <a:p>
            <a:pPr indent="-18288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прищепочный массаж;</a:t>
            </a:r>
          </a:p>
          <a:p>
            <a:pPr indent="-18288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орехами, каштанами;</a:t>
            </a:r>
          </a:p>
          <a:p>
            <a:pPr indent="-18288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шестигранными карандашами;</a:t>
            </a:r>
          </a:p>
          <a:p>
            <a:pPr indent="-18288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чётками;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741894" y="3410696"/>
            <a:ext cx="60960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травяными мешочками;</a:t>
            </a:r>
          </a:p>
          <a:p>
            <a:pPr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камнями; </a:t>
            </a:r>
          </a:p>
          <a:p>
            <a:pPr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зондами, </a:t>
            </a:r>
            <a:r>
              <a:rPr lang="ru-RU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зондозаменителями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indent="-182880">
              <a:lnSpc>
                <a:spcPct val="80000"/>
              </a:lnSpc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 приборами Су-</a:t>
            </a:r>
            <a:r>
              <a:rPr lang="ru-RU" sz="24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Джок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терапии. </a:t>
            </a: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790" y="3887775"/>
            <a:ext cx="3138937" cy="23548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 descr="https://sun1.is74.userapi.com/2hdD84QkfQ2nc1-bTIrJgQ34ZOLRuxQV4ue7vA/SPyzMltVwr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580" y="5041776"/>
            <a:ext cx="3287358" cy="1970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1831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1050" y="408863"/>
            <a:ext cx="690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Стимуляция речевой деятельности</a:t>
            </a:r>
            <a:br>
              <a:rPr lang="ru-RU" sz="2400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 через сенсорные игры</a:t>
            </a:r>
          </a:p>
        </p:txBody>
      </p:sp>
      <p:pic>
        <p:nvPicPr>
          <p:cNvPr id="7" name="Объект 3" descr="C:\Users\Пользователь\AppData\Local\Microsoft\Windows\Temporary Internet Files\Content.Word\20190506_162428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694" y="1355848"/>
            <a:ext cx="3024336" cy="21602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Пользователь\AppData\Local\Microsoft\Windows\Temporary Internet Files\Content.Word\20190508_11182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90731" y="3984006"/>
            <a:ext cx="2169502" cy="24468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C:\Users\Пользователь\AppData\Local\Microsoft\Windows\INetCache\Content.Word\20191121_1110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529289" y="881837"/>
            <a:ext cx="2673009" cy="2827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912" y="4134690"/>
            <a:ext cx="2790226" cy="20699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C:\Users\Пользователь\AppData\Local\Microsoft\Windows\INetCache\Content.Word\20191213_09160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55460" y="3833386"/>
            <a:ext cx="2421255" cy="2426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C:\Users\детсад №\AppData\Local\Microsoft\Windows\Temporary Internet Files\Content.Word\Screenshot_20200228-125321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" t="26689" r="-5246" b="12725"/>
          <a:stretch/>
        </p:blipFill>
        <p:spPr bwMode="auto">
          <a:xfrm>
            <a:off x="4852034" y="1431081"/>
            <a:ext cx="2920365" cy="22009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42153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85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34512" y="439082"/>
            <a:ext cx="8343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аппликатора Кузнецова </a:t>
            </a: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активизации речи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50926" y="1384440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/>
              <a:t>«Озорные ладошки» ,</a:t>
            </a:r>
          </a:p>
          <a:p>
            <a:r>
              <a:rPr lang="ru-RU" sz="2800" b="1" dirty="0"/>
              <a:t> Цель: Развитие межанализаторных систем и их взаимодействие.</a:t>
            </a:r>
          </a:p>
          <a:p>
            <a:r>
              <a:rPr lang="ru-RU" sz="2800" b="1" dirty="0"/>
              <a:t>Задачи:</a:t>
            </a:r>
          </a:p>
          <a:p>
            <a:r>
              <a:rPr lang="ru-RU" sz="2800" b="1" dirty="0"/>
              <a:t>Развитие мотивации к  общению</a:t>
            </a:r>
          </a:p>
          <a:p>
            <a:r>
              <a:rPr lang="ru-RU" sz="2800" b="1" dirty="0"/>
              <a:t>Стимуляция речевой активности</a:t>
            </a:r>
          </a:p>
          <a:p>
            <a:r>
              <a:rPr lang="ru-RU" sz="2800" b="1" dirty="0"/>
              <a:t>Развитие тактильной чувствительности рук</a:t>
            </a:r>
          </a:p>
          <a:p>
            <a:r>
              <a:rPr lang="ru-RU" sz="2800" b="1" dirty="0"/>
              <a:t>« Сказка про ежика»</a:t>
            </a:r>
          </a:p>
          <a:p>
            <a:r>
              <a:rPr lang="ru-RU" sz="2800" b="1" dirty="0"/>
              <a:t>«Тактильные дорожки»</a:t>
            </a:r>
          </a:p>
        </p:txBody>
      </p:sp>
      <p:pic>
        <p:nvPicPr>
          <p:cNvPr id="10" name="Рисунок 9" descr="C:\Users\Пользователь\AppData\Local\Microsoft\Windows\Temporary Internet Files\Content.Word\20190511_2032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29" y="1414408"/>
            <a:ext cx="2995960" cy="14594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https://psk35.ru/img/massazhnyj-kovrik-dlya-nog-svoimi-rukami_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029" y="4693251"/>
            <a:ext cx="2995960" cy="1668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Объект 3" descr="C:\Users\Пользователь\AppData\Local\Microsoft\Windows\Temporary Internet Files\Content.Word\20190506_162428.jp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439" y="2995874"/>
            <a:ext cx="2901550" cy="16973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8582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845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5778" y="674431"/>
            <a:ext cx="4780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«</a:t>
            </a:r>
            <a:r>
              <a:rPr lang="ru-RU" sz="28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Кинезиология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»?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3585" y="1197651"/>
            <a:ext cx="9280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Наука о развитии умственных способностей через определенные двигательные упражнения.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3585" y="1538482"/>
            <a:ext cx="9984829" cy="1017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цель </a:t>
            </a:r>
            <a:r>
              <a:rPr lang="ru-RU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кинезиологии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межполушарного взаимодействия, способствующее активизации мыслительной деятельности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45778" y="2530069"/>
            <a:ext cx="104893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Главный ключ к развитию способностей ребенка – «гимнастика мозга»!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03585" y="2960490"/>
            <a:ext cx="9984829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Мозг человека представляет собой «содружество» функционально ассиметричных полушарий – левого и правого. Каждое из них является не зеркальным отображением другого, а необходимым дополнением. Для того, чтобы творчески осмыслить любую проблему, необходимы оба полушария.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19805" y="151531"/>
            <a:ext cx="1094126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«Движение может заменить лекарство –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ни одно лекарство не заменит движения».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Ж. Тассо</a:t>
            </a:r>
            <a:r>
              <a:rPr lang="ru-RU" sz="800" b="1" dirty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 </a:t>
            </a:r>
            <a:endParaRPr lang="ru-RU" sz="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Содержимое 3" descr="C:\Users\user\Desktop\0002-002-Sodruzhestvo-polusharij.jpg"/>
          <p:cNvPicPr>
            <a:picLocks/>
          </p:cNvPicPr>
          <p:nvPr/>
        </p:nvPicPr>
        <p:blipFill rotWithShape="1">
          <a:blip r:embed="rId3" cstate="print"/>
          <a:srcRect l="8713" t="27933" r="51910" b="18836"/>
          <a:stretch/>
        </p:blipFill>
        <p:spPr bwMode="auto">
          <a:xfrm>
            <a:off x="4578447" y="4236245"/>
            <a:ext cx="2495614" cy="2307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4612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19200" y="512589"/>
            <a:ext cx="10160000" cy="164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«Создавайте идеи и развивайте их. И тогда вас можно будет назвать современным педагогом»  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доктор педагогических наук, профессор Е.Н. Смирнов.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2565400"/>
            <a:ext cx="98298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9213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845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03585" y="1197651"/>
            <a:ext cx="92806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9805" y="151531"/>
            <a:ext cx="10941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endParaRPr lang="ru-RU" sz="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95659" y="559833"/>
            <a:ext cx="804041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 упражнения способствуют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коммуникативных навыков;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когнитивных функций;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памяти, мышления, внимания, речи;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мелкой и общей моторики;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снижают тревожность и усталость у дошкольников;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межполушарной специализации;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синхранизации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полушарий. </a:t>
            </a:r>
          </a:p>
        </p:txBody>
      </p:sp>
      <p:pic>
        <p:nvPicPr>
          <p:cNvPr id="12" name="Рисунок 11" descr="https://sun2.is74.userapi.com/Jvv-dlUU7C7e_DczYsAih0TXsZQ_J_SFKmO3FA/RS4BexpMUaU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763" y="3753466"/>
            <a:ext cx="3019425" cy="2672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https://sun2.is74.userapi.com/yg14QbzwkkzOSir8vK1ZyM_WyQfjVYbEJonYJA/VKXW6krPTq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530" y="1075127"/>
            <a:ext cx="2971152" cy="2124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76" y="3880990"/>
            <a:ext cx="3190875" cy="23431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9924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61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90960" y="288194"/>
            <a:ext cx="6070443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r">
              <a:lnSpc>
                <a:spcPct val="150000"/>
              </a:lnSpc>
              <a:spcAft>
                <a:spcPts val="1000"/>
              </a:spcAft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Фонетическая  ритмика в работе логопеда</a:t>
            </a:r>
            <a:r>
              <a:rPr lang="ru-RU" sz="24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accent5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33884" y="875342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Фонетическая ритмика – это система двигательных </a:t>
            </a:r>
            <a:r>
              <a:rPr lang="ru-RU" b="1" u="sng" dirty="0"/>
              <a:t>упражнений, в которых различные движения (корпуса, </a:t>
            </a:r>
            <a:r>
              <a:rPr lang="ru-RU" b="1" dirty="0"/>
              <a:t>головы, рук, ног) сочетаются с произнесением определённого речевого материала (звуков, слогов, слов, фраз).</a:t>
            </a:r>
          </a:p>
          <a:p>
            <a:r>
              <a:rPr lang="ru-RU" b="1" dirty="0"/>
              <a:t>Этот метод способствует установлению связи между работой кистей рук, артикуляционного аппарата.</a:t>
            </a:r>
          </a:p>
          <a:p>
            <a:r>
              <a:rPr lang="ru-RU" b="1" dirty="0"/>
              <a:t>При выполнении движений у детей появляется непринуждённость  и благоприятный эмоциональный фон, что положительно сказывается на речевой моторике.</a:t>
            </a:r>
          </a:p>
          <a:p>
            <a:endParaRPr lang="ru-RU" sz="2000" dirty="0"/>
          </a:p>
        </p:txBody>
      </p:sp>
      <p:pic>
        <p:nvPicPr>
          <p:cNvPr id="14" name="Рисунок 13" descr="C:\Users\детсад №\AppData\Local\Microsoft\Windows\Temporary Internet Files\Content.Word\6WBJqa2kw-g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07" y="4001189"/>
            <a:ext cx="3483100" cy="24004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C:\Users\Пользователь\Desktop\семинар методистов\Screenshot_20200816-213125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" t="33741" r="2917" b="14564"/>
          <a:stretch/>
        </p:blipFill>
        <p:spPr bwMode="auto">
          <a:xfrm>
            <a:off x="1065148" y="3917397"/>
            <a:ext cx="3651623" cy="2568052"/>
          </a:xfrm>
          <a:prstGeom prst="round2DiagRect">
            <a:avLst>
              <a:gd name="adj1" fmla="val 16667"/>
              <a:gd name="adj2" fmla="val 0"/>
            </a:avLst>
          </a:prstGeom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:\документы\Scan004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608" y="1193997"/>
            <a:ext cx="3339316" cy="52076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7842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292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8849" y="422511"/>
            <a:ext cx="834746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упражнения способствуют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коммуникативных навыков;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когнитивных функций;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памяти, мышления, внимания, речи;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развитию мелкой и общей моторики;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снижают тревожность и усталость у дошкольников;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дисграфии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дислексии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межполушарной специализации;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синхранизации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полушарий. 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52" y="3649748"/>
            <a:ext cx="3350376" cy="25174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http://mypetushok.ru/images/cms/data/dscf46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083" y="3891082"/>
            <a:ext cx="3556898" cy="237126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https://sun2.is74.userapi.com/yg14QbzwkkzOSir8vK1ZyM_WyQfjVYbEJonYJA/VKXW6krPTq8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646" y="1010021"/>
            <a:ext cx="4331335" cy="2533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https://sun2.is74.userapi.com/Jvv-dlUU7C7e_DczYsAih0TXsZQ_J_SFKmO3FA/RS4BexpMUaU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37" y="3718455"/>
            <a:ext cx="3331027" cy="27514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6108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01958" y="422511"/>
            <a:ext cx="68462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            Направления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            фонетической ритмики.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нормализация речевого дыхания и связанной с ним слитностью речи;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формирование умений изменять силу и высоту голоса;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правильное воспроизведение звуков и их сочетаний изолированно, в слогах и словосочетаниях, словах, фразах;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правильное воспроизведение речевого материала в заданном темпе;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восприятие, различение и воспроизведение различных ритмов;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400" dirty="0"/>
              <a:t>- умение выражать свои эмоции разнообразными интонационными средствами.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/>
              <a:t>  </a:t>
            </a:r>
          </a:p>
        </p:txBody>
      </p:sp>
      <p:pic>
        <p:nvPicPr>
          <p:cNvPr id="22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1972" y="772359"/>
            <a:ext cx="3423120" cy="2140659"/>
          </a:xfrm>
          <a:prstGeom prst="rect">
            <a:avLst/>
          </a:prstGeom>
        </p:spPr>
      </p:pic>
      <p:pic>
        <p:nvPicPr>
          <p:cNvPr id="12" name="Picture 2" descr="F:\защита\фото на дисс\20171110_1519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42976" y="3718455"/>
            <a:ext cx="3661287" cy="2543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2537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2"/>
            <a:ext cx="12191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88720" y="705394"/>
            <a:ext cx="55517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ЧТО ФОРМИРУЕТ  НЕЙРОЛОГОРИТМИКА? </a:t>
            </a:r>
          </a:p>
          <a:p>
            <a:pPr algn="ctr"/>
            <a:r>
              <a:rPr lang="ru-RU" sz="2400" dirty="0"/>
              <a:t>-ПРОИЗВОЛЬНУЮ САМОРЕГУЛЯЦИЮ </a:t>
            </a:r>
          </a:p>
          <a:p>
            <a:pPr algn="ctr"/>
            <a:r>
              <a:rPr lang="ru-RU" sz="2400" dirty="0"/>
              <a:t>-КОММУНИКАЦИЮ</a:t>
            </a:r>
          </a:p>
          <a:p>
            <a:pPr algn="ctr"/>
            <a:r>
              <a:rPr lang="ru-RU" sz="2400" dirty="0"/>
              <a:t> -ПСИХОМОТОРНУЮ КООРДИНАЦИЮ </a:t>
            </a:r>
          </a:p>
          <a:p>
            <a:pPr algn="ctr"/>
            <a:r>
              <a:rPr lang="ru-RU" sz="2400" dirty="0"/>
              <a:t>-НЕЙРОСОМАТИЧЕСКИЙ КАРКАС </a:t>
            </a:r>
          </a:p>
          <a:p>
            <a:pPr algn="ctr"/>
            <a:r>
              <a:rPr lang="ru-RU" sz="2400" dirty="0"/>
              <a:t>-ПОЗНАВАТЕЛЬНЫЕ КОМПЕТЕНЦИИ </a:t>
            </a:r>
          </a:p>
          <a:p>
            <a:pPr algn="ctr"/>
            <a:r>
              <a:rPr lang="ru-RU" sz="2400" dirty="0"/>
              <a:t>-СЛУХОВЫЕ ФУНКЦИИ </a:t>
            </a:r>
          </a:p>
          <a:p>
            <a:pPr algn="ctr"/>
            <a:r>
              <a:rPr lang="ru-RU" sz="2400" dirty="0"/>
              <a:t>-МОТОРИКУ АРТИКУЛЯЦИОННОГО АППАРАТА</a:t>
            </a:r>
          </a:p>
          <a:p>
            <a:pPr algn="ctr"/>
            <a:r>
              <a:rPr lang="ru-RU" sz="2400" dirty="0"/>
              <a:t> -РЕЧЕВОЕ ПОВЕДЕНИЕ </a:t>
            </a:r>
          </a:p>
          <a:p>
            <a:pPr algn="ctr"/>
            <a:r>
              <a:rPr lang="ru-RU" sz="2400" dirty="0"/>
              <a:t>-СОЦИАЛЬНЫЕ НАВЫКИ</a:t>
            </a:r>
            <a:endParaRPr lang="en-US" sz="2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5631" y="3598868"/>
            <a:ext cx="3437013" cy="2826800"/>
          </a:xfrm>
          <a:prstGeom prst="rect">
            <a:avLst/>
          </a:prstGeom>
        </p:spPr>
      </p:pic>
      <p:pic>
        <p:nvPicPr>
          <p:cNvPr id="13" name="Рисунок 12" descr="C:\Users\Пользователь\AppData\Local\Microsoft\Windows\INetCache\Content.Word\jWcgP9aYW-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41" y="705394"/>
            <a:ext cx="4088674" cy="27827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618" y="3428468"/>
            <a:ext cx="2514600" cy="29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1440"/>
            <a:ext cx="12191999" cy="6858000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521131" y="705394"/>
            <a:ext cx="6929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Нейропсихологическая коррекция 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работе логопеда.</a:t>
            </a: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88720" y="1582341"/>
            <a:ext cx="6217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Нейропсихологическая коррекция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комплекс специальных психологических методик, которые направлены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переструктурирование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нарушенных функций мозга и создание компенсирующих средств для того, чтобы ребёнок мог в дальнейшем самостоятельно обучаться и контролировать своё поведение.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Нейрокоррекционные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игры и упражнения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использовать с самого раннего детства, как в индивидуальной, так и в групповой работе и не только с детьми, но и со взрослыми.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10" name="Рисунок 9" descr="C:\Users\Пользователь\AppData\Local\Microsoft\Windows\INetCache\Content.Word\jWcgP9aYW-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831" y="1337950"/>
            <a:ext cx="3566162" cy="2764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Рисунок 17" descr="https://sun1.is74.userapi.com/5VO6LmVzHqDrhHuhDG9lJJaRU4g76Qt7rfezrw/2BJQ9ANSjg8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129" r="-3954" b="14907"/>
          <a:stretch/>
        </p:blipFill>
        <p:spPr bwMode="auto">
          <a:xfrm>
            <a:off x="7914572" y="4306504"/>
            <a:ext cx="3450114" cy="22654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617066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0221" y="34232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53589" y="1661169"/>
            <a:ext cx="5786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FiraSans-Regular"/>
              </a:rPr>
              <a:t> </a:t>
            </a:r>
            <a:endParaRPr lang="en-US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95826" y="44515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Нейрокоррекционные упражнения   включают в себя:</a:t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</a:rPr>
            </a:br>
            <a:endParaRPr 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0221" y="1182879"/>
            <a:ext cx="482094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</a:t>
            </a:r>
            <a:r>
              <a:rPr lang="ru-RU" sz="2000" b="1" dirty="0"/>
              <a:t>Растяжки,</a:t>
            </a:r>
          </a:p>
          <a:p>
            <a:r>
              <a:rPr lang="ru-RU" sz="2000" b="1" dirty="0"/>
              <a:t> - дыхательные упражнения,</a:t>
            </a:r>
          </a:p>
          <a:p>
            <a:r>
              <a:rPr lang="ru-RU" sz="2000" b="1" dirty="0"/>
              <a:t> - </a:t>
            </a:r>
            <a:r>
              <a:rPr lang="ru-RU" sz="2000" b="1" dirty="0" err="1"/>
              <a:t>глазо</a:t>
            </a:r>
            <a:r>
              <a:rPr lang="ru-RU" sz="2000" b="1" dirty="0"/>
              <a:t>-двигательные упражнения,</a:t>
            </a:r>
          </a:p>
          <a:p>
            <a:r>
              <a:rPr lang="ru-RU" sz="2000" b="1" dirty="0"/>
              <a:t> - упражнения для языка и мышц челюсти,</a:t>
            </a:r>
          </a:p>
          <a:p>
            <a:r>
              <a:rPr lang="ru-RU" sz="2000" b="1" dirty="0"/>
              <a:t> - перекрестные (реципрокные) телесные упражнения,</a:t>
            </a:r>
          </a:p>
          <a:p>
            <a:r>
              <a:rPr lang="ru-RU" sz="2000" b="1" dirty="0"/>
              <a:t> - упражнения для развития мелкой моторики рук,</a:t>
            </a:r>
          </a:p>
          <a:p>
            <a:r>
              <a:rPr lang="ru-RU" sz="2000" b="1" dirty="0"/>
              <a:t> - упражнения для релаксации и визуализации,</a:t>
            </a:r>
          </a:p>
          <a:p>
            <a:r>
              <a:rPr lang="ru-RU" sz="2000" b="1" dirty="0"/>
              <a:t> - функциональные упражнения,</a:t>
            </a:r>
          </a:p>
          <a:p>
            <a:r>
              <a:rPr lang="ru-RU" sz="2000" b="1" dirty="0"/>
              <a:t> - упражнения для развития коммуникативной и когнитивной сферы,</a:t>
            </a:r>
          </a:p>
          <a:p>
            <a:r>
              <a:rPr lang="ru-RU" sz="2000" b="1" dirty="0"/>
              <a:t> - упражнения с правилами.</a:t>
            </a:r>
          </a:p>
        </p:txBody>
      </p:sp>
      <p:pic>
        <p:nvPicPr>
          <p:cNvPr id="8" name="Рисунок 7" descr="C:\Users\Пользователь\Desktop\фото кк\20200226_1035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21589">
            <a:off x="8461709" y="634339"/>
            <a:ext cx="2009013" cy="2912589"/>
          </a:xfrm>
          <a:prstGeom prst="round2DiagRect">
            <a:avLst>
              <a:gd name="adj1" fmla="val 16667"/>
              <a:gd name="adj2" fmla="val 414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 descr="https://sun2.is74.userapi.com/Jvv-dlUU7C7e_DczYsAih0TXsZQ_J_SFKmO3FA/RS4BexpMUaU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1624">
            <a:off x="8939786" y="3662630"/>
            <a:ext cx="2643674" cy="2382435"/>
          </a:xfrm>
          <a:prstGeom prst="round2DiagRect">
            <a:avLst>
              <a:gd name="adj1" fmla="val 16667"/>
              <a:gd name="adj2" fmla="val 1711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https://sun1.is74.userapi.com/tS4WW1EZOWQckLN4zcUx-q7FQY2psG_85Z3FGA/WbHL5SehsBc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7" b="17222"/>
          <a:stretch/>
        </p:blipFill>
        <p:spPr bwMode="auto">
          <a:xfrm rot="21066637">
            <a:off x="6253226" y="3747122"/>
            <a:ext cx="2446539" cy="24269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40784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0221" y="34232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38703" y="342323"/>
            <a:ext cx="6579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Нейропсихологический подход в коррекционной работе.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Нейрологоритмика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53589" y="1661169"/>
            <a:ext cx="57868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FiraSans-Regular"/>
              </a:rPr>
              <a:t> </a:t>
            </a:r>
            <a:r>
              <a:rPr lang="ru-RU" sz="2400" dirty="0" err="1">
                <a:latin typeface="FiraSans-Regular"/>
              </a:rPr>
              <a:t>Нейрологоритмика</a:t>
            </a:r>
            <a:r>
              <a:rPr lang="ru-RU" sz="2400" dirty="0">
                <a:latin typeface="FiraSans-Regular"/>
              </a:rPr>
              <a:t> является комплексным и междисциплинарным продуктом. Она объединяет в себе логопедический и нейропсихологический подход: логопедическую ритмику и </a:t>
            </a:r>
            <a:r>
              <a:rPr lang="ru-RU" sz="2400" dirty="0" err="1">
                <a:latin typeface="FiraSans-Regular"/>
              </a:rPr>
              <a:t>нейрокоррекцию</a:t>
            </a:r>
            <a:r>
              <a:rPr lang="ru-RU" sz="2400" dirty="0">
                <a:latin typeface="FiraSans-Regular"/>
              </a:rPr>
              <a:t> по методу замещающего онтогенеза А.В. Семенович.</a:t>
            </a:r>
            <a:endParaRPr lang="en-US" sz="2400" dirty="0"/>
          </a:p>
        </p:txBody>
      </p:sp>
      <p:pic>
        <p:nvPicPr>
          <p:cNvPr id="12" name="Рисунок 11" descr="https://sun1.is74.userapi.com/VZ-92AfaITlXKpaZpYVKfYN9x1mfkIi3Jiu6sg/hQ9wDpM3be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098101" y="1452966"/>
            <a:ext cx="3929938" cy="5099620"/>
          </a:xfrm>
          <a:prstGeom prst="round2DiagRect">
            <a:avLst>
              <a:gd name="adj1" fmla="val 16667"/>
              <a:gd name="adj2" fmla="val 158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2785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40221" y="34232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38703" y="342323"/>
            <a:ext cx="65794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ФОРМИРУЕТ?</a:t>
            </a:r>
            <a:b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Нейрологоритмика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53589" y="1661169"/>
            <a:ext cx="5786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FiraSans-Regular"/>
              </a:rPr>
              <a:t> </a:t>
            </a:r>
            <a:endParaRPr lang="en-US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2537" y="1186734"/>
            <a:ext cx="65713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-ПРОИЗВОЛЬНУЮ САМОРЕГУЛЯЦИЮ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-КОММУНИКАЦИЮ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-ПСИХОМОТОРНУЮ КООРДИНАЦИЮ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-НЕЙРОСОМАТИЧЕСКИЙ КАРКАС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-ПОЗНАВАТЕЛЬНЫЕ КОМПЕТЕНЦИИ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-СЛУХОВЫЕ ФУНКЦИИ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-МОТОРИКУ АРТИКУЛЯЦИОННОГО АППАРАТА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 -РЕЧЕВОЕ ПОВЕДЕНИЕ</a:t>
            </a:r>
          </a:p>
          <a:p>
            <a:r>
              <a:rPr lang="ru-RU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-СОЦИАЛЬНЫЕ НАВЫКИ</a:t>
            </a:r>
            <a:endParaRPr lang="en-US" sz="2000" b="1" dirty="0"/>
          </a:p>
        </p:txBody>
      </p:sp>
      <p:pic>
        <p:nvPicPr>
          <p:cNvPr id="9" name="Рисунок 8" descr="C:\Users\Пользователь\Desktop\фото кк\ScvT4T4WbHQ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6094">
            <a:off x="7823020" y="823862"/>
            <a:ext cx="3257549" cy="28231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 descr="F:\защита\фото на дисс\20171110_1529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52205">
            <a:off x="4167764" y="3890298"/>
            <a:ext cx="3410943" cy="2188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 descr="F:\защита\фото на дисс\20171110_152230.jpg"/>
          <p:cNvPicPr/>
          <p:nvPr/>
        </p:nvPicPr>
        <p:blipFill>
          <a:blip r:embed="rId5" cstate="print"/>
          <a:srcRect r="19684"/>
          <a:stretch>
            <a:fillRect/>
          </a:stretch>
        </p:blipFill>
        <p:spPr bwMode="auto">
          <a:xfrm rot="762523">
            <a:off x="7899323" y="4232708"/>
            <a:ext cx="3518802" cy="19512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45482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144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2057" y="64214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Приёмы работы с неговорящими детьми по системе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Т.Н.Новиковой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-Иванцовой </a:t>
            </a:r>
            <a:b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</a:b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88571" y="184247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dirty="0"/>
              <a:t>"</a:t>
            </a:r>
            <a:r>
              <a:rPr lang="ru-RU" b="1" dirty="0"/>
              <a:t>Методика формирования языковой системы" (МФЯС), разработанная московским логопедом-практиком Новиковой-Иванцовой Тамарой Никифоровной.</a:t>
            </a:r>
          </a:p>
          <a:p>
            <a:endParaRPr lang="ru-RU" dirty="0"/>
          </a:p>
        </p:txBody>
      </p:sp>
      <p:pic>
        <p:nvPicPr>
          <p:cNvPr id="8" name="Picture 2" descr="C:\Users\Denis\Pictures\sd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0495" y="1986244"/>
            <a:ext cx="4578527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901533" y="29767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/>
              <a:t>Основной стержень МФЯС - опора на онтогенетический принцип развития речи и отработка-формирование языковых кодов.</a:t>
            </a:r>
          </a:p>
        </p:txBody>
      </p:sp>
    </p:spTree>
    <p:extLst>
      <p:ext uri="{BB962C8B-B14F-4D97-AF65-F5344CB8AC3E}">
        <p14:creationId xmlns:p14="http://schemas.microsoft.com/office/powerpoint/2010/main" val="687662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702270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Методическое пособие для работы по формированию фразы  у детей с тяжёлой речевой патологи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ей.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4623" y="1649146"/>
            <a:ext cx="1977758" cy="24849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2825" y="2459486"/>
            <a:ext cx="2163411" cy="27706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6035" y="2821471"/>
            <a:ext cx="2163411" cy="27706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727370" y="1901815"/>
            <a:ext cx="506838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данном альбоме подобран лексический и дидактический материал, который будет способствовать интересному многократному упражнению детей в построении простой двухсоставной фразы (предмет и его действие) и употребление её в речи.</a:t>
            </a:r>
          </a:p>
        </p:txBody>
      </p:sp>
    </p:spTree>
    <p:extLst>
      <p:ext uri="{BB962C8B-B14F-4D97-AF65-F5344CB8AC3E}">
        <p14:creationId xmlns:p14="http://schemas.microsoft.com/office/powerpoint/2010/main" val="1513462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2017389" y="311563"/>
            <a:ext cx="8157222" cy="1580339"/>
            <a:chOff x="3060" y="1290"/>
            <a:chExt cx="8285142" cy="1971955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060" y="1290"/>
              <a:ext cx="8285142" cy="197195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 txBox="1"/>
            <p:nvPr/>
          </p:nvSpPr>
          <p:spPr>
            <a:xfrm>
              <a:off x="60817" y="59047"/>
              <a:ext cx="8169628" cy="185644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8590" tIns="148590" rIns="148590" bIns="148590" numCol="1" spcCol="1270" anchor="ctr" anchorCtr="0">
              <a:noAutofit/>
            </a:bodyPr>
            <a:lstStyle/>
            <a:p>
              <a:pPr lvl="0" algn="ctr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/>
                <a:t>Формирование </a:t>
              </a:r>
              <a:r>
                <a:rPr lang="ru-RU" sz="2400" kern="1200" dirty="0" err="1"/>
                <a:t>ритмико</a:t>
              </a:r>
              <a:r>
                <a:rPr lang="ru-RU" sz="2400" kern="1200" dirty="0"/>
                <a:t> -</a:t>
              </a:r>
              <a:r>
                <a:rPr lang="ru-RU" sz="2400" kern="1200" dirty="0" err="1"/>
                <a:t>мелодико</a:t>
              </a:r>
              <a:r>
                <a:rPr lang="ru-RU" sz="2400" kern="1200" dirty="0"/>
                <a:t> -интонационной стороны речи - </a:t>
              </a:r>
              <a:r>
                <a:rPr lang="ru-RU" sz="2400" b="1" kern="1200" dirty="0"/>
                <a:t>основа речи</a:t>
              </a:r>
            </a:p>
          </p:txBody>
        </p:sp>
      </p:grpSp>
      <p:pic>
        <p:nvPicPr>
          <p:cNvPr id="19" name="Рисунок 18" descr="C:\Users\Пользователь\Desktop\семинар методистов\Screenshot_20200816-21334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47" r="6203" b="14526"/>
          <a:stretch/>
        </p:blipFill>
        <p:spPr bwMode="auto">
          <a:xfrm>
            <a:off x="6544490" y="2343829"/>
            <a:ext cx="2259875" cy="3155633"/>
          </a:xfrm>
          <a:prstGeom prst="round2DiagRect">
            <a:avLst>
              <a:gd name="adj1" fmla="val 16667"/>
              <a:gd name="adj2" fmla="val 0"/>
            </a:avLst>
          </a:prstGeom>
          <a:ln w="88900" cap="sq" cmpd="sng" algn="ctr">
            <a:solidFill>
              <a:srgbClr val="FFFFFF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Рисунок 19" descr="https://sun9-37.userapi.com/c855524/v855524685/ede3f/qYjTDKWHTV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393" y="3383281"/>
            <a:ext cx="1976755" cy="3022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1031966" y="2024743"/>
            <a:ext cx="536883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1ЭТАП.</a:t>
            </a:r>
          </a:p>
          <a:p>
            <a:r>
              <a:rPr lang="ru-RU" sz="2000" b="1" dirty="0"/>
              <a:t>Получить произвольное дыхание соединенное с </a:t>
            </a:r>
            <a:r>
              <a:rPr lang="ru-RU" sz="2000" b="1" dirty="0" err="1"/>
              <a:t>голосоподачей</a:t>
            </a:r>
            <a:r>
              <a:rPr lang="ru-RU" sz="2000" b="1" dirty="0"/>
              <a:t> и </a:t>
            </a:r>
            <a:r>
              <a:rPr lang="ru-RU" sz="2000" b="1" dirty="0" err="1"/>
              <a:t>артикулированием</a:t>
            </a:r>
            <a:endParaRPr lang="ru-RU" sz="2000" b="1" dirty="0"/>
          </a:p>
          <a:p>
            <a:r>
              <a:rPr lang="ru-RU" sz="2000" b="1" dirty="0"/>
              <a:t>Сделать их более длительными по времени </a:t>
            </a:r>
          </a:p>
          <a:p>
            <a:r>
              <a:rPr lang="ru-RU" sz="2000" b="1" dirty="0"/>
              <a:t>2 ЭТАП.</a:t>
            </a:r>
          </a:p>
          <a:p>
            <a:r>
              <a:rPr lang="ru-RU" sz="2000" b="1" dirty="0"/>
              <a:t> Пропевание с переключением: а-а-а-о-о-о-и-и-и. </a:t>
            </a:r>
          </a:p>
          <a:p>
            <a:r>
              <a:rPr lang="ru-RU" sz="2000" b="1" dirty="0"/>
              <a:t>Таким образом гласные структурируются и определяют структуру слова, а согласные вносят смысл</a:t>
            </a:r>
          </a:p>
        </p:txBody>
      </p:sp>
    </p:spTree>
    <p:extLst>
      <p:ext uri="{BB962C8B-B14F-4D97-AF65-F5344CB8AC3E}">
        <p14:creationId xmlns:p14="http://schemas.microsoft.com/office/powerpoint/2010/main" val="3925179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6" name="Рисунок 5" descr="https://zhuravlik.dp.ua/wp-content/uploads/2016/12/0591257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7466" y="4315839"/>
            <a:ext cx="3098799" cy="218656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920240" y="496389"/>
            <a:ext cx="7223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2880" algn="ctr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3200" b="1" i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Инновационные  технологии </a:t>
            </a:r>
            <a:r>
              <a:rPr lang="ru-RU" alt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indent="-182880" algn="ctr">
              <a:lnSpc>
                <a:spcPct val="15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внедрённые, новые, обладающие повышенной эффективностью методы и инструменты, приёмы, являющиеся конечным результатом интеллектуальной деятельности педагога. </a:t>
            </a:r>
          </a:p>
        </p:txBody>
      </p:sp>
    </p:spTree>
    <p:extLst>
      <p:ext uri="{BB962C8B-B14F-4D97-AF65-F5344CB8AC3E}">
        <p14:creationId xmlns:p14="http://schemas.microsoft.com/office/powerpoint/2010/main" val="689044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61558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563323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b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</a:b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9383" y="1332763"/>
            <a:ext cx="40451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Кубики Зайцева воздействуют на многие органы чувств.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Коррекционные задачи: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формировать мотивацию к обучению, познавательной и речевой активности.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развивать речевое дыхания (при частом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пропевании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песенок по таблицам и кубикам).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Развивать зрительно-моторную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координаци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(при манипуляциях с кубиками и работе с таблицами).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автоматизация и дифференциация звуков.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Развивать высшие психические функции.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-Частичная коррекция поведенческих и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психологических нарушений.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62941" y="220104"/>
            <a:ext cx="6466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en-US" sz="2400" b="1" dirty="0">
                <a:solidFill>
                  <a:schemeClr val="accent5">
                    <a:lumMod val="75000"/>
                  </a:schemeClr>
                </a:solidFill>
              </a:rPr>
              <a:t>Применение методики </a:t>
            </a:r>
            <a:r>
              <a:rPr lang="ru-RU" altLang="en-US" sz="2400" b="1" dirty="0" err="1">
                <a:solidFill>
                  <a:schemeClr val="accent5">
                    <a:lumMod val="75000"/>
                  </a:schemeClr>
                </a:solidFill>
              </a:rPr>
              <a:t>Н.Зайцева</a:t>
            </a:r>
            <a:r>
              <a:rPr lang="ru-RU" altLang="en-US" sz="2400" b="1" dirty="0">
                <a:solidFill>
                  <a:schemeClr val="accent5">
                    <a:lumMod val="75000"/>
                  </a:schemeClr>
                </a:solidFill>
              </a:rPr>
              <a:t> с детьми ОВЗ</a:t>
            </a:r>
            <a:endParaRPr lang="en-US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1" name="Picture 4" descr="C:\Documents and Settings\Администратор\Рабочий стол\IMG-20160229-WA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33" y="3630239"/>
            <a:ext cx="2550558" cy="27249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sun9-1.userapi.com/c852228/v852228217/10aa8f/1CpWyOiWEfo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4" t="2236" r="1094" b="22358"/>
          <a:stretch/>
        </p:blipFill>
        <p:spPr bwMode="auto">
          <a:xfrm>
            <a:off x="5278773" y="1332763"/>
            <a:ext cx="2686050" cy="21805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sun9-25.userapi.com/c845418/v845418217/1fa8f2/B3r_9yM3XGA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1" t="4687" r="2961" b="24260"/>
          <a:stretch/>
        </p:blipFill>
        <p:spPr bwMode="auto">
          <a:xfrm>
            <a:off x="8543109" y="792791"/>
            <a:ext cx="3108960" cy="27205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Пользователь\Desktop\фото кк\20191218_15363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30" t="3611" r="8435"/>
          <a:stretch/>
        </p:blipFill>
        <p:spPr bwMode="auto">
          <a:xfrm rot="5400000">
            <a:off x="8862966" y="3696702"/>
            <a:ext cx="2612356" cy="2704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26162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3483" y="873481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 – коммуникативные технологии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(ИКТ) 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технологии доступа к различным информационным источникам (электронным, печатным, инструментальным, людским) и инструментам совместной деятельности, направленная на получение конкретного результата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валера\Desktop\informati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5948" y="634429"/>
            <a:ext cx="4411441" cy="26280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84454" y="3267357"/>
            <a:ext cx="84095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97989" y="3557133"/>
            <a:ext cx="93649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Мультимедийная презентация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современный высокотехнологичный способ донесения информацию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дошкольника, через сочетание компьютерной анимации, графики, видео, музыки и звукового ряда, которые организованы в единую среду. </a:t>
            </a:r>
          </a:p>
        </p:txBody>
      </p:sp>
    </p:spTree>
    <p:extLst>
      <p:ext uri="{BB962C8B-B14F-4D97-AF65-F5344CB8AC3E}">
        <p14:creationId xmlns:p14="http://schemas.microsoft.com/office/powerpoint/2010/main" val="1542964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4284" y="172942"/>
            <a:ext cx="92578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мультимедийных презентаций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работе учителя-логопеда: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74284" y="1003939"/>
            <a:ext cx="10532125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Делают коррекционный процесс более современным, разнообразным, насыщенным.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Оказывают комплексное воздействие на разные каналы восприятия, на различные виды памяти, обеспечивают оперирование большими объемами информации.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Обеспечивают наглядность, красоту, эстетику оформления занятий.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Делают процесс обучения и воспитания более привлекательным для детей, повышают интерес к занятиям.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Способствуют адаптации ребенка в современном информационном пространстве и формированию информационной культуры.</a:t>
            </a:r>
          </a:p>
          <a:p>
            <a:pPr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Используются в различных формах логопедических мероприятий и сочетаются с различными информационными источниками и педагогическими технологиями.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6294" y="4174038"/>
            <a:ext cx="2522257" cy="2354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19370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3572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31308" y="269779"/>
            <a:ext cx="4041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программы</a:t>
            </a:r>
          </a:p>
        </p:txBody>
      </p:sp>
      <p:pic>
        <p:nvPicPr>
          <p:cNvPr id="5" name="Рисунок 4" descr="C:\Users\валера\Desktop\5dee6a189c66cbf3fb51718a4b46294c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2388" y="4348900"/>
            <a:ext cx="2643351" cy="218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баба яг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066060">
            <a:off x="1114699" y="919677"/>
            <a:ext cx="2103438" cy="2101850"/>
          </a:xfrm>
          <a:prstGeom prst="rect">
            <a:avLst/>
          </a:prstGeom>
          <a:noFill/>
        </p:spPr>
      </p:pic>
      <p:pic>
        <p:nvPicPr>
          <p:cNvPr id="8" name="Picture 22" descr="волш буквар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980" y="3900933"/>
            <a:ext cx="21209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s://sun2.is74.userapi.com/gdtfFmJLjRo_0wZZPlfQYWCWGT3T_WOoKnczAw/dxw5dVbU6F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80" y="821915"/>
            <a:ext cx="1949010" cy="259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s://sun1.is74.userapi.com/qTz4_w-hqnSGPL7rlBj_Kg76J7x8xewvKtq-ng/xlIQuNoUAjQ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841" y="2186433"/>
            <a:ext cx="2571750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sun2.is74.userapi.com/PhngMMVv7y2neU-I99E3fuNP0gszVbr4FIocYg/E6TrVtpHvv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5" t="3948"/>
          <a:stretch/>
        </p:blipFill>
        <p:spPr bwMode="auto">
          <a:xfrm>
            <a:off x="8790936" y="786136"/>
            <a:ext cx="2181225" cy="2971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146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36635"/>
            <a:ext cx="12191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1676" y="453294"/>
            <a:ext cx="75043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внимания!</a:t>
            </a:r>
          </a:p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Желаю творческих и профессиональных успехов!</a:t>
            </a:r>
          </a:p>
        </p:txBody>
      </p:sp>
      <p:pic>
        <p:nvPicPr>
          <p:cNvPr id="9" name="Picture 2" descr="C:\Users\Алёна\Desktop\дидактический материал\VK\jTjNLCTRe3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8601" y="2351909"/>
            <a:ext cx="4889280" cy="3598243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611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9"/>
            <a:ext cx="12191999" cy="6858000"/>
          </a:xfrm>
          <a:prstGeom prst="rect">
            <a:avLst/>
          </a:prstGeom>
        </p:spPr>
      </p:pic>
      <p:sp>
        <p:nvSpPr>
          <p:cNvPr id="4" name="Солнце 3"/>
          <p:cNvSpPr/>
          <p:nvPr/>
        </p:nvSpPr>
        <p:spPr>
          <a:xfrm>
            <a:off x="3817937" y="1489122"/>
            <a:ext cx="4330701" cy="3638550"/>
          </a:xfrm>
          <a:prstGeom prst="sun">
            <a:avLst>
              <a:gd name="adj" fmla="val 125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b="1" dirty="0">
                <a:solidFill>
                  <a:srgbClr val="FF0000"/>
                </a:solidFill>
              </a:rPr>
              <a:t>      Инновационные 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rgbClr val="FF0000"/>
                </a:solidFill>
              </a:rPr>
              <a:t>технологии</a:t>
            </a:r>
          </a:p>
        </p:txBody>
      </p:sp>
      <p:sp>
        <p:nvSpPr>
          <p:cNvPr id="5" name="Облако 4"/>
          <p:cNvSpPr/>
          <p:nvPr/>
        </p:nvSpPr>
        <p:spPr>
          <a:xfrm>
            <a:off x="1304925" y="1845946"/>
            <a:ext cx="2663825" cy="139382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altLang="ru-RU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массажеров</a:t>
            </a:r>
            <a:r>
              <a:rPr lang="ru-RU" altLang="ru-RU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суд-</a:t>
            </a:r>
            <a:r>
              <a:rPr lang="ru-RU" altLang="ru-RU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жок</a:t>
            </a:r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2062957" y="292127"/>
            <a:ext cx="2524125" cy="142557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b="1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Методика Т.Н. Новиковой-Иванцовой</a:t>
            </a:r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 flipH="1">
            <a:off x="4916490" y="292127"/>
            <a:ext cx="2474912" cy="1217612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b="1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Психогимнастика</a:t>
            </a:r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8058151" y="258764"/>
            <a:ext cx="2430463" cy="121443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Телесноориентированные техники</a:t>
            </a:r>
            <a:endParaRPr lang="ru-RU" dirty="0"/>
          </a:p>
        </p:txBody>
      </p:sp>
      <p:sp>
        <p:nvSpPr>
          <p:cNvPr id="9" name="Облако 8"/>
          <p:cNvSpPr/>
          <p:nvPr/>
        </p:nvSpPr>
        <p:spPr>
          <a:xfrm>
            <a:off x="1455737" y="3436939"/>
            <a:ext cx="2592388" cy="145732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b="1" i="1" dirty="0">
                <a:solidFill>
                  <a:srgbClr val="C60AB9"/>
                </a:solidFill>
                <a:latin typeface="Times New Roman" pitchFamily="18" charset="0"/>
                <a:cs typeface="Times New Roman" pitchFamily="18" charset="0"/>
              </a:rPr>
              <a:t>Фонетическая  ритмика</a:t>
            </a:r>
            <a:endParaRPr lang="ru-RU" b="1" dirty="0">
              <a:solidFill>
                <a:srgbClr val="C60AB9"/>
              </a:solidFill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7583489" y="4718051"/>
            <a:ext cx="3182937" cy="147637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Нейрологоритмика</a:t>
            </a:r>
            <a:endParaRPr lang="ru-RU" dirty="0"/>
          </a:p>
        </p:txBody>
      </p:sp>
      <p:sp>
        <p:nvSpPr>
          <p:cNvPr id="11" name="Облако 10"/>
          <p:cNvSpPr/>
          <p:nvPr/>
        </p:nvSpPr>
        <p:spPr>
          <a:xfrm>
            <a:off x="7720014" y="1814899"/>
            <a:ext cx="2768600" cy="141446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Логопедический массаж</a:t>
            </a:r>
            <a:endParaRPr lang="ru-RU" dirty="0"/>
          </a:p>
        </p:txBody>
      </p:sp>
      <p:sp>
        <p:nvSpPr>
          <p:cNvPr id="12" name="Облако 11"/>
          <p:cNvSpPr/>
          <p:nvPr/>
        </p:nvSpPr>
        <p:spPr>
          <a:xfrm>
            <a:off x="8148638" y="3300414"/>
            <a:ext cx="2700338" cy="141605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b="1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Технологии сенсорного воспитания</a:t>
            </a:r>
            <a:endParaRPr lang="ru-RU" dirty="0"/>
          </a:p>
        </p:txBody>
      </p:sp>
      <p:sp>
        <p:nvSpPr>
          <p:cNvPr id="13" name="Облако 12"/>
          <p:cNvSpPr/>
          <p:nvPr/>
        </p:nvSpPr>
        <p:spPr>
          <a:xfrm>
            <a:off x="5375276" y="5086351"/>
            <a:ext cx="2125663" cy="162242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b="1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Арт-терапевтические технологии</a:t>
            </a:r>
          </a:p>
        </p:txBody>
      </p:sp>
      <p:sp>
        <p:nvSpPr>
          <p:cNvPr id="14" name="Облако 13"/>
          <p:cNvSpPr/>
          <p:nvPr/>
        </p:nvSpPr>
        <p:spPr>
          <a:xfrm>
            <a:off x="2484438" y="5054600"/>
            <a:ext cx="2316162" cy="141605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zh-CN" b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технология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2492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67467" y="244101"/>
            <a:ext cx="82465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 использования инновационных моделей в логопедической практике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810933" y="757676"/>
            <a:ext cx="711201" cy="4134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961993" y="913593"/>
            <a:ext cx="0" cy="515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8956144" y="720279"/>
            <a:ext cx="829733" cy="660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7480299" y="1006720"/>
            <a:ext cx="84667" cy="5150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1345142" y="1246553"/>
            <a:ext cx="2091264" cy="7207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учителя-логопеда </a:t>
            </a:r>
          </a:p>
        </p:txBody>
      </p:sp>
      <p:sp>
        <p:nvSpPr>
          <p:cNvPr id="18" name="Овал 17"/>
          <p:cNvSpPr/>
          <p:nvPr/>
        </p:nvSpPr>
        <p:spPr>
          <a:xfrm>
            <a:off x="3997324" y="1476206"/>
            <a:ext cx="1971675" cy="6196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</a:t>
            </a:r>
          </a:p>
        </p:txBody>
      </p:sp>
      <p:sp>
        <p:nvSpPr>
          <p:cNvPr id="19" name="Овал 18"/>
          <p:cNvSpPr/>
          <p:nvPr/>
        </p:nvSpPr>
        <p:spPr>
          <a:xfrm>
            <a:off x="6529918" y="1579626"/>
            <a:ext cx="1943099" cy="6196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 </a:t>
            </a:r>
          </a:p>
        </p:txBody>
      </p:sp>
      <p:sp>
        <p:nvSpPr>
          <p:cNvPr id="20" name="Овал 19"/>
          <p:cNvSpPr/>
          <p:nvPr/>
        </p:nvSpPr>
        <p:spPr>
          <a:xfrm>
            <a:off x="9401175" y="1469692"/>
            <a:ext cx="1862666" cy="6196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65148" y="1941636"/>
            <a:ext cx="2777067" cy="41458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1.удовлетворенность собственной деятельностью;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2.расширение педагогических контактов;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3.наглядная демонстрация деятельности учителя-логопеда;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4.средство самообразования; 5.экономия временных ресурсов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735917" y="2199295"/>
            <a:ext cx="2554816" cy="41458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1.использование современной игровой формы;  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2.формирование стойкой мотивации произвольных познавательных интересов;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3.повышение самооценки ребенка;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4.активность познавательной деятельности детей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97888" y="2305760"/>
            <a:ext cx="2579689" cy="41458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положительный психологический климат между логопедом и воспитателями; 2.заинтересованность педагогов в творчестве и инновациях;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 качественная организация системы повышения квалификации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084733" y="2318834"/>
            <a:ext cx="2616200" cy="39657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1.активная работа с родителями;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2.повышение компетентности родителей в вопросах речевого развития ребенка;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3.более тесное взаимодействие с родителями </a:t>
            </a:r>
          </a:p>
        </p:txBody>
      </p:sp>
    </p:spTree>
    <p:extLst>
      <p:ext uri="{BB962C8B-B14F-4D97-AF65-F5344CB8AC3E}">
        <p14:creationId xmlns:p14="http://schemas.microsoft.com/office/powerpoint/2010/main" val="1508860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3133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6934" y="70307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 descr="http://garmony789.ru/wp-content/uploads/2014/11/logoped_afipskiy_rechevoy_centr_garmoniya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667" y="3335867"/>
            <a:ext cx="3793067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867989" y="1570734"/>
            <a:ext cx="72760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endParaRPr lang="ru-RU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6">
                  <a:lumMod val="75000"/>
                </a:schemeClr>
              </a:buClr>
              <a:defRPr/>
            </a:pPr>
            <a:endParaRPr lang="ru-RU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58983" y="901339"/>
            <a:ext cx="7798526" cy="4415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000" b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биоэнергопластика</a:t>
            </a:r>
            <a:r>
              <a:rPr lang="ru-RU" altLang="ru-RU" sz="2000" b="1" dirty="0">
                <a:solidFill>
                  <a:srgbClr val="C60A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соединение движений артикуляционного аппарата с движениями кисти руки; </a:t>
            </a:r>
            <a:endParaRPr lang="en-US" altLang="ru-RU" sz="2000" b="1" i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000" b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растяжки</a:t>
            </a:r>
            <a:r>
              <a:rPr lang="ru-RU" altLang="ru-RU" sz="2000" b="1" dirty="0">
                <a:solidFill>
                  <a:srgbClr val="C60AB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чередование напряжения и расслабления в различных частях тела,  нормализуют </a:t>
            </a:r>
            <a:r>
              <a:rPr lang="ru-RU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гипертонус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altLang="ru-RU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гипотонус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мышц;</a:t>
            </a:r>
          </a:p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000" b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 для релаксации </a:t>
            </a:r>
            <a:r>
              <a:rPr lang="ru-RU" altLang="ru-RU" sz="2000" b="1" dirty="0">
                <a:solidFill>
                  <a:srgbClr val="C60AB9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способствуют расслаблению, самонаблюдению, воспоминаниям событий и ощущений и являются единым процессом;</a:t>
            </a:r>
          </a:p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000" b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дыхательные упражнения</a:t>
            </a:r>
            <a:r>
              <a:rPr lang="ru-RU" alt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улучшают ритмику организма, развивают самоконтроль и произвольность.</a:t>
            </a:r>
          </a:p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r>
              <a:rPr lang="ru-RU" altLang="ru-RU" sz="2000" i="1" dirty="0" err="1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Кинезиологические</a:t>
            </a:r>
            <a:r>
              <a:rPr lang="ru-RU" altLang="ru-RU" sz="20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упражнения-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развитие межполушарного взаимодействия, способствующее активизации мыслительной деятельности</a:t>
            </a:r>
            <a:endParaRPr lang="ru-RU" sz="2000" b="1" dirty="0"/>
          </a:p>
          <a:p>
            <a:pPr indent="-182880">
              <a:buClr>
                <a:schemeClr val="accent6">
                  <a:lumMod val="75000"/>
                </a:schemeClr>
              </a:buClr>
              <a:buFont typeface="Wingdings" pitchFamily="2" charset="2"/>
              <a:buChar char="ü"/>
              <a:defRPr/>
            </a:pPr>
            <a:endParaRPr lang="ru-RU" altLang="ru-RU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14093" y="342420"/>
            <a:ext cx="6391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Телесноориентированные техники: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18420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0151" cy="720008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65268" y="470262"/>
            <a:ext cx="57476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i="1" dirty="0">
                <a:solidFill>
                  <a:srgbClr val="C60A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Дыхательная гимнастика Стрельниковой</a:t>
            </a:r>
            <a:endParaRPr lang="en-US" sz="3200" dirty="0"/>
          </a:p>
        </p:txBody>
      </p:sp>
      <p:pic>
        <p:nvPicPr>
          <p:cNvPr id="1028" name="Picture 4" descr="Дыхательная гимнастика при пневмонии (воспалении лёгких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631" y="2108595"/>
            <a:ext cx="5283859" cy="4439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Дыхательная гимнастика при пневмонии - правила проведения упражнен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961" y="2108595"/>
            <a:ext cx="4988216" cy="4339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612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78183" y="45407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Использование элементов сенсорной интеграции.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4880" y="1654404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solidFill>
                  <a:srgbClr val="C00000"/>
                </a:solidFill>
                <a:latin typeface="Segoe Print" pitchFamily="2" charset="0"/>
              </a:rPr>
              <a:t>Впервые</a:t>
            </a:r>
            <a:r>
              <a:rPr lang="ru-RU" dirty="0">
                <a:latin typeface="Segoe Print" pitchFamily="2" charset="0"/>
              </a:rPr>
              <a:t> о понятии сенсорная интеграция в России мы узнали от Марианны </a:t>
            </a:r>
            <a:r>
              <a:rPr lang="ru-RU" dirty="0" err="1">
                <a:latin typeface="Segoe Print" pitchFamily="2" charset="0"/>
              </a:rPr>
              <a:t>Лынской</a:t>
            </a:r>
            <a:r>
              <a:rPr lang="ru-RU" dirty="0">
                <a:latin typeface="Segoe Print" pitchFamily="2" charset="0"/>
              </a:rPr>
              <a:t>. Марианна Ильинична - логопед-психолог, ведущий специалист центра «</a:t>
            </a:r>
            <a:r>
              <a:rPr lang="ru-RU" dirty="0" err="1">
                <a:latin typeface="Segoe Print" pitchFamily="2" charset="0"/>
              </a:rPr>
              <a:t>Логомаг</a:t>
            </a:r>
            <a:r>
              <a:rPr lang="ru-RU" dirty="0">
                <a:latin typeface="Segoe Print" pitchFamily="2" charset="0"/>
              </a:rPr>
              <a:t>», старший преподаватель кафедры дошкольной дефектологии МПГУ, автор множества книг и публикаций о развитии речи детей. Сенсорную интеграцию она активно применяет в своей работе для неговорящих детей и детей с различными нарушениями развития.</a:t>
            </a:r>
          </a:p>
          <a:p>
            <a:pPr algn="just"/>
            <a:r>
              <a:rPr lang="ru-RU" dirty="0">
                <a:latin typeface="Segoe Print" pitchFamily="2" charset="0"/>
              </a:rPr>
              <a:t>	</a:t>
            </a:r>
            <a:endParaRPr lang="ru-RU" dirty="0">
              <a:latin typeface="Franklin Gothic Book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76783" y="1538786"/>
            <a:ext cx="409733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367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027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78183" y="454075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Использование элементов сенсорной интеграции.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4880" y="165440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Segoe Print" pitchFamily="2" charset="0"/>
              </a:rPr>
              <a:t>.</a:t>
            </a:r>
          </a:p>
          <a:p>
            <a:pPr algn="just"/>
            <a:r>
              <a:rPr lang="ru-RU" dirty="0">
                <a:latin typeface="Segoe Print" pitchFamily="2" charset="0"/>
              </a:rPr>
              <a:t>	</a:t>
            </a:r>
            <a:endParaRPr lang="ru-RU" dirty="0">
              <a:latin typeface="Franklin Gothic Book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4880" y="1285072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Формирования коммуникативной, планирующей и регулирующей</a:t>
            </a:r>
          </a:p>
          <a:p>
            <a:r>
              <a:rPr lang="ru-RU" dirty="0">
                <a:latin typeface="TimesNewRomanPSMT"/>
              </a:rPr>
              <a:t>функций речи, развитие активного и пассивного словаря;</a:t>
            </a:r>
          </a:p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Формирования артикуляционных навыков (самомассаж, стимуляция</a:t>
            </a:r>
          </a:p>
          <a:p>
            <a:r>
              <a:rPr lang="ru-RU" dirty="0">
                <a:latin typeface="TimesNewRomanPSMT"/>
              </a:rPr>
              <a:t>вкусовых рецепторов);</a:t>
            </a:r>
          </a:p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Развития физиологического и речевого дыхания;</a:t>
            </a:r>
          </a:p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Работы над </a:t>
            </a:r>
            <a:r>
              <a:rPr lang="ru-RU" dirty="0" err="1">
                <a:latin typeface="TimesNewRomanPSMT"/>
              </a:rPr>
              <a:t>звукослоговой</a:t>
            </a:r>
            <a:r>
              <a:rPr lang="ru-RU" dirty="0">
                <a:latin typeface="TimesNewRomanPSMT"/>
              </a:rPr>
              <a:t> структурой слов (схемы слов);</a:t>
            </a:r>
          </a:p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Формирования навыков грамматического оформления высказывания;</a:t>
            </a:r>
          </a:p>
          <a:p>
            <a:r>
              <a:rPr lang="ru-RU" dirty="0">
                <a:latin typeface="Wingdings-Regular"/>
              </a:rPr>
              <a:t>➢ </a:t>
            </a:r>
            <a:r>
              <a:rPr lang="ru-RU" dirty="0">
                <a:latin typeface="TimesNewRomanPSMT"/>
              </a:rPr>
              <a:t>Формирования и развитие связной речи от простой фразы до развёрнутого</a:t>
            </a:r>
          </a:p>
          <a:p>
            <a:r>
              <a:rPr lang="ru-RU" dirty="0">
                <a:latin typeface="TimesNewRomanPSMT"/>
              </a:rPr>
              <a:t>высказывания.</a:t>
            </a:r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93481">
            <a:off x="7871191" y="1271271"/>
            <a:ext cx="3719450" cy="27178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C:\Users\Пользователь\AppData\Local\Microsoft\Windows\INetCache\Content.Word\20191023_1003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89687">
            <a:off x="7913100" y="3303619"/>
            <a:ext cx="2577953" cy="33146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89005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1432</Words>
  <Application>Microsoft Office PowerPoint</Application>
  <PresentationFormat>Широкоэкранный</PresentationFormat>
  <Paragraphs>220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7" baseType="lpstr">
      <vt:lpstr>Microsoft JhengHei UI</vt:lpstr>
      <vt:lpstr>Arial</vt:lpstr>
      <vt:lpstr>Calibri</vt:lpstr>
      <vt:lpstr>Calibri Light</vt:lpstr>
      <vt:lpstr>FiraSans-Regular</vt:lpstr>
      <vt:lpstr>Franklin Gothic Book</vt:lpstr>
      <vt:lpstr>Segoe Print</vt:lpstr>
      <vt:lpstr>Times New Roman</vt:lpstr>
      <vt:lpstr>TimesNewRomanPS-BoldMT</vt:lpstr>
      <vt:lpstr>TimesNewRomanPSMT</vt:lpstr>
      <vt:lpstr>Wingdings</vt:lpstr>
      <vt:lpstr>Wingdings-Regular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Валера</dc:creator>
  <cp:lastModifiedBy>User</cp:lastModifiedBy>
  <cp:revision>126</cp:revision>
  <dcterms:created xsi:type="dcterms:W3CDTF">2019-01-15T12:08:12Z</dcterms:created>
  <dcterms:modified xsi:type="dcterms:W3CDTF">2022-08-24T08:53:17Z</dcterms:modified>
</cp:coreProperties>
</file>