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232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666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76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99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86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785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0556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378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156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126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8313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9C01DF-3120-4B5A-9891-9C3A78E8C500}" type="datetimeFigureOut">
              <a:rPr lang="ru-RU" smtClean="0"/>
              <a:pPr/>
              <a:t>30.01.2019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60755-1E65-4128-AB3E-B5E8B1765C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54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slideLayout" Target="../slideLayouts/slideLayout9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1.jpeg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3" Type="http://schemas.openxmlformats.org/officeDocument/2006/relationships/slide" Target="slide3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" Type="http://schemas.openxmlformats.org/officeDocument/2006/relationships/image" Target="../media/image2.jpeg"/><Relationship Id="rId16" Type="http://schemas.openxmlformats.org/officeDocument/2006/relationships/slide" Target="slide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6" descr="0402dvlcsnap2010020318h57m29s79.png"/>
          <p:cNvPicPr>
            <a:picLocks noChangeAspect="1"/>
          </p:cNvPicPr>
          <p:nvPr/>
        </p:nvPicPr>
        <p:blipFill>
          <a:blip r:embed="rId2">
            <a:lum bright="-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7" y="1"/>
            <a:ext cx="9160832" cy="6870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Скругленный прямоугольник 6">
            <a:hlinkClick r:id="rId3" action="ppaction://hlinksldjump"/>
          </p:cNvPr>
          <p:cNvSpPr/>
          <p:nvPr/>
        </p:nvSpPr>
        <p:spPr>
          <a:xfrm>
            <a:off x="539552" y="5681009"/>
            <a:ext cx="2520280" cy="936104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Начать игру</a:t>
            </a:r>
            <a:endParaRPr lang="ru-RU" sz="2400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5029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100</a:t>
            </a:r>
            <a:endParaRPr lang="ru-RU" sz="28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827386"/>
            <a:ext cx="8856984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В 1956 году американским ученым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У. </a:t>
            </a:r>
            <a:r>
              <a:rPr lang="ru-RU" sz="3600" b="1" dirty="0" err="1">
                <a:latin typeface="Courier New" pitchFamily="49" charset="0"/>
                <a:cs typeface="Courier New" pitchFamily="49" charset="0"/>
              </a:rPr>
              <a:t>Шокли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, Дж. 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Бардину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и У. </a:t>
            </a:r>
            <a:r>
              <a:rPr lang="ru-RU" sz="3600" b="1" dirty="0" err="1" smtClean="0">
                <a:latin typeface="Courier New" pitchFamily="49" charset="0"/>
                <a:cs typeface="Courier New" pitchFamily="49" charset="0"/>
              </a:rPr>
              <a:t>Браттейну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 была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вручена Нобелевская премия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. За что?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2479" y="3429000"/>
            <a:ext cx="5472608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3318756" y="6041148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179512" y="116632"/>
            <a:ext cx="8784976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Электронная техника за 100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026" name="Picture 2" descr="ÐÐ°ÑÑÐ¸Ð½ÐºÐ¸ Ð¿Ð¾ Ð·Ð°Ð¿ÑÐ¾ÑÑ ÑÐ¾ÑÐ¾ ÑÑÐ°Ð½Ð·Ð¸ÑÑÐ¾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6124"/>
            <a:ext cx="3725959" cy="279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21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Надежность за 10</a:t>
            </a:r>
            <a:endParaRPr lang="ru-RU" sz="36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412776"/>
            <a:ext cx="8064896" cy="1800200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Как называется событие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, заключающееся в нарушении работоспособного 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состояния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?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3429000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Отказ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4067944" y="5661248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98" name="Picture 2" descr="ÐÐ°ÑÑÐ¸Ð½ÐºÐ¸ Ð¿Ð¾ Ð·Ð°Ð¿ÑÐ¾ÑÑ ÑÐ¾ÑÐ¾ Ð´ÑÐ¼Ð°ÑÑÐ¸Ð¹ ÑÐµÐ±ÐµÐ½Ð¾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124167"/>
            <a:ext cx="244937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1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332656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Надежность за </a:t>
            </a:r>
            <a:r>
              <a:rPr lang="ru-RU" sz="36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2</a:t>
            </a:r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endParaRPr lang="ru-RU" sz="36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9135" y="1268760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Что можно вычислить, используя данную формулу: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5976664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>
                <a:latin typeface="Courier New" pitchFamily="49" charset="0"/>
                <a:cs typeface="Courier New" pitchFamily="49" charset="0"/>
              </a:rPr>
              <a:t>вероятность </a:t>
            </a:r>
            <a:r>
              <a:rPr lang="ru-RU" b="1" dirty="0" smtClean="0">
                <a:latin typeface="Courier New" pitchFamily="49" charset="0"/>
                <a:cs typeface="Courier New" pitchFamily="49" charset="0"/>
              </a:rPr>
              <a:t>безотказной работы системы</a:t>
            </a:r>
            <a:endParaRPr lang="ru-RU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0" name="Стрелка влево 9">
            <a:hlinkClick r:id="rId3" action="ppaction://hlinksldjump"/>
          </p:cNvPr>
          <p:cNvSpPr/>
          <p:nvPr/>
        </p:nvSpPr>
        <p:spPr>
          <a:xfrm>
            <a:off x="3779912" y="5910337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7072608"/>
              </p:ext>
            </p:extLst>
          </p:nvPr>
        </p:nvGraphicFramePr>
        <p:xfrm>
          <a:off x="2195736" y="2564904"/>
          <a:ext cx="4411662" cy="1169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Формула" r:id="rId4" imgW="1739880" imgH="457200" progId="Equation.3">
                  <p:embed/>
                </p:oleObj>
              </mc:Choice>
              <mc:Fallback>
                <p:oleObj name="Формула" r:id="rId4" imgW="1739880" imgH="457200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564904"/>
                        <a:ext cx="4411662" cy="11699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2" descr="ÐÐ°ÑÑÐ¸Ð½ÐºÐ¸ Ð¿Ð¾ Ð·Ð°Ð¿ÑÐ¾ÑÑ ÑÐ¾ÑÐ¾ Ð´ÑÐ¼Ð°ÑÑÐ¸Ð¹ ÑÐµÐ±ÐµÐ½Ð¾Ð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04" y="3284984"/>
            <a:ext cx="244937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093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93912" y="11663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Надежность за </a:t>
            </a:r>
            <a:r>
              <a:rPr lang="ru-RU" sz="3600" dirty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5</a:t>
            </a:r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endParaRPr lang="ru-RU" sz="36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692696"/>
            <a:ext cx="8856984" cy="1080120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Какие функции представлены на данном графике?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395536" y="4763381"/>
            <a:ext cx="8568952" cy="111612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</a:t>
            </a: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Функции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вероятности безотказной работы Р(t) и вероятности отказа Q(t)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628800"/>
            <a:ext cx="6515100" cy="291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77618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123728" y="116632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«Надежность» за 100</a:t>
            </a:r>
            <a:endParaRPr lang="ru-RU" sz="28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95536" y="692696"/>
            <a:ext cx="8064896" cy="2664296"/>
          </a:xfrm>
        </p:spPr>
        <p:txBody>
          <a:bodyPr>
            <a:normAutofit fontScale="77500" lnSpcReduction="20000"/>
          </a:bodyPr>
          <a:lstStyle/>
          <a:p>
            <a:r>
              <a:rPr lang="ru-RU" sz="3600" b="1" dirty="0" smtClean="0">
                <a:latin typeface="Courier New" pitchFamily="49" charset="0"/>
                <a:cs typeface="Courier New" panose="02070309020205020404" pitchFamily="49" charset="0"/>
              </a:rPr>
              <a:t>ВОПРОС: Продолжите высказывание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а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кадемика Берга: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“Не одно достижение науки и техники, сколь бы эффективно оно не было, не может быть полноценно использовано, если его реализация будет </a:t>
            </a:r>
            <a:r>
              <a:rPr lang="ru-RU" sz="3600" b="1" dirty="0" smtClean="0">
                <a:latin typeface="Courier New" pitchFamily="49" charset="0"/>
                <a:cs typeface="Courier New" pitchFamily="49" charset="0"/>
              </a:rPr>
              <a:t>зависеть…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395536" y="2996952"/>
            <a:ext cx="5760640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</a:t>
            </a:r>
            <a:r>
              <a:rPr lang="ru-RU" b="1" dirty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ответ</a:t>
            </a: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…от </a:t>
            </a:r>
            <a:r>
              <a:rPr lang="ru-RU" b="1" dirty="0">
                <a:latin typeface="Courier New" panose="02070309020205020404" pitchFamily="49" charset="0"/>
                <a:cs typeface="Courier New" panose="02070309020205020404" pitchFamily="49" charset="0"/>
              </a:rPr>
              <a:t>“капризов” малонадёжной аппаратуры”</a:t>
            </a:r>
          </a:p>
          <a:p>
            <a:pPr marL="0" indent="0">
              <a:buNone/>
            </a:pP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2" descr="ÐÐ°ÑÑÐ¸Ð½ÐºÐ¸ Ð¿Ð¾ Ð·Ð°Ð¿ÑÐ¾ÑÑ ÑÐ¾ÑÐ¾ Ð´ÑÐ¼Ð°ÑÑÐ¸Ð¹ ÑÐµÐ±ÐµÐ½Ð¾Ðº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204" y="2554949"/>
            <a:ext cx="244937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1508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55575" y="188640"/>
            <a:ext cx="8862729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Общие знания за 10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36227" y="1124744"/>
            <a:ext cx="8064896" cy="1584176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Перечислите основные программы входящие в состав </a:t>
            </a:r>
            <a:r>
              <a:rPr lang="en-US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MS Office</a:t>
            </a:r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460375" y="2708920"/>
            <a:ext cx="676875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AutoShape 2" descr="ÐÐ°ÑÑÐ¸Ð½ÐºÐ¸ Ð¿Ð¾ Ð·Ð°Ð¿ÑÐ¾ÑÑ Ð»Ð¾Ð³Ð¾ÑÐ¸Ð¿Ñ ms offic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405" y="3295558"/>
            <a:ext cx="1711077" cy="1711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346460"/>
            <a:ext cx="1628217" cy="17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AutoShape 7" descr="ÐÐ°ÑÑÐ¸Ð½ÐºÐ¸ Ð¿Ð¾ Ð·Ð°Ð¿ÑÐ¾ÑÑ Ð»Ð¾Ð³Ð¾ÑÐ¸Ð¿Ñ ms office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1945" y="3299742"/>
            <a:ext cx="1710000" cy="17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3346460"/>
            <a:ext cx="1710000" cy="17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9127" y="3299742"/>
            <a:ext cx="1710000" cy="17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023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51520" y="980728"/>
            <a:ext cx="8064896" cy="1152128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Где расположен стоп-кран в самолете?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07504" y="2276872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endParaRPr lang="ru-RU" sz="24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6300192" y="5880039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1893912" y="151758"/>
            <a:ext cx="5486400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КОТ В МЕШКЕ за 20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11" name="Picture 6" descr="http://bu-baraholka.ru/upload/normal/sverdlovsk-kot-v-meshke_9088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8" r="25813"/>
          <a:stretch/>
        </p:blipFill>
        <p:spPr bwMode="auto">
          <a:xfrm>
            <a:off x="6588224" y="1483060"/>
            <a:ext cx="2437548" cy="3638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746" name="Picture 2" descr="Ð¡ÑÐ¾Ð¿-ÐºÑÐ°Ð½ Ð² ÑÐ°Ð¼Ð¾Ð»ÐµÑÐµ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2786058"/>
            <a:ext cx="4357718" cy="2985037"/>
          </a:xfrm>
          <a:prstGeom prst="rect">
            <a:avLst/>
          </a:prstGeom>
          <a:noFill/>
        </p:spPr>
      </p:pic>
      <p:pic>
        <p:nvPicPr>
          <p:cNvPr id="31748" name="Picture 4" descr="Ð¡ÑÐ¾Ð¿-ÐºÑÐ°Ð½ Ð² ÑÐ°Ð¼Ð¾Ð»ÐµÑÐµ ÐÐ½-2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2786058"/>
            <a:ext cx="4000528" cy="3000396"/>
          </a:xfrm>
          <a:prstGeom prst="rect">
            <a:avLst/>
          </a:prstGeom>
          <a:noFill/>
        </p:spPr>
      </p:pic>
      <p:pic>
        <p:nvPicPr>
          <p:cNvPr id="31750" name="Picture 6" descr="Ð¡ÑÐ¾Ð¿-ÐºÑÐ°Ð½ Ð² ÑÐ°Ð¼Ð¾Ð»ÐµÑÐµ Ð-29"/>
          <p:cNvPicPr>
            <a:picLocks noChangeAspect="1" noChangeArrowheads="1"/>
          </p:cNvPicPr>
          <p:nvPr/>
        </p:nvPicPr>
        <p:blipFill>
          <a:blip r:embed="rId6"/>
          <a:srcRect l="14167" t="48508" r="29166"/>
          <a:stretch>
            <a:fillRect/>
          </a:stretch>
        </p:blipFill>
        <p:spPr bwMode="auto">
          <a:xfrm>
            <a:off x="2571736" y="2786058"/>
            <a:ext cx="4857784" cy="295749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4153040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Общие знания за 50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79512" y="908720"/>
            <a:ext cx="8640960" cy="1008112"/>
          </a:xfrm>
        </p:spPr>
        <p:txBody>
          <a:bodyPr>
            <a:normAutofit fontScale="92500"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Благодаря каким событиям изобрели противогаз? 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285720" y="1928802"/>
            <a:ext cx="8496944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214282" y="5929330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22" name="Picture 2" descr="ÐÑÐ¾ÑÐ¸Ð²Ð¾Ð³Ð°Ð· ÐÐµÐ»Ð¸Ð½ÑÐºÐ¾Ð³Ð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2357430"/>
            <a:ext cx="5286412" cy="3964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25590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Общие знания </a:t>
            </a:r>
            <a:r>
              <a:rPr lang="ru-RU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за </a:t>
            </a:r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100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395536" y="692696"/>
            <a:ext cx="6408712" cy="1296144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</a:t>
            </a:r>
            <a:r>
              <a:rPr lang="ru-RU" sz="3600" dirty="0"/>
              <a:t>Почему Нидерланды называют Голландией?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323528" y="1772816"/>
            <a:ext cx="6768752" cy="5760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  <a:endParaRPr lang="ru-RU" b="1" dirty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1763688" y="5805264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6" name="Picture 2" descr="ÐÐ°ÑÑÐ¸Ð½ÐºÐ¸ Ð¿Ð¾ Ð·Ð°Ð¿ÑÐ¾ÑÑ ÑÐ¾ÑÐ¾ Ð½Ð° ÐºÐ°ÑÑÐµ ÐÐ¾Ð»Ð»Ð°Ð½Ð´Ð¸Ð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700808"/>
            <a:ext cx="4272409" cy="5062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1136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78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9928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64"/>
          <a:stretch/>
        </p:blipFill>
        <p:spPr>
          <a:xfrm>
            <a:off x="0" y="-2262"/>
            <a:ext cx="9032528" cy="6860262"/>
          </a:xfrm>
        </p:spPr>
      </p:pic>
      <p:graphicFrame>
        <p:nvGraphicFramePr>
          <p:cNvPr id="8" name="Объект 7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786174348"/>
              </p:ext>
            </p:extLst>
          </p:nvPr>
        </p:nvGraphicFramePr>
        <p:xfrm>
          <a:off x="395536" y="188640"/>
          <a:ext cx="8507290" cy="44644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1458"/>
                <a:gridCol w="1701458"/>
                <a:gridCol w="1701458"/>
                <a:gridCol w="1701458"/>
                <a:gridCol w="1701458"/>
              </a:tblGrid>
              <a:tr h="892899">
                <a:tc gridSpan="5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КАТЕГОРИИ</a:t>
                      </a:r>
                      <a:endParaRPr lang="ru-RU" sz="3200" b="1" dirty="0" smtClean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Вычислительная техника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rgbClr val="FF0000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3" action="ppaction://hlinksldjump"/>
                        </a:rPr>
                        <a:t>10</a:t>
                      </a:r>
                      <a:endParaRPr lang="ru-RU" b="1" dirty="0">
                        <a:solidFill>
                          <a:srgbClr val="FF0000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4" action="ppaction://hlinksldjump"/>
                        </a:rPr>
                        <a:t>20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5" action="ppaction://hlinksldjump"/>
                        </a:rPr>
                        <a:t>50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tx1"/>
                          </a:solidFill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6" action="ppaction://hlinksldjump"/>
                        </a:rPr>
                        <a:t>100</a:t>
                      </a:r>
                      <a:endParaRPr lang="ru-RU" b="1" dirty="0">
                        <a:solidFill>
                          <a:schemeClr val="tx1"/>
                        </a:solidFill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Электронная техника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7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8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9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0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Надежность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1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2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3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4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  <a:tr h="892899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</a:rPr>
                        <a:t>Общие знания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5" action="ppaction://hlinksldjump"/>
                        </a:rPr>
                        <a:t>10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6" action="ppaction://hlinksldjump"/>
                        </a:rPr>
                        <a:t>20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7" action="ppaction://hlinksldjump"/>
                        </a:rPr>
                        <a:t>50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latin typeface="Courier New" panose="02070309020205020404" pitchFamily="49" charset="0"/>
                          <a:cs typeface="Courier New" panose="02070309020205020404" pitchFamily="49" charset="0"/>
                          <a:hlinkClick r:id="rId18" action="ppaction://hlinksldjump"/>
                        </a:rPr>
                        <a:t>100</a:t>
                      </a:r>
                      <a:endParaRPr lang="ru-RU" b="1" dirty="0">
                        <a:latin typeface="Courier New" panose="02070309020205020404" pitchFamily="49" charset="0"/>
                        <a:cs typeface="Courier New" panose="02070309020205020404" pitchFamily="49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8195" name="Picture 3">
            <a:hlinkClick r:id="rId19" action="ppaction://hlinksldjump"/>
          </p:cNvPr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725144"/>
            <a:ext cx="1446273" cy="2002532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966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1" y="260648"/>
            <a:ext cx="8712869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Вычислительная техника за 10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755576" y="1340768"/>
            <a:ext cx="5986064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Без этого устройства Ваша информация будет теряться каждый раз при выключении ПК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4005064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</a:t>
            </a:r>
          </a:p>
          <a:p>
            <a:pPr marL="0" indent="0">
              <a:buNone/>
            </a:pP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Жесткий диск или винчестер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3563888" y="6021288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ÐÐ°ÑÑÐ¸Ð½ÐºÐ¸ Ð¿Ð¾ Ð·Ð°Ð¿ÑÐ¾ÑÑ ÑÐ¸ÑÑÐ½Ð¾Ðº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5" y="1484784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разобранный винчесте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07508" y="3950595"/>
            <a:ext cx="2384873" cy="192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102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4096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Вычислительная техника за 20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611560" y="764704"/>
            <a:ext cx="8064896" cy="2664296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Принцип работы этого принтера состоит в ударах иголок по красящей ленте. Что это за принтер?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539552" y="3212976"/>
            <a:ext cx="81369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матричный принтер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4139952" y="6130781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ÐÐ°ÑÑÐ¸Ð½ÐºÐ¸ Ð¿Ð¾ Ð·Ð°Ð¿ÑÐ¾ÑÑ ÑÐ¸ÑÑÐ½Ð¾Ðº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1436" y="479715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751267"/>
            <a:ext cx="3213100" cy="200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292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96944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Вычислительная техника </a:t>
            </a:r>
            <a:r>
              <a:rPr lang="ru-RU" sz="3600" dirty="0">
                <a:latin typeface="Courier New" panose="02070309020205020404" pitchFamily="49" charset="0"/>
                <a:cs typeface="Courier New" panose="02070309020205020404" pitchFamily="49" charset="0"/>
              </a:rPr>
              <a:t>за </a:t>
            </a:r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50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3" y="836712"/>
            <a:ext cx="8947695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В этой системе счисления помимо цифр используются и буквы латинского алфавита. Что за система счисления?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611560" y="3488829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16-ая система счисления, в ней используются цифры от 0 до 9 и буквы латинского алфавита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A,B,C,D,E,F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4139952" y="6093296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ÐÐ°ÑÑÐ¸Ð½ÐºÐ¸ Ð¿Ð¾ Ð·Ð°Ð¿ÑÐ¾ÑÑ ÑÐ¸ÑÑÐ½Ð¾Ðº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97152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3320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79512" y="260648"/>
            <a:ext cx="8856984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Вычислительная техника за 100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836712"/>
            <a:ext cx="8640960" cy="324036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Это устройство </a:t>
            </a:r>
            <a:r>
              <a:rPr lang="ru-RU" sz="3600" b="1" dirty="0">
                <a:latin typeface="Courier New" pitchFamily="49" charset="0"/>
                <a:cs typeface="Courier New" pitchFamily="49" charset="0"/>
              </a:rPr>
              <a:t>представляет собой комбинационное цифровое устройство, предназначенное в основном для суммирования двоичных чисел. </a:t>
            </a: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271194" y="431662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Сумматор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4139952" y="6093296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ÐÐ°ÑÑÐ¸Ð½ÐºÐ¸ Ð¿Ð¾ Ð·Ð°Ð¿ÑÐ¾ÑÑ ÑÐ¸ÑÑÐ½Ð¾Ðº ÐºÐ¾Ð¼Ð¿ÑÑÑÐµÑÐ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7025" y="4727959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253"/>
          <p:cNvGrpSpPr>
            <a:grpSpLocks/>
          </p:cNvGrpSpPr>
          <p:nvPr/>
        </p:nvGrpSpPr>
        <p:grpSpPr bwMode="auto">
          <a:xfrm>
            <a:off x="2252173" y="4967014"/>
            <a:ext cx="2070011" cy="1845075"/>
            <a:chOff x="2212" y="4900"/>
            <a:chExt cx="1652" cy="1652"/>
          </a:xfrm>
        </p:grpSpPr>
        <p:sp>
          <p:nvSpPr>
            <p:cNvPr id="3" name="Text Box 92"/>
            <p:cNvSpPr txBox="1">
              <a:spLocks noChangeArrowheads="1"/>
            </p:cNvSpPr>
            <p:nvPr/>
          </p:nvSpPr>
          <p:spPr bwMode="auto">
            <a:xfrm>
              <a:off x="2744" y="4900"/>
              <a:ext cx="593" cy="102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PSM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" name="Line 93"/>
            <p:cNvSpPr>
              <a:spLocks noChangeShapeType="1"/>
            </p:cNvSpPr>
            <p:nvPr/>
          </p:nvSpPr>
          <p:spPr bwMode="auto">
            <a:xfrm>
              <a:off x="3332" y="5208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Text Box 94"/>
            <p:cNvSpPr txBox="1">
              <a:spLocks noChangeArrowheads="1"/>
            </p:cNvSpPr>
            <p:nvPr/>
          </p:nvSpPr>
          <p:spPr bwMode="auto">
            <a:xfrm>
              <a:off x="3640" y="5096"/>
              <a:ext cx="22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P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1" name="Line 95"/>
            <p:cNvSpPr>
              <a:spLocks noChangeShapeType="1"/>
            </p:cNvSpPr>
            <p:nvPr/>
          </p:nvSpPr>
          <p:spPr bwMode="auto">
            <a:xfrm>
              <a:off x="3332" y="5656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Text Box 96"/>
            <p:cNvSpPr txBox="1">
              <a:spLocks noChangeArrowheads="1"/>
            </p:cNvSpPr>
            <p:nvPr/>
          </p:nvSpPr>
          <p:spPr bwMode="auto">
            <a:xfrm>
              <a:off x="3640" y="5544"/>
              <a:ext cx="22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S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Line 97"/>
            <p:cNvSpPr>
              <a:spLocks noChangeShapeType="1"/>
            </p:cNvSpPr>
            <p:nvPr/>
          </p:nvSpPr>
          <p:spPr bwMode="auto">
            <a:xfrm>
              <a:off x="2464" y="5208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Line 98"/>
            <p:cNvSpPr>
              <a:spLocks noChangeShapeType="1"/>
            </p:cNvSpPr>
            <p:nvPr/>
          </p:nvSpPr>
          <p:spPr bwMode="auto">
            <a:xfrm>
              <a:off x="2464" y="5628"/>
              <a:ext cx="28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5" name="Text Box 99"/>
            <p:cNvSpPr txBox="1">
              <a:spLocks noChangeArrowheads="1"/>
            </p:cNvSpPr>
            <p:nvPr/>
          </p:nvSpPr>
          <p:spPr bwMode="auto">
            <a:xfrm>
              <a:off x="2212" y="5068"/>
              <a:ext cx="22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А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6" name="Text Box 100"/>
            <p:cNvSpPr txBox="1">
              <a:spLocks noChangeArrowheads="1"/>
            </p:cNvSpPr>
            <p:nvPr/>
          </p:nvSpPr>
          <p:spPr bwMode="auto">
            <a:xfrm>
              <a:off x="2240" y="5488"/>
              <a:ext cx="224" cy="2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en-US" sz="2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В</a:t>
              </a:r>
              <a:endParaRPr kumimoji="0" lang="ru-RU" sz="2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Text Box 101"/>
            <p:cNvSpPr txBox="1">
              <a:spLocks noChangeArrowheads="1"/>
            </p:cNvSpPr>
            <p:nvPr/>
          </p:nvSpPr>
          <p:spPr bwMode="auto">
            <a:xfrm>
              <a:off x="2352" y="6132"/>
              <a:ext cx="1204" cy="4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534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893912" y="116632"/>
            <a:ext cx="5486400" cy="5667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КОТ В МЕШКЕ за 10</a:t>
            </a:r>
            <a:endParaRPr lang="ru-RU" sz="3600" dirty="0">
              <a:solidFill>
                <a:schemeClr val="tx2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107504" y="692696"/>
            <a:ext cx="8064896" cy="2664296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Внутри транспортного средства, движущегося со скоростью 100 км/ч летает муха. Какова ее скорость относительно Земли?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3275856" y="5691788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bu-baraholka.ru/upload/normal/sverdlovsk-kot-v-meshke_9088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88" r="25813"/>
          <a:stretch/>
        </p:blipFill>
        <p:spPr bwMode="auto">
          <a:xfrm>
            <a:off x="6723785" y="2375342"/>
            <a:ext cx="2437548" cy="3638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Текст 6"/>
          <p:cNvSpPr txBox="1">
            <a:spLocks/>
          </p:cNvSpPr>
          <p:nvPr/>
        </p:nvSpPr>
        <p:spPr>
          <a:xfrm>
            <a:off x="179512" y="3573016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6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100±скорость мухи км/ч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4288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build="p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20</a:t>
            </a:r>
            <a:endParaRPr lang="ru-RU" sz="28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539552" y="836712"/>
            <a:ext cx="8064896" cy="1152128"/>
          </a:xfrm>
        </p:spPr>
        <p:txBody>
          <a:bodyPr>
            <a:normAutofit lnSpcReduction="10000"/>
          </a:bodyPr>
          <a:lstStyle/>
          <a:p>
            <a:r>
              <a:rPr lang="ru-RU" sz="36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Что изображено на рисунке?</a:t>
            </a:r>
            <a:endParaRPr lang="ru-RU" sz="36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467544" y="4463288"/>
            <a:ext cx="6768752" cy="22322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Плоскостной и точечный диоды</a:t>
            </a:r>
            <a:endParaRPr lang="ru-RU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7668344" y="5517232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323528" y="116632"/>
            <a:ext cx="8568952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Электронная техника за 20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438" b="26726"/>
          <a:stretch>
            <a:fillRect/>
          </a:stretch>
        </p:blipFill>
        <p:spPr bwMode="auto">
          <a:xfrm>
            <a:off x="2915816" y="1700808"/>
            <a:ext cx="3650778" cy="2379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4922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051720" y="548680"/>
            <a:ext cx="5486400" cy="56673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«КАТЕГОРИЯ 2» за 50</a:t>
            </a:r>
            <a:endParaRPr lang="ru-RU" sz="28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2"/>
          </p:nvPr>
        </p:nvSpPr>
        <p:spPr>
          <a:xfrm>
            <a:off x="251108" y="669144"/>
            <a:ext cx="8641372" cy="2664296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ВОПРОС: Это </a:t>
            </a:r>
            <a:r>
              <a:rPr lang="ru-RU" sz="2800" b="1" dirty="0">
                <a:latin typeface="Courier New" pitchFamily="49" charset="0"/>
                <a:cs typeface="Courier New" pitchFamily="49" charset="0"/>
              </a:rPr>
              <a:t>совокупность большого количества взаимосвязанных компонентов (транзисторов, диодов, резисторов, конденсаторов и т. п.), изготовленных в едином технологическом цикле на одной подложке и выполняющих определенную функцию преобразования информации</a:t>
            </a:r>
            <a:r>
              <a:rPr lang="ru-RU" sz="2800" b="1" dirty="0" smtClean="0">
                <a:latin typeface="Courier New" pitchFamily="49" charset="0"/>
                <a:cs typeface="Courier New" pitchFamily="49" charset="0"/>
              </a:rPr>
              <a:t>. О чем речь?</a:t>
            </a:r>
            <a:endParaRPr lang="ru-RU" sz="28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9" name="Текст 6"/>
          <p:cNvSpPr txBox="1">
            <a:spLocks/>
          </p:cNvSpPr>
          <p:nvPr/>
        </p:nvSpPr>
        <p:spPr>
          <a:xfrm>
            <a:off x="179512" y="4401108"/>
            <a:ext cx="5112568" cy="15481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Правильный ответ: </a:t>
            </a:r>
            <a:r>
              <a:rPr lang="ru-RU" sz="3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Интегральная микросхема</a:t>
            </a:r>
            <a:endParaRPr lang="ru-RU" sz="3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Стрелка влево 9">
            <a:hlinkClick r:id="rId2" action="ppaction://hlinksldjump"/>
          </p:cNvPr>
          <p:cNvSpPr/>
          <p:nvPr/>
        </p:nvSpPr>
        <p:spPr>
          <a:xfrm>
            <a:off x="3131840" y="5949280"/>
            <a:ext cx="1368152" cy="720080"/>
          </a:xfrm>
          <a:prstGeom prst="lef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395536" y="116632"/>
            <a:ext cx="8424936" cy="56673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0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Электронная техника за 50</a:t>
            </a:r>
            <a:endParaRPr lang="ru-RU" sz="3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074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861048"/>
            <a:ext cx="3384376" cy="2697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28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9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1919FF"/>
      </a:hlink>
      <a:folHlink>
        <a:srgbClr val="FFFF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739</TotalTime>
  <Words>480</Words>
  <Application>Microsoft Office PowerPoint</Application>
  <PresentationFormat>Экран (4:3)</PresentationFormat>
  <Paragraphs>79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Формула</vt:lpstr>
      <vt:lpstr>Презентация PowerPoint</vt:lpstr>
      <vt:lpstr>Презентация PowerPoint</vt:lpstr>
      <vt:lpstr>Вычислительная техника за 10</vt:lpstr>
      <vt:lpstr>Вычислительная техника за 20</vt:lpstr>
      <vt:lpstr>Вычислительная техника за 50</vt:lpstr>
      <vt:lpstr>Вычислительная техника за 100</vt:lpstr>
      <vt:lpstr>КОТ В МЕШКЕ за 10</vt:lpstr>
      <vt:lpstr>«КАТЕГОРИЯ 2» за 20</vt:lpstr>
      <vt:lpstr>«КАТЕГОРИЯ 2» за 50</vt:lpstr>
      <vt:lpstr>«КАТЕГОРИЯ 2» за 100</vt:lpstr>
      <vt:lpstr>Надежность за 10</vt:lpstr>
      <vt:lpstr>Надежность за 20</vt:lpstr>
      <vt:lpstr>Надежность за 50</vt:lpstr>
      <vt:lpstr>«Надежность» за 100</vt:lpstr>
      <vt:lpstr>Общие знания за 10</vt:lpstr>
      <vt:lpstr>Презентация PowerPoint</vt:lpstr>
      <vt:lpstr>Общие знания за 50</vt:lpstr>
      <vt:lpstr>Общие знания за 100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по теме «…»</dc:title>
  <dc:creator>Ксю</dc:creator>
  <cp:lastModifiedBy>Админ</cp:lastModifiedBy>
  <cp:revision>65</cp:revision>
  <dcterms:created xsi:type="dcterms:W3CDTF">2017-01-13T14:14:40Z</dcterms:created>
  <dcterms:modified xsi:type="dcterms:W3CDTF">2019-01-30T08:12:06Z</dcterms:modified>
</cp:coreProperties>
</file>