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01" r:id="rId2"/>
    <p:sldId id="317" r:id="rId3"/>
    <p:sldId id="303" r:id="rId4"/>
    <p:sldId id="286" r:id="rId5"/>
    <p:sldId id="328" r:id="rId6"/>
    <p:sldId id="320" r:id="rId7"/>
    <p:sldId id="314" r:id="rId8"/>
    <p:sldId id="327" r:id="rId9"/>
    <p:sldId id="313" r:id="rId10"/>
    <p:sldId id="318" r:id="rId11"/>
    <p:sldId id="316" r:id="rId12"/>
    <p:sldId id="321" r:id="rId13"/>
    <p:sldId id="323" r:id="rId14"/>
    <p:sldId id="324" r:id="rId15"/>
    <p:sldId id="325" r:id="rId16"/>
    <p:sldId id="319" r:id="rId17"/>
    <p:sldId id="326" r:id="rId18"/>
  </p:sldIdLst>
  <p:sldSz cx="9906000" cy="6858000" type="A4"/>
  <p:notesSz cx="10020300" cy="688816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511175" indent="-539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022350" indent="-1079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533525" indent="-1619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44700" indent="-215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FFCC"/>
    <a:srgbClr val="FFFFFF"/>
    <a:srgbClr val="99FF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76" autoAdjust="0"/>
  </p:normalViewPr>
  <p:slideViewPr>
    <p:cSldViewPr>
      <p:cViewPr varScale="1">
        <p:scale>
          <a:sx n="114" d="100"/>
          <a:sy n="114" d="100"/>
        </p:scale>
        <p:origin x="1302" y="102"/>
      </p:cViewPr>
      <p:guideLst>
        <p:guide orient="horz" pos="2161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1" d="100"/>
        <a:sy n="8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1813" cy="34448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76900" y="0"/>
            <a:ext cx="4341813" cy="34448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>
                <a:latin typeface="Arial" charset="0"/>
              </a:defRPr>
            </a:lvl1pPr>
          </a:lstStyle>
          <a:p>
            <a:pPr>
              <a:defRPr/>
            </a:pPr>
            <a:fld id="{5D7EF962-D538-4E1E-BDE7-7ABC4FC70282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143250" y="515938"/>
            <a:ext cx="3733800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01713" y="3271838"/>
            <a:ext cx="8016875" cy="3100387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42088"/>
            <a:ext cx="4341813" cy="344487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76900" y="6542088"/>
            <a:ext cx="4341813" cy="344487"/>
          </a:xfrm>
          <a:prstGeom prst="rect">
            <a:avLst/>
          </a:prstGeom>
        </p:spPr>
        <p:txBody>
          <a:bodyPr vert="horz" wrap="square" lIns="96616" tIns="48308" rIns="96616" bIns="48308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3DE9D12-BC8D-4AF8-B18D-8DFFBD3B9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822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51117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10223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5335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204470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557326" algn="l" defTabSz="102293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3068791" algn="l" defTabSz="102293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580257" algn="l" defTabSz="102293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4091722" algn="l" defTabSz="1022930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6413" y="-428625"/>
            <a:ext cx="17795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55428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81038" y="-349250"/>
            <a:ext cx="3608388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3" y="2130435"/>
            <a:ext cx="8420101" cy="147002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1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1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2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343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45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57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687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80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91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3E5FA-DF85-43F9-AE22-36F1D67CB53E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A62B8-6864-4EDB-B41E-F0E3F5E94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C20C1-6E45-4D3A-A4BB-BC03A10A2437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9BC31-5DFD-40EE-9981-BFB8A00641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1" y="274649"/>
            <a:ext cx="2228850" cy="58515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4" y="274649"/>
            <a:ext cx="6521449" cy="58515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F44D3-771D-4A8E-A659-13B933AC8553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7594B-3C0B-479E-8B58-DD0BED00D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ACE76-D667-43AF-97D6-D9BFAC87B0D5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505A8-BED4-46A0-B7F9-38D69A90D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5" y="4406907"/>
            <a:ext cx="8420101" cy="1362075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5" y="2906719"/>
            <a:ext cx="8420101" cy="15001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51146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293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53439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04586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55732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0687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358025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09172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1A75D-8D69-47F3-B7B1-83F7FA7F9F1C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D1246-94AF-4D8C-B619-973BF0499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2" y="1600205"/>
            <a:ext cx="4375151" cy="4525965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3" y="1600205"/>
            <a:ext cx="4375151" cy="4525965"/>
          </a:xfrm>
        </p:spPr>
        <p:txBody>
          <a:bodyPr/>
          <a:lstStyle>
            <a:lvl1pPr>
              <a:defRPr sz="3200"/>
            </a:lvl1pPr>
            <a:lvl2pPr>
              <a:defRPr sz="3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D7C46-98DC-40D7-8DB5-F853CDAF2E16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78EB0-D5DD-4964-AD6C-EAD47F7FD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7" y="1535115"/>
            <a:ext cx="4376874" cy="6397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511465" indent="0">
              <a:buNone/>
              <a:defRPr sz="2000" b="1"/>
            </a:lvl2pPr>
            <a:lvl3pPr marL="1022930" indent="0">
              <a:buNone/>
              <a:defRPr sz="2000" b="1"/>
            </a:lvl3pPr>
            <a:lvl4pPr marL="1534396" indent="0">
              <a:buNone/>
              <a:defRPr sz="2000" b="1"/>
            </a:lvl4pPr>
            <a:lvl5pPr marL="2045861" indent="0">
              <a:buNone/>
              <a:defRPr sz="2000" b="1"/>
            </a:lvl5pPr>
            <a:lvl6pPr marL="2557326" indent="0">
              <a:buNone/>
              <a:defRPr sz="2000" b="1"/>
            </a:lvl6pPr>
            <a:lvl7pPr marL="3068791" indent="0">
              <a:buNone/>
              <a:defRPr sz="2000" b="1"/>
            </a:lvl7pPr>
            <a:lvl8pPr marL="3580257" indent="0">
              <a:buNone/>
              <a:defRPr sz="2000" b="1"/>
            </a:lvl8pPr>
            <a:lvl9pPr marL="4091722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7" y="2174882"/>
            <a:ext cx="4376874" cy="3951284"/>
          </a:xfrm>
        </p:spPr>
        <p:txBody>
          <a:bodyPr/>
          <a:lstStyle>
            <a:lvl1pPr>
              <a:defRPr sz="3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8" y="1535115"/>
            <a:ext cx="4378595" cy="6397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511465" indent="0">
              <a:buNone/>
              <a:defRPr sz="2000" b="1"/>
            </a:lvl2pPr>
            <a:lvl3pPr marL="1022930" indent="0">
              <a:buNone/>
              <a:defRPr sz="2000" b="1"/>
            </a:lvl3pPr>
            <a:lvl4pPr marL="1534396" indent="0">
              <a:buNone/>
              <a:defRPr sz="2000" b="1"/>
            </a:lvl4pPr>
            <a:lvl5pPr marL="2045861" indent="0">
              <a:buNone/>
              <a:defRPr sz="2000" b="1"/>
            </a:lvl5pPr>
            <a:lvl6pPr marL="2557326" indent="0">
              <a:buNone/>
              <a:defRPr sz="2000" b="1"/>
            </a:lvl6pPr>
            <a:lvl7pPr marL="3068791" indent="0">
              <a:buNone/>
              <a:defRPr sz="2000" b="1"/>
            </a:lvl7pPr>
            <a:lvl8pPr marL="3580257" indent="0">
              <a:buNone/>
              <a:defRPr sz="2000" b="1"/>
            </a:lvl8pPr>
            <a:lvl9pPr marL="4091722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8" y="2174882"/>
            <a:ext cx="4378595" cy="3951284"/>
          </a:xfrm>
        </p:spPr>
        <p:txBody>
          <a:bodyPr/>
          <a:lstStyle>
            <a:lvl1pPr>
              <a:defRPr sz="3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70F1F-3695-4BAE-9EF1-CDF355CF554D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C9B35-1B82-4728-83FB-28C898898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81954-A4FA-4420-846B-C2C7C5B9217F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07F3E-43E8-4CE8-8254-99252204B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90DE3-0595-4167-A978-B704CA54CD61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EABB7-17EF-4298-BD8B-BCED8C10A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9" y="273055"/>
            <a:ext cx="325900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7" y="273058"/>
            <a:ext cx="5537729" cy="5853115"/>
          </a:xfrm>
        </p:spPr>
        <p:txBody>
          <a:bodyPr/>
          <a:lstStyle>
            <a:lvl1pPr>
              <a:defRPr sz="4200"/>
            </a:lvl1pPr>
            <a:lvl2pPr>
              <a:defRPr sz="3200"/>
            </a:lvl2pPr>
            <a:lvl3pPr>
              <a:defRPr sz="3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9" y="1435111"/>
            <a:ext cx="3259004" cy="4691063"/>
          </a:xfrm>
        </p:spPr>
        <p:txBody>
          <a:bodyPr/>
          <a:lstStyle>
            <a:lvl1pPr marL="0" indent="0">
              <a:buNone/>
              <a:defRPr sz="2000"/>
            </a:lvl1pPr>
            <a:lvl2pPr marL="511465" indent="0">
              <a:buNone/>
              <a:defRPr sz="1100"/>
            </a:lvl2pPr>
            <a:lvl3pPr marL="1022930" indent="0">
              <a:buNone/>
              <a:defRPr sz="1100"/>
            </a:lvl3pPr>
            <a:lvl4pPr marL="1534396" indent="0">
              <a:buNone/>
              <a:defRPr sz="1100"/>
            </a:lvl4pPr>
            <a:lvl5pPr marL="2045861" indent="0">
              <a:buNone/>
              <a:defRPr sz="1100"/>
            </a:lvl5pPr>
            <a:lvl6pPr marL="2557326" indent="0">
              <a:buNone/>
              <a:defRPr sz="1100"/>
            </a:lvl6pPr>
            <a:lvl7pPr marL="3068791" indent="0">
              <a:buNone/>
              <a:defRPr sz="1100"/>
            </a:lvl7pPr>
            <a:lvl8pPr marL="3580257" indent="0">
              <a:buNone/>
              <a:defRPr sz="1100"/>
            </a:lvl8pPr>
            <a:lvl9pPr marL="409172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A83E-3E26-4B8C-ADB9-645A753AB626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0A4B9-6266-452B-902C-2E42D363B8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9" y="4800607"/>
            <a:ext cx="59436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9" y="612773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4200"/>
            </a:lvl1pPr>
            <a:lvl2pPr marL="511465" indent="0">
              <a:buNone/>
              <a:defRPr sz="3200"/>
            </a:lvl2pPr>
            <a:lvl3pPr marL="1022930" indent="0">
              <a:buNone/>
              <a:defRPr sz="3200"/>
            </a:lvl3pPr>
            <a:lvl4pPr marL="1534396" indent="0">
              <a:buNone/>
              <a:defRPr sz="2000"/>
            </a:lvl4pPr>
            <a:lvl5pPr marL="2045861" indent="0">
              <a:buNone/>
              <a:defRPr sz="2000"/>
            </a:lvl5pPr>
            <a:lvl6pPr marL="2557326" indent="0">
              <a:buNone/>
              <a:defRPr sz="2000"/>
            </a:lvl6pPr>
            <a:lvl7pPr marL="3068791" indent="0">
              <a:buNone/>
              <a:defRPr sz="2000"/>
            </a:lvl7pPr>
            <a:lvl8pPr marL="3580257" indent="0">
              <a:buNone/>
              <a:defRPr sz="2000"/>
            </a:lvl8pPr>
            <a:lvl9pPr marL="4091722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9" y="5367345"/>
            <a:ext cx="5943600" cy="804863"/>
          </a:xfrm>
        </p:spPr>
        <p:txBody>
          <a:bodyPr/>
          <a:lstStyle>
            <a:lvl1pPr marL="0" indent="0">
              <a:buNone/>
              <a:defRPr sz="2000"/>
            </a:lvl1pPr>
            <a:lvl2pPr marL="511465" indent="0">
              <a:buNone/>
              <a:defRPr sz="1100"/>
            </a:lvl2pPr>
            <a:lvl3pPr marL="1022930" indent="0">
              <a:buNone/>
              <a:defRPr sz="1100"/>
            </a:lvl3pPr>
            <a:lvl4pPr marL="1534396" indent="0">
              <a:buNone/>
              <a:defRPr sz="1100"/>
            </a:lvl4pPr>
            <a:lvl5pPr marL="2045861" indent="0">
              <a:buNone/>
              <a:defRPr sz="1100"/>
            </a:lvl5pPr>
            <a:lvl6pPr marL="2557326" indent="0">
              <a:buNone/>
              <a:defRPr sz="1100"/>
            </a:lvl6pPr>
            <a:lvl7pPr marL="3068791" indent="0">
              <a:buNone/>
              <a:defRPr sz="1100"/>
            </a:lvl7pPr>
            <a:lvl8pPr marL="3580257" indent="0">
              <a:buNone/>
              <a:defRPr sz="1100"/>
            </a:lvl8pPr>
            <a:lvl9pPr marL="4091722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6A746-F67C-405F-B6DD-FDD7288F54A3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D7B72-F983-40BD-BA60-EAD0B0A9C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2298" tIns="51148" rIns="102298" bIns="5114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2298" tIns="51148" rIns="102298" bIns="5114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102298" tIns="51148" rIns="102298" bIns="51148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4081B2-0AA9-4DE4-8991-4B3E687E7B3D}" type="datetimeFigureOut">
              <a:rPr lang="ru-RU"/>
              <a:pPr>
                <a:defRPr/>
              </a:pPr>
              <a:t>22.10.2021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102298" tIns="51148" rIns="102298" bIns="51148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102298" tIns="51148" rIns="102298" bIns="51148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A7E5EA7-088B-4B94-B3AE-0A81886CC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5pPr>
      <a:lvl6pPr marL="511465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6pPr>
      <a:lvl7pPr marL="1022930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7pPr>
      <a:lvl8pPr marL="1534396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8pPr>
      <a:lvl9pPr marL="2045861" algn="ctr" rtl="0" fontAlgn="base">
        <a:spcBef>
          <a:spcPct val="0"/>
        </a:spcBef>
        <a:spcAft>
          <a:spcPct val="0"/>
        </a:spcAft>
        <a:defRPr sz="5000">
          <a:solidFill>
            <a:schemeClr val="tx1"/>
          </a:solidFill>
          <a:latin typeface="Calibri" pitchFamily="34" charset="0"/>
        </a:defRPr>
      </a:lvl9pPr>
    </p:titleStyle>
    <p:bodyStyle>
      <a:lvl1pPr marL="382588" indent="-3825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830263" indent="-3190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77938" indent="-2555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789113" indent="-2555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300288" indent="-25558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813058" indent="-255734" algn="l" defTabSz="10229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324523" indent="-255734" algn="l" defTabSz="10229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835989" indent="-255734" algn="l" defTabSz="10229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347453" indent="-255734" algn="l" defTabSz="102293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1465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2930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34396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45861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7326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68791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80257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22" algn="l" defTabSz="102293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фон для школьной презентации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42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59568" y="1124744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b="1" i="1" dirty="0" smtClean="0">
                <a:solidFill>
                  <a:srgbClr val="FF0000"/>
                </a:solidFill>
                <a:latin typeface="Bookman Old Style" pitchFamily="18" charset="0"/>
              </a:rPr>
              <a:t>     </a:t>
            </a:r>
            <a:r>
              <a:rPr lang="ru-RU" altLang="ru-RU" sz="5400" b="1" i="1" dirty="0" smtClean="0">
                <a:solidFill>
                  <a:srgbClr val="002060"/>
                </a:solidFill>
                <a:latin typeface="Bookman Old Style" pitchFamily="18" charset="0"/>
              </a:rPr>
              <a:t>Мнемотехника </a:t>
            </a:r>
          </a:p>
          <a:p>
            <a:pPr algn="ctr"/>
            <a:r>
              <a:rPr lang="ru-RU" altLang="ru-RU" sz="4800" b="1" i="1" dirty="0" smtClean="0">
                <a:solidFill>
                  <a:srgbClr val="002060"/>
                </a:solidFill>
                <a:latin typeface="Bookman Old Style" pitchFamily="18" charset="0"/>
              </a:rPr>
              <a:t>      как средство</a:t>
            </a:r>
            <a:br>
              <a:rPr lang="ru-RU" altLang="ru-RU" sz="4800" b="1" i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altLang="ru-RU" sz="4800" b="1" i="1" dirty="0" smtClean="0">
                <a:solidFill>
                  <a:srgbClr val="002060"/>
                </a:solidFill>
                <a:latin typeface="Bookman Old Style" pitchFamily="18" charset="0"/>
              </a:rPr>
              <a:t>  для </a:t>
            </a:r>
            <a:r>
              <a:rPr lang="ru-RU" altLang="ru-RU" sz="4800" b="1" i="1" dirty="0">
                <a:solidFill>
                  <a:srgbClr val="002060"/>
                </a:solidFill>
                <a:latin typeface="Bookman Old Style" pitchFamily="18" charset="0"/>
              </a:rPr>
              <a:t>развития речи у </a:t>
            </a:r>
            <a:r>
              <a:rPr lang="ru-RU" altLang="ru-RU" sz="4800" b="1" i="1" dirty="0" smtClean="0">
                <a:solidFill>
                  <a:srgbClr val="002060"/>
                </a:solidFill>
                <a:latin typeface="Bookman Old Style" pitchFamily="18" charset="0"/>
              </a:rPr>
              <a:t>       </a:t>
            </a:r>
            <a:r>
              <a:rPr lang="ru-RU" altLang="ru-RU" sz="4800" b="1" i="1" smtClean="0">
                <a:solidFill>
                  <a:srgbClr val="002060"/>
                </a:solidFill>
                <a:latin typeface="Bookman Old Style" pitchFamily="18" charset="0"/>
              </a:rPr>
              <a:t>детей с ОВЗ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41032" y="5733256"/>
            <a:ext cx="375455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sz="2000" b="1" i="1" dirty="0">
                <a:solidFill>
                  <a:srgbClr val="002060"/>
                </a:solidFill>
                <a:latin typeface="Book Antiqua" pitchFamily="18" charset="0"/>
              </a:rPr>
              <a:t>Учитель-логопед </a:t>
            </a:r>
            <a:r>
              <a:rPr lang="ru-RU" altLang="ru-RU" sz="2000" b="1" i="1" dirty="0" err="1">
                <a:solidFill>
                  <a:srgbClr val="002060"/>
                </a:solidFill>
                <a:latin typeface="Book Antiqua" pitchFamily="18" charset="0"/>
              </a:rPr>
              <a:t>Пистер</a:t>
            </a:r>
            <a:r>
              <a:rPr lang="ru-RU" altLang="ru-RU" sz="2000" b="1" i="1" dirty="0">
                <a:solidFill>
                  <a:srgbClr val="002060"/>
                </a:solidFill>
                <a:latin typeface="Book Antiqua" pitchFamily="18" charset="0"/>
              </a:rPr>
              <a:t> Е.В.</a:t>
            </a:r>
            <a:endParaRPr lang="ru-RU" altLang="ru-RU" sz="20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46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каждый мальчик..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479327" y="-387423"/>
            <a:ext cx="5544618" cy="7992888"/>
          </a:xfrm>
          <a:prstGeom prst="rect">
            <a:avLst/>
          </a:prstGeom>
          <a:noFill/>
          <a:ln w="190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20552" y="219094"/>
            <a:ext cx="118093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Разучивание стихотворений </a:t>
            </a:r>
            <a:r>
              <a:rPr lang="ru-RU" sz="2400" b="1" dirty="0" smtClean="0"/>
              <a:t>с </a:t>
            </a:r>
            <a:r>
              <a:rPr lang="ru-RU" sz="2400" b="1" dirty="0"/>
              <a:t>помощью  </a:t>
            </a:r>
            <a:r>
              <a:rPr lang="ru-RU" sz="2400" b="1" dirty="0" err="1"/>
              <a:t>мнемотаблиц</a:t>
            </a:r>
            <a:endParaRPr lang="ru-RU" sz="2400" b="1" dirty="0"/>
          </a:p>
          <a:p>
            <a:r>
              <a:rPr lang="ru-RU" sz="2400" i="1" dirty="0">
                <a:solidFill>
                  <a:schemeClr val="bg1"/>
                </a:solidFill>
                <a:latin typeface="Georgia" pitchFamily="18" charset="0"/>
              </a:rPr>
              <a:t>  </a:t>
            </a:r>
            <a:endParaRPr lang="ru-RU" sz="1100" i="1" dirty="0">
              <a:solidFill>
                <a:schemeClr val="bg1"/>
              </a:solidFill>
              <a:latin typeface="Georgia" pitchFamily="18" charset="0"/>
            </a:endParaRPr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47762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Scan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091445" y="920361"/>
            <a:ext cx="5457372" cy="543409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80592" y="267892"/>
            <a:ext cx="101531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+mj-lt"/>
              </a:rPr>
              <a:t>Разучивание стихотворений </a:t>
            </a:r>
            <a:r>
              <a:rPr lang="ru-RU" sz="2400" b="1" dirty="0" smtClean="0">
                <a:latin typeface="+mj-lt"/>
              </a:rPr>
              <a:t>с </a:t>
            </a:r>
            <a:r>
              <a:rPr lang="ru-RU" sz="2400" b="1" dirty="0">
                <a:latin typeface="+mj-lt"/>
              </a:rPr>
              <a:t>помощью  </a:t>
            </a:r>
            <a:r>
              <a:rPr lang="ru-RU" sz="2400" b="1" dirty="0" err="1">
                <a:latin typeface="+mj-lt"/>
              </a:rPr>
              <a:t>мнемотаблиц</a:t>
            </a:r>
            <a:endParaRPr lang="ru-RU" sz="2400" b="1" dirty="0">
              <a:latin typeface="+mj-lt"/>
            </a:endParaRPr>
          </a:p>
          <a:p>
            <a:r>
              <a:rPr lang="ru-RU" sz="2400" b="1" i="1" dirty="0">
                <a:solidFill>
                  <a:schemeClr val="bg1"/>
                </a:solidFill>
                <a:latin typeface="+mj-lt"/>
              </a:rPr>
              <a:t>  </a:t>
            </a:r>
            <a:endParaRPr lang="ru-RU" sz="1100" b="1" i="1" dirty="0">
              <a:solidFill>
                <a:schemeClr val="bg1"/>
              </a:solidFill>
              <a:latin typeface="+mj-lt"/>
            </a:endParaRPr>
          </a:p>
          <a:p>
            <a:endParaRPr lang="ru-RU" sz="2400" b="1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35452" y="1837590"/>
            <a:ext cx="4953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Кап-кап.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 крыши падают слезинки.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Кап-кап.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Тают белые снежинки.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Кап-кап.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Солнышко по крыше скачет.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Кап-кап.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А зима сидит и плачет.</a:t>
            </a:r>
          </a:p>
          <a:p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i="1" dirty="0"/>
              <a:t>Автор: А. Леонтьев</a:t>
            </a:r>
            <a:r>
              <a:rPr lang="ru-RU" sz="1200" b="1" i="1" dirty="0" smtClean="0"/>
              <a:t>,</a:t>
            </a:r>
          </a:p>
          <a:p>
            <a:r>
              <a:rPr lang="ru-RU" sz="1200" b="1" i="1" dirty="0" smtClean="0"/>
              <a:t> </a:t>
            </a:r>
            <a:r>
              <a:rPr lang="ru-RU" sz="1200" b="1" i="1" dirty="0"/>
              <a:t>пер. В. Данько</a:t>
            </a:r>
            <a:endParaRPr lang="ru-RU" sz="1200" b="1" dirty="0"/>
          </a:p>
          <a:p>
            <a:r>
              <a:rPr lang="ru-RU" sz="1400" dirty="0"/>
              <a:t/>
            </a:r>
            <a:br>
              <a:rPr lang="ru-RU" sz="1400" dirty="0"/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73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8704" y="450682"/>
            <a:ext cx="5606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Приём мнемотехники «</a:t>
            </a:r>
            <a:r>
              <a:rPr lang="ru-RU" sz="2800" b="1" dirty="0" err="1" smtClean="0">
                <a:latin typeface="+mj-lt"/>
              </a:rPr>
              <a:t>Уярчение</a:t>
            </a:r>
            <a:r>
              <a:rPr lang="ru-RU" sz="2800" b="1" dirty="0" smtClean="0">
                <a:latin typeface="+mj-lt"/>
              </a:rPr>
              <a:t>»</a:t>
            </a:r>
            <a:endParaRPr lang="ru-RU" sz="2800" b="1" dirty="0">
              <a:latin typeface="+mj-lt"/>
            </a:endParaRPr>
          </a:p>
        </p:txBody>
      </p:sp>
      <p:pic>
        <p:nvPicPr>
          <p:cNvPr id="4" name="Picture 2" descr="Используется при запоминании словарных слов Например в слове колобок – две б..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3668" y="5013176"/>
            <a:ext cx="3695948" cy="87579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568624" y="3320380"/>
            <a:ext cx="3240360" cy="9727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4888" y="3397452"/>
            <a:ext cx="7151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7155" y="3392025"/>
            <a:ext cx="71513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588096" y="3372772"/>
            <a:ext cx="13099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err="1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Ябл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391084" y="3336566"/>
            <a:ext cx="62869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к</a:t>
            </a:r>
            <a:endParaRPr lang="ru-RU" sz="4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391084" y="1666776"/>
            <a:ext cx="3561116" cy="79302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41916" y="1628800"/>
            <a:ext cx="36102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П   м   дор</a:t>
            </a:r>
          </a:p>
        </p:txBody>
      </p:sp>
      <p:pic>
        <p:nvPicPr>
          <p:cNvPr id="12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7445" y="1789319"/>
            <a:ext cx="546516" cy="50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Картинки по запросу буква и  иней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1869" y="1683006"/>
            <a:ext cx="571122" cy="722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5652990" y="3320380"/>
            <a:ext cx="3260449" cy="97271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24748" y="3320381"/>
            <a:ext cx="309091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К  </a:t>
            </a:r>
            <a:r>
              <a:rPr lang="ru-RU" sz="4800" b="1" i="1" dirty="0" err="1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  <a:cs typeface="Times New Roman" pitchFamily="18" charset="0"/>
              </a:rPr>
              <a:t>рзина</a:t>
            </a:r>
            <a:endParaRPr lang="ru-RU" sz="4800" b="1" dirty="0"/>
          </a:p>
        </p:txBody>
      </p:sp>
      <p:pic>
        <p:nvPicPr>
          <p:cNvPr id="15" name="Picture 16" descr="Картинки по запросу корзина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3215" y="3526345"/>
            <a:ext cx="473622" cy="46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31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5587" y="332655"/>
            <a:ext cx="47087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     Приём мнемотехники </a:t>
            </a:r>
          </a:p>
          <a:p>
            <a:r>
              <a:rPr lang="ru-RU" sz="2800" b="1" dirty="0" smtClean="0">
                <a:latin typeface="+mj-lt"/>
              </a:rPr>
              <a:t>«Кодирование информации </a:t>
            </a:r>
          </a:p>
          <a:p>
            <a:r>
              <a:rPr lang="ru-RU" sz="2800" b="1" dirty="0" smtClean="0">
                <a:latin typeface="+mj-lt"/>
              </a:rPr>
              <a:t>  в простое предложение»</a:t>
            </a:r>
            <a:endParaRPr lang="ru-RU" sz="2800" b="1" dirty="0"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4608" y="2097592"/>
            <a:ext cx="7665698" cy="67712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424608" y="2205320"/>
            <a:ext cx="7631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Каждый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Охотник 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Желает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9900"/>
                </a:solidFill>
                <a:latin typeface="Arial" pitchFamily="34" charset="0"/>
                <a:cs typeface="Arial" pitchFamily="34" charset="0"/>
              </a:rPr>
              <a:t>Знать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Где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Сидит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Фазан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57056" y="3303476"/>
            <a:ext cx="7200801" cy="101501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80186" y="3333930"/>
            <a:ext cx="72390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М</a:t>
            </a:r>
            <a:r>
              <a:rPr lang="ru-RU" sz="2800" b="1" dirty="0" smtClean="0">
                <a:latin typeface="+mj-lt"/>
              </a:rPr>
              <a:t>орской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В</a:t>
            </a:r>
            <a:r>
              <a:rPr lang="ru-RU" sz="2800" b="1" dirty="0" smtClean="0">
                <a:latin typeface="+mj-lt"/>
              </a:rPr>
              <a:t>олк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З</a:t>
            </a:r>
            <a:r>
              <a:rPr lang="ru-RU" sz="2800" b="1" dirty="0" smtClean="0">
                <a:latin typeface="+mj-lt"/>
              </a:rPr>
              <a:t>амучил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М</a:t>
            </a:r>
            <a:r>
              <a:rPr lang="ru-RU" sz="2800" b="1" dirty="0" smtClean="0">
                <a:latin typeface="+mj-lt"/>
              </a:rPr>
              <a:t>олодого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Ю</a:t>
            </a:r>
            <a:r>
              <a:rPr lang="ru-RU" sz="2800" b="1" dirty="0" smtClean="0">
                <a:latin typeface="+mj-lt"/>
              </a:rPr>
              <a:t>нгу,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С</a:t>
            </a:r>
            <a:r>
              <a:rPr lang="ru-RU" sz="2800" b="1" dirty="0" smtClean="0">
                <a:latin typeface="+mj-lt"/>
              </a:rPr>
              <a:t>овершенно </a:t>
            </a:r>
            <a:r>
              <a:rPr lang="ru-RU" sz="2800" b="1" dirty="0">
                <a:solidFill>
                  <a:srgbClr val="0070C0"/>
                </a:solidFill>
                <a:latin typeface="+mj-lt"/>
              </a:rPr>
              <a:t>У</a:t>
            </a:r>
            <a:r>
              <a:rPr lang="ru-RU" sz="2800" b="1" dirty="0" smtClean="0">
                <a:latin typeface="+mj-lt"/>
              </a:rPr>
              <a:t>томив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Н</a:t>
            </a:r>
            <a:r>
              <a:rPr lang="ru-RU" sz="2800" b="1" dirty="0" smtClean="0">
                <a:latin typeface="+mj-lt"/>
              </a:rPr>
              <a:t>есчастного 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</a:rPr>
              <a:t>П</a:t>
            </a:r>
            <a:r>
              <a:rPr lang="ru-RU" sz="2800" b="1" dirty="0" smtClean="0">
                <a:latin typeface="+mj-lt"/>
              </a:rPr>
              <a:t>одростка.</a:t>
            </a:r>
            <a:endParaRPr lang="ru-RU" sz="2800" b="1" dirty="0"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67792" y="4769926"/>
            <a:ext cx="7600686" cy="72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67792" y="4868356"/>
            <a:ext cx="7646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9900"/>
                </a:solidFill>
                <a:latin typeface="+mj-lt"/>
              </a:rPr>
              <a:t>И</a:t>
            </a:r>
            <a:r>
              <a:rPr lang="ru-RU" sz="2800" b="1" dirty="0" smtClean="0">
                <a:latin typeface="+mj-lt"/>
              </a:rPr>
              <a:t>ван  </a:t>
            </a:r>
            <a:r>
              <a:rPr lang="ru-RU" sz="2800" b="1" dirty="0" smtClean="0">
                <a:solidFill>
                  <a:srgbClr val="009900"/>
                </a:solidFill>
                <a:latin typeface="+mj-lt"/>
              </a:rPr>
              <a:t>Р</a:t>
            </a:r>
            <a:r>
              <a:rPr lang="ru-RU" sz="2800" b="1" dirty="0" smtClean="0">
                <a:latin typeface="+mj-lt"/>
              </a:rPr>
              <a:t>одил  </a:t>
            </a:r>
            <a:r>
              <a:rPr lang="ru-RU" sz="2800" b="1" dirty="0" smtClean="0">
                <a:solidFill>
                  <a:srgbClr val="009900"/>
                </a:solidFill>
                <a:latin typeface="+mj-lt"/>
              </a:rPr>
              <a:t>Д</a:t>
            </a:r>
            <a:r>
              <a:rPr lang="ru-RU" sz="2800" b="1" dirty="0" smtClean="0">
                <a:latin typeface="+mj-lt"/>
              </a:rPr>
              <a:t>евчонку  </a:t>
            </a:r>
            <a:r>
              <a:rPr lang="ru-RU" sz="2800" b="1" dirty="0" smtClean="0">
                <a:solidFill>
                  <a:srgbClr val="009900"/>
                </a:solidFill>
                <a:latin typeface="+mj-lt"/>
              </a:rPr>
              <a:t>В</a:t>
            </a:r>
            <a:r>
              <a:rPr lang="ru-RU" sz="2800" b="1" dirty="0" smtClean="0">
                <a:latin typeface="+mj-lt"/>
              </a:rPr>
              <a:t>елел  </a:t>
            </a:r>
            <a:r>
              <a:rPr lang="ru-RU" sz="2800" b="1" dirty="0" smtClean="0">
                <a:solidFill>
                  <a:srgbClr val="009900"/>
                </a:solidFill>
                <a:latin typeface="+mj-lt"/>
              </a:rPr>
              <a:t>Т</a:t>
            </a:r>
            <a:r>
              <a:rPr lang="ru-RU" sz="2800" b="1" dirty="0" smtClean="0">
                <a:latin typeface="+mj-lt"/>
              </a:rPr>
              <a:t>ащить  </a:t>
            </a:r>
            <a:r>
              <a:rPr lang="ru-RU" sz="2800" b="1" dirty="0" smtClean="0">
                <a:solidFill>
                  <a:srgbClr val="009900"/>
                </a:solidFill>
                <a:latin typeface="+mj-lt"/>
              </a:rPr>
              <a:t>П</a:t>
            </a:r>
            <a:r>
              <a:rPr lang="ru-RU" sz="2800" b="1" dirty="0" smtClean="0">
                <a:latin typeface="+mj-lt"/>
              </a:rPr>
              <a:t>елёнку</a:t>
            </a:r>
            <a:endParaRPr lang="ru-RU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4045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8704" y="1484784"/>
            <a:ext cx="4953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err="1">
                <a:latin typeface="+mj-lt"/>
              </a:rPr>
              <a:t>Тр</a:t>
            </a:r>
            <a:r>
              <a:rPr lang="ru-RU" sz="2800" b="1" dirty="0" err="1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 err="1">
                <a:latin typeface="+mj-lt"/>
              </a:rPr>
              <a:t>лль</a:t>
            </a:r>
            <a:r>
              <a:rPr lang="ru-RU" sz="2800" b="1" dirty="0">
                <a:latin typeface="+mj-lt"/>
              </a:rPr>
              <a:t> шел по </a:t>
            </a:r>
            <a:r>
              <a:rPr lang="ru-RU" sz="2800" b="1" dirty="0" err="1">
                <a:latin typeface="+mj-lt"/>
              </a:rPr>
              <a:t>тр</a:t>
            </a:r>
            <a:r>
              <a:rPr lang="ru-RU" sz="2800" b="1" dirty="0" err="1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 err="1">
                <a:latin typeface="+mj-lt"/>
              </a:rPr>
              <a:t>туару</a:t>
            </a:r>
            <a:r>
              <a:rPr lang="ru-RU" sz="2800" b="1" dirty="0">
                <a:latin typeface="+mj-lt"/>
              </a:rPr>
              <a:t>,</a:t>
            </a:r>
          </a:p>
          <a:p>
            <a:r>
              <a:rPr lang="ru-RU" sz="2800" b="1" dirty="0">
                <a:latin typeface="+mj-lt"/>
              </a:rPr>
              <a:t> </a:t>
            </a:r>
            <a:r>
              <a:rPr lang="ru-RU" sz="2800" b="1" dirty="0" err="1" smtClean="0">
                <a:latin typeface="+mj-lt"/>
              </a:rPr>
              <a:t>К</a:t>
            </a:r>
            <a:r>
              <a:rPr lang="ru-RU" sz="2800" b="1" dirty="0" err="1" smtClean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 err="1" smtClean="0">
                <a:latin typeface="+mj-lt"/>
              </a:rPr>
              <a:t>т</a:t>
            </a:r>
            <a:r>
              <a:rPr lang="ru-RU" sz="2800" b="1" dirty="0" smtClean="0">
                <a:latin typeface="+mj-lt"/>
              </a:rPr>
              <a:t> </a:t>
            </a:r>
            <a:r>
              <a:rPr lang="ru-RU" sz="2800" b="1" dirty="0">
                <a:latin typeface="+mj-lt"/>
              </a:rPr>
              <a:t>съел </a:t>
            </a:r>
            <a:r>
              <a:rPr lang="ru-RU" sz="2800" b="1" dirty="0" err="1">
                <a:latin typeface="+mj-lt"/>
              </a:rPr>
              <a:t>к</a:t>
            </a:r>
            <a:r>
              <a:rPr lang="ru-RU" sz="2800" b="1" dirty="0" err="1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 err="1">
                <a:latin typeface="+mj-lt"/>
              </a:rPr>
              <a:t>тлету</a:t>
            </a:r>
            <a:r>
              <a:rPr lang="ru-RU" sz="2800" b="1" dirty="0">
                <a:latin typeface="+mj-lt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16696" y="2670324"/>
            <a:ext cx="44207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+mj-lt"/>
              </a:rPr>
              <a:t>На </a:t>
            </a:r>
            <a:r>
              <a:rPr lang="ru-RU" sz="2800" b="1" dirty="0" err="1">
                <a:latin typeface="+mj-lt"/>
              </a:rPr>
              <a:t>в</a:t>
            </a:r>
            <a:r>
              <a:rPr lang="ru-RU" sz="2800" b="1" dirty="0" err="1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 err="1">
                <a:latin typeface="+mj-lt"/>
              </a:rPr>
              <a:t>ранде</a:t>
            </a:r>
            <a:r>
              <a:rPr lang="ru-RU" sz="2800" b="1" dirty="0">
                <a:latin typeface="+mj-lt"/>
              </a:rPr>
              <a:t>  </a:t>
            </a:r>
            <a:r>
              <a:rPr lang="ru-RU" sz="2800" b="1" dirty="0" err="1">
                <a:latin typeface="+mj-lt"/>
              </a:rPr>
              <a:t>в</a:t>
            </a:r>
            <a:r>
              <a:rPr lang="ru-RU" sz="2800" b="1" dirty="0" err="1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 err="1">
                <a:latin typeface="+mj-lt"/>
              </a:rPr>
              <a:t>тер</a:t>
            </a:r>
            <a:r>
              <a:rPr lang="ru-RU" sz="2800" b="1" dirty="0">
                <a:latin typeface="+mj-lt"/>
              </a:rPr>
              <a:t>,</a:t>
            </a:r>
            <a:br>
              <a:rPr lang="ru-RU" sz="2800" b="1" dirty="0">
                <a:latin typeface="+mj-lt"/>
              </a:rPr>
            </a:br>
            <a:r>
              <a:rPr lang="ru-RU" sz="2800" b="1" dirty="0" smtClean="0">
                <a:latin typeface="+mj-lt"/>
              </a:rPr>
              <a:t>На </a:t>
            </a:r>
            <a:r>
              <a:rPr lang="ru-RU" sz="2800" b="1" dirty="0" err="1">
                <a:latin typeface="+mj-lt"/>
              </a:rPr>
              <a:t>в</a:t>
            </a:r>
            <a:r>
              <a:rPr lang="ru-RU" sz="2800" b="1" dirty="0" err="1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 err="1">
                <a:latin typeface="+mj-lt"/>
              </a:rPr>
              <a:t>трине</a:t>
            </a:r>
            <a:r>
              <a:rPr lang="ru-RU" sz="2800" b="1" dirty="0">
                <a:latin typeface="+mj-lt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>
                <a:latin typeface="+mj-lt"/>
              </a:rPr>
              <a:t>грушки.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6696" y="5013176"/>
            <a:ext cx="4953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latin typeface="+mj-lt"/>
              </a:rPr>
              <a:t>Кто в глаголах пишет ЦА </a:t>
            </a:r>
          </a:p>
          <a:p>
            <a:r>
              <a:rPr lang="ru-RU" sz="2800" b="1" dirty="0">
                <a:latin typeface="+mj-lt"/>
              </a:rPr>
              <a:t>Настоящая овца!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70504" y="332656"/>
            <a:ext cx="659751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Приём мнемотехники для запоминания </a:t>
            </a:r>
          </a:p>
          <a:p>
            <a:r>
              <a:rPr lang="ru-RU" sz="2800" b="1" dirty="0" smtClean="0">
                <a:latin typeface="+mj-lt"/>
              </a:rPr>
              <a:t>             правописания слов</a:t>
            </a:r>
            <a:endParaRPr lang="ru-RU" sz="2800" b="1" dirty="0">
              <a:latin typeface="+mj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85616" y="3789039"/>
            <a:ext cx="58616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+mj-lt"/>
              </a:rPr>
              <a:t>Ц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ы</a:t>
            </a:r>
            <a:r>
              <a:rPr lang="ru-RU" sz="2800" b="1" dirty="0">
                <a:latin typeface="+mj-lt"/>
              </a:rPr>
              <a:t>ган на ц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ы</a:t>
            </a:r>
            <a:r>
              <a:rPr lang="ru-RU" sz="2800" b="1" dirty="0">
                <a:latin typeface="+mj-lt"/>
              </a:rPr>
              <a:t>почках к ц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ы</a:t>
            </a:r>
            <a:r>
              <a:rPr lang="ru-RU" sz="2800" b="1" dirty="0">
                <a:latin typeface="+mj-lt"/>
              </a:rPr>
              <a:t>плёнку</a:t>
            </a:r>
          </a:p>
          <a:p>
            <a:r>
              <a:rPr lang="ru-RU" sz="2800" b="1" dirty="0">
                <a:latin typeface="+mj-lt"/>
              </a:rPr>
              <a:t> подошёл и ц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ы</a:t>
            </a:r>
            <a:r>
              <a:rPr lang="ru-RU" sz="2800" b="1" dirty="0">
                <a:latin typeface="+mj-lt"/>
              </a:rPr>
              <a:t>кнул "Ц</a:t>
            </a:r>
            <a:r>
              <a:rPr lang="ru-RU" sz="2800" b="1" dirty="0">
                <a:solidFill>
                  <a:srgbClr val="FF0000"/>
                </a:solidFill>
                <a:latin typeface="+mj-lt"/>
              </a:rPr>
              <a:t>ы</a:t>
            </a:r>
            <a:r>
              <a:rPr lang="ru-RU" sz="2800" b="1" dirty="0">
                <a:latin typeface="+mj-lt"/>
              </a:rPr>
              <a:t>ц!".</a:t>
            </a:r>
          </a:p>
        </p:txBody>
      </p:sp>
    </p:spTree>
    <p:extLst>
      <p:ext uri="{BB962C8B-B14F-4D97-AF65-F5344CB8AC3E}">
        <p14:creationId xmlns:p14="http://schemas.microsoft.com/office/powerpoint/2010/main" val="4136289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56656" y="2348880"/>
            <a:ext cx="67249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</a:rPr>
              <a:t>    </a:t>
            </a:r>
            <a:endParaRPr lang="ru-RU" sz="16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3074" name="Picture 2" descr="E:\DCIM\101MSDCF\DSC06518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0040" b="10532"/>
          <a:stretch/>
        </p:blipFill>
        <p:spPr bwMode="auto">
          <a:xfrm>
            <a:off x="1352599" y="1268760"/>
            <a:ext cx="7921345" cy="495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44688" y="404664"/>
            <a:ext cx="58597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Пересказ текста методом зарисовки</a:t>
            </a:r>
            <a:endParaRPr lang="ru-RU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1963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56656" y="2348880"/>
            <a:ext cx="67249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</a:rPr>
              <a:t>    </a:t>
            </a:r>
            <a:endParaRPr lang="ru-RU" sz="16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70770" y="1197620"/>
            <a:ext cx="669674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+mj-lt"/>
              </a:rPr>
              <a:t>Использование мнемотехники является эффективным средством для развития речи обучающихся,  даёт возможность детям усваивать сложный материал легко и быстро, тем самым повышая мотивацию к учебной деятельности на уроках чтения и русского языка.</a:t>
            </a:r>
          </a:p>
          <a:p>
            <a:r>
              <a:rPr lang="ru-RU" sz="2800" dirty="0">
                <a:latin typeface="+mj-lt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973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56656" y="2348880"/>
            <a:ext cx="67249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j-lt"/>
              </a:rPr>
              <a:t>    </a:t>
            </a:r>
            <a:endParaRPr lang="ru-RU" sz="16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96816" y="903673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j-lt"/>
              </a:rPr>
              <a:t>Результаты:</a:t>
            </a:r>
            <a:endParaRPr lang="ru-RU" sz="36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2600" y="2060848"/>
            <a:ext cx="768569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ru-RU" sz="2400" b="1" dirty="0" smtClean="0"/>
              <a:t>Повышение интереса к логопедическим 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занятиям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400" b="1" dirty="0" smtClean="0"/>
              <a:t>Повышение мотивации к учебному процессу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400" b="1" dirty="0" smtClean="0"/>
              <a:t>Развитие логического, творческого мышления</a:t>
            </a:r>
          </a:p>
          <a:p>
            <a:pPr marL="342900" indent="-342900">
              <a:buFont typeface="Arial" charset="0"/>
              <a:buChar char="•"/>
            </a:pPr>
            <a:r>
              <a:rPr lang="ru-RU" sz="2400" b="1" dirty="0" smtClean="0"/>
              <a:t>Умение </a:t>
            </a:r>
            <a:r>
              <a:rPr lang="ru-RU" sz="2400" b="1" dirty="0"/>
              <a:t>работать в коллективе</a:t>
            </a:r>
          </a:p>
          <a:p>
            <a:r>
              <a:rPr lang="ru-RU" sz="2400" b="1" dirty="0" smtClean="0"/>
              <a:t> 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29239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60555" y="1772816"/>
            <a:ext cx="76328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«Учите ребёнка, каким –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пяти неизвестным ему словам – он будет долго и напрасно мучиться, но свяжите двадцать таких слов с картинками, и он усвоит их на лету». </a:t>
            </a:r>
          </a:p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               К. Д. Ушинский</a:t>
            </a:r>
          </a:p>
        </p:txBody>
      </p:sp>
    </p:spTree>
    <p:extLst>
      <p:ext uri="{BB962C8B-B14F-4D97-AF65-F5344CB8AC3E}">
        <p14:creationId xmlns:p14="http://schemas.microsoft.com/office/powerpoint/2010/main" val="331590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72568" y="718702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Мнемотехника</a:t>
            </a:r>
            <a:r>
              <a:rPr lang="ru-RU" sz="2400" dirty="0"/>
              <a:t> </a:t>
            </a:r>
            <a:r>
              <a:rPr lang="ru-RU" sz="2400" b="1" dirty="0"/>
              <a:t>-</a:t>
            </a:r>
            <a:r>
              <a:rPr lang="ru-RU" sz="2400" dirty="0"/>
              <a:t> </a:t>
            </a:r>
            <a:r>
              <a:rPr lang="ru-RU" sz="2400" dirty="0" smtClean="0"/>
              <a:t>совокупность </a:t>
            </a:r>
            <a:r>
              <a:rPr lang="ru-RU" sz="2400" dirty="0"/>
              <a:t>правил и приемов, облегчающих процесс запоминания словесной </a:t>
            </a:r>
            <a:r>
              <a:rPr lang="ru-RU" sz="2400" dirty="0" smtClean="0"/>
              <a:t>информации</a:t>
            </a:r>
          </a:p>
          <a:p>
            <a:endParaRPr lang="ru-RU" sz="2400" dirty="0" smtClean="0"/>
          </a:p>
          <a:p>
            <a:r>
              <a:rPr lang="ru-RU" sz="2400" b="1" dirty="0" smtClean="0"/>
              <a:t>Цель</a:t>
            </a:r>
            <a:r>
              <a:rPr lang="ru-RU" sz="2400" dirty="0" smtClean="0"/>
              <a:t> </a:t>
            </a:r>
            <a:r>
              <a:rPr lang="ru-RU" sz="2400" b="1" dirty="0" smtClean="0"/>
              <a:t>использования мнемотехники</a:t>
            </a:r>
            <a:r>
              <a:rPr lang="ru-RU" sz="2400" dirty="0" smtClean="0"/>
              <a:t>: развитие речи обучающихся</a:t>
            </a:r>
          </a:p>
          <a:p>
            <a:r>
              <a:rPr lang="ru-RU" sz="2400" dirty="0" smtClean="0"/>
              <a:t> </a:t>
            </a:r>
          </a:p>
          <a:p>
            <a:r>
              <a:rPr lang="ru-RU" sz="2400" b="1" dirty="0" smtClean="0"/>
              <a:t>Задачи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развитие зрительной и слуховой памяти;</a:t>
            </a:r>
          </a:p>
          <a:p>
            <a:r>
              <a:rPr lang="ru-RU" sz="2400" dirty="0"/>
              <a:t>р</a:t>
            </a:r>
            <a:r>
              <a:rPr lang="ru-RU" sz="2400" dirty="0" smtClean="0"/>
              <a:t>азвитие наглядно-образного,  логического, ассоциативного, творческого мышления;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3363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 Мнемотаблица 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4039" y="1844824"/>
            <a:ext cx="787961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7260" y="664538"/>
            <a:ext cx="31039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/>
              <a:t>Мнемоквадраты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41059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40631" y="620688"/>
            <a:ext cx="72541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Правила поведения на логопедических</a:t>
            </a:r>
          </a:p>
          <a:p>
            <a:r>
              <a:rPr lang="ru-RU" sz="2800" b="1" dirty="0" smtClean="0"/>
              <a:t>                         занятиях</a:t>
            </a:r>
            <a:endParaRPr lang="ru-RU" sz="2800" b="1" dirty="0"/>
          </a:p>
        </p:txBody>
      </p:sp>
      <p:pic>
        <p:nvPicPr>
          <p:cNvPr id="7" name="Picture 4" descr="ÐÐ°ÑÑÐ¸Ð½ÐºÐ¸ Ð¿Ð¾ Ð·Ð°Ð¿ÑÐ¾ÑÑ Ð°Ð»Ð³Ð¾ÑÐ¸ÑÐ¼  Ð¿Ð¾Ð²ÐµÐ´ÐµÐ½Ð¸Ñ Ð² ÐºÐ»Ð°ÑÑÐµ  Ð´ÐµÑÐµÐ¹ Ð² ÐºÐ°ÑÑÐ¸Ð½ÐºÐ°Ñ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59895" y="2618910"/>
            <a:ext cx="1783928" cy="181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ÐÐ°ÑÑÐ¸Ð½ÐºÐ¸ Ð¿Ð¾ Ð·Ð°Ð¿ÑÐ¾ÑÑ Ð°Ð»Ð³Ð¾ÑÐ¸ÑÐ¼  Ð¿Ð¾Ð²ÐµÐ´ÐµÐ½Ð¸Ñ Ð² ÐºÐ»Ð°ÑÑÐµ  Ð´ÐµÑÐµÐ¹ Ð² ÐºÐ°ÑÑÐ¸Ð½ÐºÐ°Ñ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15"/>
          <a:stretch/>
        </p:blipFill>
        <p:spPr bwMode="auto">
          <a:xfrm>
            <a:off x="1549400" y="2618910"/>
            <a:ext cx="5410495" cy="1818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37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68624" y="2204864"/>
            <a:ext cx="7776864" cy="3816424"/>
          </a:xfrm>
          <a:prstGeom prst="rect">
            <a:avLst/>
          </a:prstGeom>
          <a:noFill/>
          <a:ln w="38100">
            <a:solidFill>
              <a:srgbClr val="009900"/>
            </a:solidFill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514415" y="620687"/>
            <a:ext cx="48771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Пересказ сказок при помощи </a:t>
            </a:r>
          </a:p>
          <a:p>
            <a:r>
              <a:rPr lang="ru-RU" sz="2800" b="1" dirty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              </a:t>
            </a:r>
            <a:r>
              <a:rPr lang="ru-RU" sz="2800" b="1" dirty="0" err="1" smtClean="0">
                <a:latin typeface="+mj-lt"/>
              </a:rPr>
              <a:t>мнемотаблиц</a:t>
            </a:r>
            <a:endParaRPr lang="ru-RU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946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Объект 5" descr="Мнемо - загадки об овощах"/>
          <p:cNvPicPr>
            <a:picLocks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>
          <a:xfrm>
            <a:off x="1568624" y="1700808"/>
            <a:ext cx="7704856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2336439" y="476672"/>
            <a:ext cx="562333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Отгадывание загадок при помощи</a:t>
            </a:r>
          </a:p>
          <a:p>
            <a:r>
              <a:rPr lang="ru-RU" sz="2800" b="1" dirty="0" smtClean="0">
                <a:latin typeface="+mj-lt"/>
              </a:rPr>
              <a:t>                 </a:t>
            </a:r>
            <a:r>
              <a:rPr lang="ru-RU" sz="2800" b="1" dirty="0" err="1" smtClean="0">
                <a:latin typeface="+mj-lt"/>
              </a:rPr>
              <a:t>мнемотаблиц</a:t>
            </a:r>
            <a:endParaRPr lang="ru-RU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0008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63420" y="419766"/>
            <a:ext cx="4661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Обозначение символами</a:t>
            </a:r>
            <a:endParaRPr lang="ru-RU" sz="2800" b="1" dirty="0"/>
          </a:p>
        </p:txBody>
      </p:sp>
      <p:pic>
        <p:nvPicPr>
          <p:cNvPr id="5" name="Рисунок 4" descr="C:\Users\1\Desktop\Баряева пиктограммы\Рисунок (8)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12640" y="1268760"/>
            <a:ext cx="1905000" cy="1761490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1\Desktop\Баряева пиктограммы\Рисунок (10)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60912" y="1268760"/>
            <a:ext cx="1866900" cy="1800225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1\Desktop\Баряева пиктограммы\Рисунок (9)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65168" y="1294825"/>
            <a:ext cx="1885950" cy="1814830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1\Desktop\Баряева пиктограммы\Рисунок (10)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0437" y="3717031"/>
            <a:ext cx="1857375" cy="1838325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C:\Users\1\Desktop\Баряева пиктограммы\Рисунок (15)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12640" y="3717031"/>
            <a:ext cx="1905000" cy="1856740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Users\1\Desktop\Баряева пиктограммы\Рисунок (7).jpg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84218" y="3705209"/>
            <a:ext cx="1866900" cy="1847850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0065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DCIM\101MSDCF\DSC065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8624" y="980728"/>
            <a:ext cx="7704856" cy="5430264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00672" y="311478"/>
            <a:ext cx="6391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Подготовительная работа по заучиванию стихотворений, </a:t>
            </a:r>
          </a:p>
          <a:p>
            <a:r>
              <a:rPr lang="ru-RU" dirty="0" smtClean="0"/>
              <a:t>                      с помощью </a:t>
            </a:r>
            <a:r>
              <a:rPr lang="ru-RU" dirty="0" err="1" smtClean="0"/>
              <a:t>мнемотаблиц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317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20839</TotalTime>
  <Words>320</Words>
  <Application>Microsoft Office PowerPoint</Application>
  <PresentationFormat>Лист A4 (210x297 мм)</PresentationFormat>
  <Paragraphs>73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Book Antiqua</vt:lpstr>
      <vt:lpstr>Bookman Old Style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Pister</dc:creator>
  <cp:lastModifiedBy>User</cp:lastModifiedBy>
  <cp:revision>172</cp:revision>
  <dcterms:created xsi:type="dcterms:W3CDTF">2011-08-02T23:19:04Z</dcterms:created>
  <dcterms:modified xsi:type="dcterms:W3CDTF">2021-10-22T15:24:05Z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00080032a50000000000010250300207f7000400038000</vt:lpwstr>
  </property>
</Properties>
</file>