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2" r:id="rId3"/>
    <p:sldId id="304" r:id="rId4"/>
    <p:sldId id="266" r:id="rId5"/>
    <p:sldId id="305" r:id="rId6"/>
    <p:sldId id="309" r:id="rId7"/>
    <p:sldId id="271" r:id="rId8"/>
    <p:sldId id="298" r:id="rId9"/>
    <p:sldId id="262" r:id="rId10"/>
    <p:sldId id="297" r:id="rId11"/>
    <p:sldId id="274" r:id="rId12"/>
    <p:sldId id="273" r:id="rId13"/>
    <p:sldId id="291" r:id="rId14"/>
    <p:sldId id="269" r:id="rId15"/>
    <p:sldId id="302" r:id="rId16"/>
    <p:sldId id="303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 autoAdjust="0"/>
    <p:restoredTop sz="94645" autoAdjust="0"/>
  </p:normalViewPr>
  <p:slideViewPr>
    <p:cSldViewPr>
      <p:cViewPr varScale="1">
        <p:scale>
          <a:sx n="109" d="100"/>
          <a:sy n="109" d="100"/>
        </p:scale>
        <p:origin x="-167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8EECC9B-CD30-45C4-81D6-AB1E3034D9E1}" type="datetimeFigureOut">
              <a:rPr lang="ru-RU" smtClean="0"/>
              <a:pPr/>
              <a:t>05.04.2026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60A375AD-21DA-461B-8385-38DCEF35899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67234" y="1988840"/>
            <a:ext cx="6552728" cy="261610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1905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3200" b="1" i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Образы природы в музыке, поэзии и современной </a:t>
            </a:r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фотографии</a:t>
            </a:r>
            <a:endParaRPr lang="ru-RU" sz="3600" b="1" i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 творчеству </a:t>
            </a:r>
            <a:r>
              <a:rPr 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П.И.Чайковского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русских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поэтов 19 века и современной фотографии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  <a:endParaRPr lang="ru-RU" sz="20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20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нтегрированный 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урок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музыка+литература</a:t>
            </a:r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algn="ctr"/>
            <a:r>
              <a:rPr lang="ru-RU" sz="20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6 класс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548911">
            <a:off x="611770" y="179018"/>
            <a:ext cx="1645208" cy="16835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39304">
            <a:off x="7181699" y="274503"/>
            <a:ext cx="1493510" cy="1520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5903" y="89765"/>
            <a:ext cx="2547957" cy="18224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713006"/>
            <a:ext cx="2736303" cy="2019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461" y="4713006"/>
            <a:ext cx="2695828" cy="20199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54794" y="4713006"/>
            <a:ext cx="1785937" cy="1798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277756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82216"/>
            <a:ext cx="8928992" cy="6696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382042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7" y="134634"/>
            <a:ext cx="8520947" cy="63907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1437095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424" y="332656"/>
            <a:ext cx="8235032" cy="6176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9046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203757"/>
            <a:ext cx="7485704" cy="4859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971600" y="332656"/>
            <a:ext cx="7272808" cy="584775"/>
          </a:xfrm>
          <a:prstGeom prst="rect">
            <a:avLst/>
          </a:prstGeom>
          <a:noFill/>
          <a:ln w="28575">
            <a:solidFill>
              <a:srgbClr val="00B0F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ru-RU" sz="3200" b="1" i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Первое чудо весны – подснежник…</a:t>
            </a:r>
            <a:endParaRPr lang="ru-RU" sz="3200" b="1" i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046391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005760" y="2276872"/>
            <a:ext cx="4572000" cy="313932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ru-RU" b="1" i="1" dirty="0">
                <a:solidFill>
                  <a:srgbClr val="002060"/>
                </a:solidFill>
              </a:rPr>
              <a:t>После половодья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Прошли дожди, апрель теплеет,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Всю ночь — туман, а поутру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Весенний воздух точно млеет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И мягкой </a:t>
            </a:r>
            <a:r>
              <a:rPr lang="ru-RU" b="1" i="1" dirty="0" err="1">
                <a:solidFill>
                  <a:srgbClr val="002060"/>
                </a:solidFill>
              </a:rPr>
              <a:t>дымкою</a:t>
            </a:r>
            <a:r>
              <a:rPr lang="ru-RU" b="1" i="1" dirty="0">
                <a:solidFill>
                  <a:srgbClr val="002060"/>
                </a:solidFill>
              </a:rPr>
              <a:t> синеет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В далёких просеках в бору.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И тихо дремлет бор зелёный,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И в серебре лесных озёр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Ещё стройней его колонны,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Ещё свежее сосен кроны</a:t>
            </a:r>
          </a:p>
          <a:p>
            <a:pPr algn="just"/>
            <a:r>
              <a:rPr lang="ru-RU" b="1" i="1" dirty="0">
                <a:solidFill>
                  <a:srgbClr val="002060"/>
                </a:solidFill>
              </a:rPr>
              <a:t>И нежных лиственниц узор!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156" y="798532"/>
            <a:ext cx="3544534" cy="4430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4716016" y="823852"/>
            <a:ext cx="3647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И.А.Бунин</a:t>
            </a:r>
            <a:endParaRPr lang="ru-RU" sz="54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8016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474101">
            <a:off x="465533" y="673880"/>
            <a:ext cx="4014143" cy="31576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16634">
            <a:off x="4904499" y="2731064"/>
            <a:ext cx="3993756" cy="3324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423129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-32334" y="1052736"/>
            <a:ext cx="9068509" cy="280076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В каждом сердце есть струна. </a:t>
            </a:r>
          </a:p>
          <a:p>
            <a:pPr algn="ctr"/>
            <a:r>
              <a:rPr lang="ru-RU" sz="4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Она обязательно отзовется … </a:t>
            </a:r>
          </a:p>
          <a:p>
            <a:pPr algn="ctr"/>
            <a:r>
              <a:rPr lang="ru-RU" sz="4400" b="1" i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на призыв прекрасного.</a:t>
            </a:r>
          </a:p>
          <a:p>
            <a:pPr algn="ctr"/>
            <a:r>
              <a:rPr lang="ru-RU" sz="4400" b="1" i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К.Г.Паустовский</a:t>
            </a:r>
            <a:endParaRPr lang="ru-RU" sz="4400" b="1" i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58385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06252"/>
            <a:ext cx="7848872" cy="58866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692477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68560" y="-459432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5266"/>
            <a:ext cx="4534619" cy="58798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952" y="6017407"/>
            <a:ext cx="3524250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8950443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194847" y="229443"/>
            <a:ext cx="4896544" cy="584775"/>
          </a:xfrm>
          <a:prstGeom prst="rect">
            <a:avLst/>
          </a:prstGeom>
          <a:ln w="38100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r>
              <a:rPr lang="ru-RU" sz="3200" b="1" i="1" dirty="0" smtClean="0">
                <a:solidFill>
                  <a:schemeClr val="accent6"/>
                </a:solidFill>
              </a:rPr>
              <a:t>Музыкальные истории</a:t>
            </a:r>
            <a:endParaRPr lang="ru-RU" sz="3200" b="1" i="1" dirty="0">
              <a:solidFill>
                <a:schemeClr val="accent6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7544" y="1628800"/>
            <a:ext cx="7848872" cy="4893647"/>
          </a:xfrm>
          <a:prstGeom prst="rect">
            <a:avLst/>
          </a:prstGeom>
          <a:ln w="28575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Времена года» Чайковского - это своеобразный музыкальный дневник композитора, запечатлевший дорогие его сердцу эпизоды жизни, встречи и картины природы. 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Как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позднее вспоминал е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брат М. И. Чайковский: «Петр Ильич, как редко кто, любил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жизнь.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Каждый день имел для него значительность и прощаться с ним ему было грустно при мысли, что от всего пережитого не останется никакого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следа».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 </a:t>
            </a:r>
            <a:endParaRPr lang="ru-RU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Этим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лирическим чувством композитора, любовью к жизни и восхищением ею и наполнена музыка одного из музыкальных шедевров Чайковского, фортепианного цикла «Времена года».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834172">
            <a:off x="51460" y="-223036"/>
            <a:ext cx="2066925" cy="2073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93098">
            <a:off x="6688206" y="-422512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42420949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692696"/>
            <a:ext cx="741682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«Времена года» были написаны Чайковским по заказу. Осенью 1875 г. к композитору обратился известный петербургский издатель Н.М. Бернард  с предложением написать для журнала цикл фортепианных пьес, которые публиковались бы ежемесячно и составили бы, таким образом, полный годичный круг.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456870">
            <a:off x="3364996" y="3459705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39311">
            <a:off x="6621191" y="3146903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54" y="3146904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1852217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19518" y="3811012"/>
            <a:ext cx="864096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Энциклопедией русской усадебной жизни XIX века, петербургского городского пейзажа можно назвать этот цикл из 12 характеристических картин для фортепиано. В его образах запечатлены Чайковским и бескрайние русские просторы, и деревенский быт, и картины петербургских городских пейзажей, и сценки из домашнего музыкального быта русских людей того времени.</a:t>
            </a:r>
            <a:endParaRPr lang="ru-RU" b="1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8377"/>
            <a:ext cx="2840154" cy="37726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26540">
            <a:off x="328612" y="513406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1056">
            <a:off x="6186160" y="332656"/>
            <a:ext cx="2828925" cy="282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3510555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08012"/>
            <a:ext cx="8460430" cy="63453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2257399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98174" y="620688"/>
            <a:ext cx="8294306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dirty="0" smtClean="0">
                <a:solidFill>
                  <a:srgbClr val="0000FF"/>
                </a:solidFill>
              </a:rPr>
              <a:t>Вопросы:</a:t>
            </a:r>
          </a:p>
          <a:p>
            <a:pPr marL="571500" indent="-571500">
              <a:buFont typeface="Arial" pitchFamily="34" charset="0"/>
              <a:buChar char="•"/>
            </a:pP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Какие </a:t>
            </a:r>
            <a:r>
              <a:rPr lang="ru-RU" sz="4400" b="1" i="1" dirty="0">
                <a:solidFill>
                  <a:schemeClr val="accent3">
                    <a:lumMod val="50000"/>
                  </a:schemeClr>
                </a:solidFill>
              </a:rPr>
              <a:t>краски преобладают в </a:t>
            </a:r>
            <a:r>
              <a:rPr lang="ru-RU" sz="4400" b="1" i="1" dirty="0" smtClean="0">
                <a:solidFill>
                  <a:schemeClr val="accent3">
                    <a:lumMod val="50000"/>
                  </a:schemeClr>
                </a:solidFill>
              </a:rPr>
              <a:t>весенней природе</a:t>
            </a:r>
            <a:r>
              <a:rPr lang="ru-RU" sz="4400" b="1" i="1" dirty="0">
                <a:solidFill>
                  <a:schemeClr val="accent3">
                    <a:lumMod val="50000"/>
                  </a:schemeClr>
                </a:solidFill>
              </a:rPr>
              <a:t>? </a:t>
            </a:r>
            <a:endParaRPr lang="ru-RU" sz="4400" b="1" i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571500" indent="-571500">
              <a:buFont typeface="Arial" pitchFamily="34" charset="0"/>
              <a:buChar char="•"/>
            </a:pPr>
            <a:r>
              <a:rPr lang="ru-RU" sz="4400" b="1" i="1" dirty="0" smtClean="0">
                <a:solidFill>
                  <a:srgbClr val="C00000"/>
                </a:solidFill>
              </a:rPr>
              <a:t>И </a:t>
            </a:r>
            <a:r>
              <a:rPr lang="ru-RU" sz="4400" b="1" i="1" dirty="0">
                <a:solidFill>
                  <a:srgbClr val="C00000"/>
                </a:solidFill>
              </a:rPr>
              <a:t>какие чувства вами овладевают, когда вы смотрите на эти фотографии</a:t>
            </a:r>
            <a:r>
              <a:rPr lang="ru-RU" sz="4400" b="1" i="1" dirty="0" smtClean="0">
                <a:solidFill>
                  <a:srgbClr val="C00000"/>
                </a:solidFill>
              </a:rPr>
              <a:t>?</a:t>
            </a:r>
            <a:endParaRPr lang="ru-RU" sz="44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2112980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413" y="260648"/>
            <a:ext cx="8403051" cy="6302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="" xmlns:p14="http://schemas.microsoft.com/office/powerpoint/2010/main" val="508774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1800</TotalTime>
  <Words>301</Words>
  <Application>Microsoft Office PowerPoint</Application>
  <PresentationFormat>Экран (4:3)</PresentationFormat>
  <Paragraphs>31</Paragraphs>
  <Slides>16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Воздушный 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GMR</cp:lastModifiedBy>
  <cp:revision>61</cp:revision>
  <dcterms:created xsi:type="dcterms:W3CDTF">2018-11-25T08:23:14Z</dcterms:created>
  <dcterms:modified xsi:type="dcterms:W3CDTF">2026-04-05T15:20:09Z</dcterms:modified>
</cp:coreProperties>
</file>