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  <p:sldId id="261" r:id="rId3"/>
    <p:sldId id="276" r:id="rId4"/>
    <p:sldId id="262" r:id="rId5"/>
    <p:sldId id="277" r:id="rId6"/>
    <p:sldId id="263" r:id="rId7"/>
    <p:sldId id="265" r:id="rId8"/>
    <p:sldId id="267" r:id="rId9"/>
    <p:sldId id="268" r:id="rId10"/>
    <p:sldId id="269" r:id="rId11"/>
    <p:sldId id="278" r:id="rId12"/>
    <p:sldId id="279" r:id="rId13"/>
    <p:sldId id="280" r:id="rId14"/>
    <p:sldId id="281" r:id="rId15"/>
    <p:sldId id="270" r:id="rId16"/>
    <p:sldId id="274" r:id="rId17"/>
    <p:sldId id="275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1392" y="91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8F0171-DDEC-44C5-BBE5-D3BAB8E93112}" type="datetimeFigureOut">
              <a:rPr lang="ru-RU" smtClean="0"/>
              <a:pPr/>
              <a:t>24.04.2019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63B745-0EE9-4358-B1B8-27553D65E56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8F0171-DDEC-44C5-BBE5-D3BAB8E93112}" type="datetimeFigureOut">
              <a:rPr lang="ru-RU" smtClean="0"/>
              <a:pPr/>
              <a:t>24.04.2019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63B745-0EE9-4358-B1B8-27553D65E56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8F0171-DDEC-44C5-BBE5-D3BAB8E93112}" type="datetimeFigureOut">
              <a:rPr lang="ru-RU" smtClean="0"/>
              <a:pPr/>
              <a:t>24.04.2019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63B745-0EE9-4358-B1B8-27553D65E56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8F0171-DDEC-44C5-BBE5-D3BAB8E93112}" type="datetimeFigureOut">
              <a:rPr lang="ru-RU" smtClean="0"/>
              <a:pPr/>
              <a:t>24.04.2019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63B745-0EE9-4358-B1B8-27553D65E56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8F0171-DDEC-44C5-BBE5-D3BAB8E93112}" type="datetimeFigureOut">
              <a:rPr lang="ru-RU" smtClean="0"/>
              <a:pPr/>
              <a:t>24.04.2019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63B745-0EE9-4358-B1B8-27553D65E56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8F0171-DDEC-44C5-BBE5-D3BAB8E93112}" type="datetimeFigureOut">
              <a:rPr lang="ru-RU" smtClean="0"/>
              <a:pPr/>
              <a:t>24.04.2019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63B745-0EE9-4358-B1B8-27553D65E56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8F0171-DDEC-44C5-BBE5-D3BAB8E93112}" type="datetimeFigureOut">
              <a:rPr lang="ru-RU" smtClean="0"/>
              <a:pPr/>
              <a:t>24.04.2019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63B745-0EE9-4358-B1B8-27553D65E56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8F0171-DDEC-44C5-BBE5-D3BAB8E93112}" type="datetimeFigureOut">
              <a:rPr lang="ru-RU" smtClean="0"/>
              <a:pPr/>
              <a:t>24.04.2019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63B745-0EE9-4358-B1B8-27553D65E56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8F0171-DDEC-44C5-BBE5-D3BAB8E93112}" type="datetimeFigureOut">
              <a:rPr lang="ru-RU" smtClean="0"/>
              <a:pPr/>
              <a:t>24.04.2019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63B745-0EE9-4358-B1B8-27553D65E56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8F0171-DDEC-44C5-BBE5-D3BAB8E93112}" type="datetimeFigureOut">
              <a:rPr lang="ru-RU" smtClean="0"/>
              <a:pPr/>
              <a:t>24.04.2019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63B745-0EE9-4358-B1B8-27553D65E56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8F0171-DDEC-44C5-BBE5-D3BAB8E93112}" type="datetimeFigureOut">
              <a:rPr lang="ru-RU" smtClean="0"/>
              <a:pPr/>
              <a:t>24.04.2019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63B745-0EE9-4358-B1B8-27553D65E56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8F0171-DDEC-44C5-BBE5-D3BAB8E93112}" type="datetimeFigureOut">
              <a:rPr lang="ru-RU" smtClean="0"/>
              <a:pPr/>
              <a:t>24.04.2019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63B745-0EE9-4358-B1B8-27553D65E56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gif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18.png"/><Relationship Id="rId7" Type="http://schemas.openxmlformats.org/officeDocument/2006/relationships/image" Target="../media/image25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Relationship Id="rId9" Type="http://schemas.openxmlformats.org/officeDocument/2006/relationships/image" Target="../media/image27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18.png"/><Relationship Id="rId7" Type="http://schemas.openxmlformats.org/officeDocument/2006/relationships/image" Target="../media/image25.png"/><Relationship Id="rId12" Type="http://schemas.openxmlformats.org/officeDocument/2006/relationships/image" Target="../media/image30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png"/><Relationship Id="rId11" Type="http://schemas.openxmlformats.org/officeDocument/2006/relationships/image" Target="../media/image29.png"/><Relationship Id="rId5" Type="http://schemas.openxmlformats.org/officeDocument/2006/relationships/image" Target="../media/image20.png"/><Relationship Id="rId10" Type="http://schemas.openxmlformats.org/officeDocument/2006/relationships/image" Target="../media/image28.png"/><Relationship Id="rId4" Type="http://schemas.openxmlformats.org/officeDocument/2006/relationships/image" Target="../media/image19.png"/><Relationship Id="rId9" Type="http://schemas.openxmlformats.org/officeDocument/2006/relationships/image" Target="../media/image27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18.png"/><Relationship Id="rId7" Type="http://schemas.openxmlformats.org/officeDocument/2006/relationships/image" Target="../media/image25.png"/><Relationship Id="rId12" Type="http://schemas.openxmlformats.org/officeDocument/2006/relationships/image" Target="../media/image30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png"/><Relationship Id="rId11" Type="http://schemas.openxmlformats.org/officeDocument/2006/relationships/image" Target="../media/image29.png"/><Relationship Id="rId5" Type="http://schemas.openxmlformats.org/officeDocument/2006/relationships/image" Target="../media/image20.png"/><Relationship Id="rId10" Type="http://schemas.openxmlformats.org/officeDocument/2006/relationships/image" Target="../media/image28.png"/><Relationship Id="rId4" Type="http://schemas.openxmlformats.org/officeDocument/2006/relationships/image" Target="../media/image19.png"/><Relationship Id="rId9" Type="http://schemas.openxmlformats.org/officeDocument/2006/relationships/image" Target="../media/image2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1000108"/>
            <a:ext cx="9144000" cy="3357562"/>
          </a:xfrm>
        </p:spPr>
        <p:txBody>
          <a:bodyPr>
            <a:noAutofit/>
          </a:bodyPr>
          <a:lstStyle/>
          <a:p>
            <a:r>
              <a:rPr lang="ru-RU" sz="4800" b="1" u="sng" dirty="0" err="1" smtClean="0">
                <a:solidFill>
                  <a:schemeClr val="tx2">
                    <a:lumMod val="50000"/>
                  </a:schemeClr>
                </a:solidFill>
                <a:latin typeface="Comic Sans MS" pitchFamily="66" charset="0"/>
              </a:rPr>
              <a:t>Поисково</a:t>
            </a:r>
            <a:r>
              <a:rPr lang="ru-RU" sz="4800" b="1" u="sng" dirty="0" smtClean="0">
                <a:solidFill>
                  <a:schemeClr val="tx2">
                    <a:lumMod val="50000"/>
                  </a:schemeClr>
                </a:solidFill>
                <a:latin typeface="Comic Sans MS" pitchFamily="66" charset="0"/>
              </a:rPr>
              <a:t> –исследовательская деятельность</a:t>
            </a:r>
            <a:r>
              <a:rPr lang="ru-RU" sz="4800" b="1" dirty="0" smtClean="0">
                <a:solidFill>
                  <a:schemeClr val="tx2">
                    <a:lumMod val="50000"/>
                  </a:schemeClr>
                </a:solidFill>
                <a:latin typeface="Comic Sans MS" pitchFamily="66" charset="0"/>
              </a:rPr>
              <a:t/>
            </a:r>
            <a:br>
              <a:rPr lang="ru-RU" sz="4800" b="1" dirty="0" smtClean="0">
                <a:solidFill>
                  <a:schemeClr val="tx2">
                    <a:lumMod val="50000"/>
                  </a:schemeClr>
                </a:solidFill>
                <a:latin typeface="Comic Sans MS" pitchFamily="66" charset="0"/>
              </a:rPr>
            </a:br>
            <a:r>
              <a:rPr lang="ru-RU" sz="4800" b="1" dirty="0" smtClean="0">
                <a:solidFill>
                  <a:schemeClr val="tx2">
                    <a:lumMod val="50000"/>
                  </a:schemeClr>
                </a:solidFill>
                <a:latin typeface="Comic Sans MS" pitchFamily="66" charset="0"/>
              </a:rPr>
              <a:t/>
            </a:r>
            <a:br>
              <a:rPr lang="ru-RU" sz="4800" b="1" dirty="0" smtClean="0">
                <a:solidFill>
                  <a:schemeClr val="tx2">
                    <a:lumMod val="50000"/>
                  </a:schemeClr>
                </a:solidFill>
                <a:latin typeface="Comic Sans MS" pitchFamily="66" charset="0"/>
              </a:rPr>
            </a:br>
            <a:r>
              <a:rPr lang="ru-RU" sz="4800" b="1" dirty="0" smtClean="0">
                <a:solidFill>
                  <a:schemeClr val="tx2">
                    <a:lumMod val="50000"/>
                  </a:schemeClr>
                </a:solidFill>
                <a:latin typeface="Comic Sans MS" pitchFamily="66" charset="0"/>
              </a:rPr>
              <a:t> «ВОДА И ЕЕ СВОЙСТВА».</a:t>
            </a:r>
            <a:endParaRPr lang="ru-RU" sz="4800" b="1" dirty="0">
              <a:solidFill>
                <a:schemeClr val="tx2">
                  <a:lumMod val="5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357686" y="5143512"/>
            <a:ext cx="4557722" cy="1352544"/>
          </a:xfrm>
        </p:spPr>
        <p:txBody>
          <a:bodyPr>
            <a:normAutofit/>
          </a:bodyPr>
          <a:lstStyle/>
          <a:p>
            <a:pPr algn="l"/>
            <a:r>
              <a:rPr lang="ru-RU" b="1" dirty="0" smtClean="0">
                <a:solidFill>
                  <a:schemeClr val="tx2">
                    <a:lumMod val="50000"/>
                  </a:schemeClr>
                </a:solidFill>
                <a:latin typeface="Gabriola" pitchFamily="82" charset="0"/>
              </a:rPr>
              <a:t>Автор: </a:t>
            </a:r>
          </a:p>
          <a:p>
            <a:pPr algn="l"/>
            <a:r>
              <a:rPr lang="ru-RU" b="1" dirty="0" smtClean="0">
                <a:solidFill>
                  <a:schemeClr val="tx2">
                    <a:lumMod val="50000"/>
                  </a:schemeClr>
                </a:solidFill>
                <a:latin typeface="Gabriola" pitchFamily="82" charset="0"/>
              </a:rPr>
              <a:t>воспитатель Холодова Л.В.</a:t>
            </a:r>
            <a:endParaRPr lang="ru-RU" b="1" dirty="0">
              <a:solidFill>
                <a:schemeClr val="tx2">
                  <a:lumMod val="50000"/>
                </a:schemeClr>
              </a:solidFill>
              <a:latin typeface="Gabriola" pitchFamily="8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" name="Picture 6" descr="http://www.playcast.ru/uploads/2015/07/20/14395641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0"/>
            <a:ext cx="8572560" cy="4286256"/>
          </a:xfrm>
          <a:prstGeom prst="rect">
            <a:avLst/>
          </a:prstGeom>
          <a:noFill/>
        </p:spPr>
      </p:pic>
      <p:pic>
        <p:nvPicPr>
          <p:cNvPr id="8194" name="Picture 2" descr="http://www.forchel.ru/uploads/posts/2012-02/1328203985_9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786050" y="500042"/>
            <a:ext cx="1924711" cy="2214578"/>
          </a:xfrm>
          <a:prstGeom prst="rect">
            <a:avLst/>
          </a:prstGeom>
          <a:noFill/>
        </p:spPr>
      </p:pic>
      <p:pic>
        <p:nvPicPr>
          <p:cNvPr id="9" name="Picture 2" descr="http://www.forchel.ru/uploads/posts/2012-02/1328203985_9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29058" y="428604"/>
            <a:ext cx="1928826" cy="2219313"/>
          </a:xfrm>
          <a:prstGeom prst="rect">
            <a:avLst/>
          </a:prstGeom>
          <a:noFill/>
        </p:spPr>
      </p:pic>
      <p:pic>
        <p:nvPicPr>
          <p:cNvPr id="10" name="Picture 2" descr="http://www.forchel.ru/uploads/posts/2012-02/1328203985_9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14414" y="-428652"/>
            <a:ext cx="6143668" cy="4929222"/>
          </a:xfrm>
          <a:prstGeom prst="rect">
            <a:avLst/>
          </a:prstGeom>
          <a:noFill/>
        </p:spPr>
      </p:pic>
      <p:pic>
        <p:nvPicPr>
          <p:cNvPr id="11" name="Picture 6" descr="http://www.playcast.ru/uploads/2015/07/20/14395641.png"/>
          <p:cNvPicPr>
            <a:picLocks noChangeAspect="1" noChangeArrowheads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214282" y="2571744"/>
            <a:ext cx="8572560" cy="4286256"/>
          </a:xfrm>
          <a:prstGeom prst="rect">
            <a:avLst/>
          </a:prstGeom>
          <a:noFill/>
        </p:spPr>
      </p:pic>
      <p:pic>
        <p:nvPicPr>
          <p:cNvPr id="12" name="Picture 2" descr="http://www.forchel.ru/uploads/posts/2012-02/1328203985_9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785850" y="2428868"/>
            <a:ext cx="6143668" cy="4929222"/>
          </a:xfrm>
          <a:prstGeom prst="rect">
            <a:avLst/>
          </a:prstGeom>
          <a:noFill/>
        </p:spPr>
      </p:pic>
      <p:pic>
        <p:nvPicPr>
          <p:cNvPr id="13" name="Picture 2" descr="http://www.forchel.ru/uploads/posts/2012-02/1328203985_9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00332" y="2428868"/>
            <a:ext cx="6143668" cy="4929222"/>
          </a:xfrm>
          <a:prstGeom prst="rect">
            <a:avLst/>
          </a:prstGeom>
          <a:noFill/>
        </p:spPr>
      </p:pic>
      <p:sp>
        <p:nvSpPr>
          <p:cNvPr id="14" name="Заголовок 1"/>
          <p:cNvSpPr txBox="1">
            <a:spLocks/>
          </p:cNvSpPr>
          <p:nvPr/>
        </p:nvSpPr>
        <p:spPr>
          <a:xfrm>
            <a:off x="0" y="-214338"/>
            <a:ext cx="4643438" cy="12858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8000" b="1" i="0" u="none" strike="noStrike" kern="1200" cap="none" spc="0" normalizeH="0" baseline="0" noProof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uLnTx/>
                <a:uFillTx/>
                <a:latin typeface="Gabriola" pitchFamily="82" charset="0"/>
                <a:ea typeface="+mj-ea"/>
                <a:cs typeface="+mj-cs"/>
              </a:rPr>
              <a:t>Осадки</a:t>
            </a:r>
            <a:endParaRPr kumimoji="0" lang="ru-RU" sz="8000" b="1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uLnTx/>
              <a:uFillTx/>
              <a:latin typeface="Gabriola" pitchFamily="82" charset="0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20" name="Picture 4" descr="http://cdn2.greatfon.com/uploads/picture/457/138/138457/picture-138457.jpg?width=3000&amp;height=1481&amp;crop=true"/>
          <p:cNvPicPr>
            <a:picLocks noChangeAspect="1" noChangeArrowheads="1"/>
          </p:cNvPicPr>
          <p:nvPr/>
        </p:nvPicPr>
        <p:blipFill>
          <a:blip r:embed="rId2">
            <a:lum bright="-46000"/>
          </a:blip>
          <a:srcRect/>
          <a:stretch>
            <a:fillRect/>
          </a:stretch>
        </p:blipFill>
        <p:spPr bwMode="auto">
          <a:xfrm>
            <a:off x="-1143039" y="-96875"/>
            <a:ext cx="11144328" cy="6954875"/>
          </a:xfrm>
          <a:prstGeom prst="rect">
            <a:avLst/>
          </a:prstGeom>
          <a:noFill/>
        </p:spPr>
      </p:pic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214282" y="5286388"/>
            <a:ext cx="8472518" cy="839775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9218" name="Picture 2" descr="http://galerey-room.ru/images/152748_1413631668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0" y="0"/>
            <a:ext cx="3286148" cy="3335001"/>
          </a:xfrm>
          <a:prstGeom prst="rect">
            <a:avLst/>
          </a:prstGeom>
          <a:noFill/>
        </p:spPr>
      </p:pic>
      <p:pic>
        <p:nvPicPr>
          <p:cNvPr id="9222" name="Picture 6" descr="http://www.playcast.ru/uploads/2015/07/20/14395641.png"/>
          <p:cNvPicPr>
            <a:picLocks noChangeAspect="1" noChangeArrowheads="1"/>
          </p:cNvPicPr>
          <p:nvPr/>
        </p:nvPicPr>
        <p:blipFill>
          <a:blip r:embed="rId4" cstate="print">
            <a:lum bright="-54000"/>
          </a:blip>
          <a:srcRect/>
          <a:stretch>
            <a:fillRect/>
          </a:stretch>
        </p:blipFill>
        <p:spPr bwMode="auto">
          <a:xfrm>
            <a:off x="3571868" y="0"/>
            <a:ext cx="2573839" cy="1357298"/>
          </a:xfrm>
          <a:prstGeom prst="rect">
            <a:avLst/>
          </a:prstGeom>
          <a:noFill/>
        </p:spPr>
      </p:pic>
      <p:pic>
        <p:nvPicPr>
          <p:cNvPr id="53" name="Picture 6" descr="http://www.playcast.ru/uploads/2015/07/20/14395641.png"/>
          <p:cNvPicPr>
            <a:picLocks noChangeAspect="1" noChangeArrowheads="1"/>
          </p:cNvPicPr>
          <p:nvPr/>
        </p:nvPicPr>
        <p:blipFill>
          <a:blip r:embed="rId5" cstate="print">
            <a:lum bright="-49000"/>
          </a:blip>
          <a:srcRect/>
          <a:stretch>
            <a:fillRect/>
          </a:stretch>
        </p:blipFill>
        <p:spPr bwMode="auto">
          <a:xfrm>
            <a:off x="7572396" y="0"/>
            <a:ext cx="1761079" cy="928694"/>
          </a:xfrm>
          <a:prstGeom prst="rect">
            <a:avLst/>
          </a:prstGeom>
          <a:noFill/>
        </p:spPr>
      </p:pic>
      <p:pic>
        <p:nvPicPr>
          <p:cNvPr id="54" name="Picture 6" descr="http://www.playcast.ru/uploads/2015/07/20/14395641.png"/>
          <p:cNvPicPr>
            <a:picLocks noChangeAspect="1" noChangeArrowheads="1"/>
          </p:cNvPicPr>
          <p:nvPr/>
        </p:nvPicPr>
        <p:blipFill>
          <a:blip r:embed="rId6" cstate="print">
            <a:lum bright="-43000"/>
          </a:blip>
          <a:srcRect/>
          <a:stretch>
            <a:fillRect/>
          </a:stretch>
        </p:blipFill>
        <p:spPr bwMode="auto">
          <a:xfrm>
            <a:off x="-869459" y="0"/>
            <a:ext cx="3251177" cy="1714488"/>
          </a:xfrm>
          <a:prstGeom prst="rect">
            <a:avLst/>
          </a:prstGeom>
          <a:noFill/>
        </p:spPr>
      </p:pic>
      <p:pic>
        <p:nvPicPr>
          <p:cNvPr id="17" name="Picture 6" descr="http://www.playcast.ru/uploads/2015/07/20/14395641.png"/>
          <p:cNvPicPr>
            <a:picLocks noChangeAspect="1" noChangeArrowheads="1"/>
          </p:cNvPicPr>
          <p:nvPr/>
        </p:nvPicPr>
        <p:blipFill>
          <a:blip r:embed="rId7" cstate="print">
            <a:lum bright="-54000"/>
          </a:blip>
          <a:srcRect/>
          <a:stretch>
            <a:fillRect/>
          </a:stretch>
        </p:blipFill>
        <p:spPr bwMode="auto">
          <a:xfrm>
            <a:off x="357158" y="1142984"/>
            <a:ext cx="3251223" cy="2143140"/>
          </a:xfrm>
          <a:prstGeom prst="rect">
            <a:avLst/>
          </a:prstGeom>
          <a:noFill/>
        </p:spPr>
      </p:pic>
      <p:pic>
        <p:nvPicPr>
          <p:cNvPr id="19" name="Picture 6" descr="http://www.playcast.ru/uploads/2015/07/20/14395641.png"/>
          <p:cNvPicPr>
            <a:picLocks noChangeAspect="1" noChangeArrowheads="1"/>
          </p:cNvPicPr>
          <p:nvPr/>
        </p:nvPicPr>
        <p:blipFill>
          <a:blip r:embed="rId8" cstate="print">
            <a:lum bright="-54000"/>
          </a:blip>
          <a:srcRect/>
          <a:stretch>
            <a:fillRect/>
          </a:stretch>
        </p:blipFill>
        <p:spPr bwMode="auto">
          <a:xfrm>
            <a:off x="1571604" y="115505"/>
            <a:ext cx="3573971" cy="1884711"/>
          </a:xfrm>
          <a:prstGeom prst="rect">
            <a:avLst/>
          </a:prstGeom>
          <a:noFill/>
        </p:spPr>
      </p:pic>
      <p:pic>
        <p:nvPicPr>
          <p:cNvPr id="20" name="Picture 6" descr="http://www.playcast.ru/uploads/2015/07/20/14395641.png"/>
          <p:cNvPicPr>
            <a:picLocks noChangeAspect="1" noChangeArrowheads="1"/>
          </p:cNvPicPr>
          <p:nvPr/>
        </p:nvPicPr>
        <p:blipFill>
          <a:blip r:embed="rId9" cstate="print">
            <a:lum bright="-54000"/>
          </a:blip>
          <a:srcRect/>
          <a:stretch>
            <a:fillRect/>
          </a:stretch>
        </p:blipFill>
        <p:spPr bwMode="auto">
          <a:xfrm>
            <a:off x="5286380" y="0"/>
            <a:ext cx="2573839" cy="714356"/>
          </a:xfrm>
          <a:prstGeom prst="rect">
            <a:avLst/>
          </a:prstGeom>
          <a:noFill/>
        </p:spPr>
      </p:pic>
      <p:cxnSp>
        <p:nvCxnSpPr>
          <p:cNvPr id="22" name="Прямая со стрелкой 21"/>
          <p:cNvCxnSpPr/>
          <p:nvPr/>
        </p:nvCxnSpPr>
        <p:spPr>
          <a:xfrm>
            <a:off x="4143372" y="3286124"/>
            <a:ext cx="914400" cy="9144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 стрелкой 24"/>
          <p:cNvCxnSpPr/>
          <p:nvPr/>
        </p:nvCxnSpPr>
        <p:spPr>
          <a:xfrm rot="5400000">
            <a:off x="2786050" y="2786058"/>
            <a:ext cx="2214578" cy="642942"/>
          </a:xfrm>
          <a:prstGeom prst="straightConnector1">
            <a:avLst/>
          </a:prstGeom>
          <a:ln w="63500">
            <a:solidFill>
              <a:schemeClr val="accent1">
                <a:lumMod val="60000"/>
                <a:lumOff val="4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 стрелкой 28"/>
          <p:cNvCxnSpPr/>
          <p:nvPr/>
        </p:nvCxnSpPr>
        <p:spPr>
          <a:xfrm rot="5400000">
            <a:off x="3643306" y="2500306"/>
            <a:ext cx="2214578" cy="642942"/>
          </a:xfrm>
          <a:prstGeom prst="straightConnector1">
            <a:avLst/>
          </a:prstGeom>
          <a:ln w="63500">
            <a:solidFill>
              <a:schemeClr val="accent1">
                <a:lumMod val="60000"/>
                <a:lumOff val="4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 стрелкой 32"/>
          <p:cNvCxnSpPr/>
          <p:nvPr/>
        </p:nvCxnSpPr>
        <p:spPr>
          <a:xfrm rot="5400000">
            <a:off x="4429124" y="2071678"/>
            <a:ext cx="2214578" cy="642942"/>
          </a:xfrm>
          <a:prstGeom prst="straightConnector1">
            <a:avLst/>
          </a:prstGeom>
          <a:ln w="63500">
            <a:solidFill>
              <a:schemeClr val="accent1">
                <a:lumMod val="60000"/>
                <a:lumOff val="4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Прямая со стрелкой 35"/>
          <p:cNvCxnSpPr/>
          <p:nvPr/>
        </p:nvCxnSpPr>
        <p:spPr>
          <a:xfrm rot="5400000">
            <a:off x="5286380" y="1785926"/>
            <a:ext cx="2214578" cy="642942"/>
          </a:xfrm>
          <a:prstGeom prst="straightConnector1">
            <a:avLst/>
          </a:prstGeom>
          <a:ln w="63500">
            <a:solidFill>
              <a:schemeClr val="accent1">
                <a:lumMod val="60000"/>
                <a:lumOff val="4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 стрелкой 37"/>
          <p:cNvCxnSpPr/>
          <p:nvPr/>
        </p:nvCxnSpPr>
        <p:spPr>
          <a:xfrm rot="5400000">
            <a:off x="-785818" y="3000372"/>
            <a:ext cx="2214578" cy="642942"/>
          </a:xfrm>
          <a:prstGeom prst="straightConnector1">
            <a:avLst/>
          </a:prstGeom>
          <a:ln w="63500">
            <a:solidFill>
              <a:schemeClr val="accent1">
                <a:lumMod val="60000"/>
                <a:lumOff val="4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Прямая со стрелкой 38"/>
          <p:cNvCxnSpPr/>
          <p:nvPr/>
        </p:nvCxnSpPr>
        <p:spPr>
          <a:xfrm rot="5400000">
            <a:off x="71406" y="3286124"/>
            <a:ext cx="2214578" cy="642942"/>
          </a:xfrm>
          <a:prstGeom prst="straightConnector1">
            <a:avLst/>
          </a:prstGeom>
          <a:ln w="63500">
            <a:solidFill>
              <a:schemeClr val="accent1">
                <a:lumMod val="60000"/>
                <a:lumOff val="4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Прямая со стрелкой 39"/>
          <p:cNvCxnSpPr/>
          <p:nvPr/>
        </p:nvCxnSpPr>
        <p:spPr>
          <a:xfrm rot="5400000">
            <a:off x="1821637" y="3178967"/>
            <a:ext cx="2071702" cy="571504"/>
          </a:xfrm>
          <a:prstGeom prst="straightConnector1">
            <a:avLst/>
          </a:prstGeom>
          <a:ln w="63500">
            <a:solidFill>
              <a:schemeClr val="accent1">
                <a:lumMod val="60000"/>
                <a:lumOff val="4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Прямая со стрелкой 45"/>
          <p:cNvCxnSpPr/>
          <p:nvPr/>
        </p:nvCxnSpPr>
        <p:spPr>
          <a:xfrm rot="5400000">
            <a:off x="785786" y="3286124"/>
            <a:ext cx="2214578" cy="642942"/>
          </a:xfrm>
          <a:prstGeom prst="straightConnector1">
            <a:avLst/>
          </a:prstGeom>
          <a:ln w="63500">
            <a:solidFill>
              <a:schemeClr val="accent1">
                <a:lumMod val="60000"/>
                <a:lumOff val="4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Прямая со стрелкой 46"/>
          <p:cNvCxnSpPr/>
          <p:nvPr/>
        </p:nvCxnSpPr>
        <p:spPr>
          <a:xfrm rot="5400000">
            <a:off x="6286512" y="1785926"/>
            <a:ext cx="2214578" cy="642942"/>
          </a:xfrm>
          <a:prstGeom prst="straightConnector1">
            <a:avLst/>
          </a:prstGeom>
          <a:ln w="63500">
            <a:solidFill>
              <a:schemeClr val="accent1">
                <a:lumMod val="60000"/>
                <a:lumOff val="4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-214338"/>
            <a:ext cx="4643438" cy="1285884"/>
          </a:xfrm>
        </p:spPr>
        <p:txBody>
          <a:bodyPr>
            <a:noAutofit/>
          </a:bodyPr>
          <a:lstStyle/>
          <a:p>
            <a:r>
              <a:rPr lang="ru-RU" sz="8000" b="1" dirty="0" smtClean="0">
                <a:solidFill>
                  <a:schemeClr val="tx2">
                    <a:lumMod val="50000"/>
                  </a:schemeClr>
                </a:solidFill>
                <a:latin typeface="Gabriola" pitchFamily="82" charset="0"/>
              </a:rPr>
              <a:t>Осадки</a:t>
            </a:r>
            <a:endParaRPr lang="ru-RU" sz="8000" b="1" dirty="0">
              <a:solidFill>
                <a:schemeClr val="tx2">
                  <a:lumMod val="50000"/>
                </a:schemeClr>
              </a:solidFill>
              <a:latin typeface="Gabriola" pitchFamily="8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9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20" name="Picture 4" descr="http://cdn2.greatfon.com/uploads/picture/457/138/138457/picture-138457.jpg?width=3000&amp;height=1481&amp;crop=true"/>
          <p:cNvPicPr>
            <a:picLocks noChangeAspect="1" noChangeArrowheads="1"/>
          </p:cNvPicPr>
          <p:nvPr/>
        </p:nvPicPr>
        <p:blipFill>
          <a:blip r:embed="rId2">
            <a:lum bright="-32000"/>
          </a:blip>
          <a:srcRect/>
          <a:stretch>
            <a:fillRect/>
          </a:stretch>
        </p:blipFill>
        <p:spPr bwMode="auto">
          <a:xfrm>
            <a:off x="-1143039" y="-96875"/>
            <a:ext cx="11144328" cy="6954875"/>
          </a:xfrm>
          <a:prstGeom prst="rect">
            <a:avLst/>
          </a:prstGeom>
          <a:noFill/>
        </p:spPr>
      </p:pic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214282" y="5286388"/>
            <a:ext cx="8472518" cy="839775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9218" name="Picture 2" descr="http://galerey-room.ru/images/152748_1413631668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0" y="0"/>
            <a:ext cx="3286148" cy="3335001"/>
          </a:xfrm>
          <a:prstGeom prst="rect">
            <a:avLst/>
          </a:prstGeom>
          <a:noFill/>
        </p:spPr>
      </p:pic>
      <p:pic>
        <p:nvPicPr>
          <p:cNvPr id="9222" name="Picture 6" descr="http://www.playcast.ru/uploads/2015/07/20/14395641.png"/>
          <p:cNvPicPr>
            <a:picLocks noChangeAspect="1" noChangeArrowheads="1"/>
          </p:cNvPicPr>
          <p:nvPr/>
        </p:nvPicPr>
        <p:blipFill>
          <a:blip r:embed="rId4" cstate="print">
            <a:lum bright="-14000"/>
          </a:blip>
          <a:srcRect/>
          <a:stretch>
            <a:fillRect/>
          </a:stretch>
        </p:blipFill>
        <p:spPr bwMode="auto">
          <a:xfrm>
            <a:off x="3571868" y="0"/>
            <a:ext cx="2573839" cy="1357298"/>
          </a:xfrm>
          <a:prstGeom prst="rect">
            <a:avLst/>
          </a:prstGeom>
          <a:noFill/>
        </p:spPr>
      </p:pic>
      <p:pic>
        <p:nvPicPr>
          <p:cNvPr id="53" name="Picture 6" descr="http://www.playcast.ru/uploads/2015/07/20/14395641.png"/>
          <p:cNvPicPr>
            <a:picLocks noChangeAspect="1" noChangeArrowheads="1"/>
          </p:cNvPicPr>
          <p:nvPr/>
        </p:nvPicPr>
        <p:blipFill>
          <a:blip r:embed="rId5" cstate="print">
            <a:lum bright="-10000"/>
          </a:blip>
          <a:srcRect/>
          <a:stretch>
            <a:fillRect/>
          </a:stretch>
        </p:blipFill>
        <p:spPr bwMode="auto">
          <a:xfrm>
            <a:off x="7572396" y="0"/>
            <a:ext cx="1761079" cy="928694"/>
          </a:xfrm>
          <a:prstGeom prst="rect">
            <a:avLst/>
          </a:prstGeom>
          <a:noFill/>
        </p:spPr>
      </p:pic>
      <p:pic>
        <p:nvPicPr>
          <p:cNvPr id="54" name="Picture 6" descr="http://www.playcast.ru/uploads/2015/07/20/14395641.png"/>
          <p:cNvPicPr>
            <a:picLocks noChangeAspect="1" noChangeArrowheads="1"/>
          </p:cNvPicPr>
          <p:nvPr/>
        </p:nvPicPr>
        <p:blipFill>
          <a:blip r:embed="rId6" cstate="print">
            <a:lum bright="-14000"/>
          </a:blip>
          <a:srcRect/>
          <a:stretch>
            <a:fillRect/>
          </a:stretch>
        </p:blipFill>
        <p:spPr bwMode="auto">
          <a:xfrm>
            <a:off x="-869459" y="0"/>
            <a:ext cx="3251177" cy="1714488"/>
          </a:xfrm>
          <a:prstGeom prst="rect">
            <a:avLst/>
          </a:prstGeom>
          <a:noFill/>
        </p:spPr>
      </p:pic>
      <p:pic>
        <p:nvPicPr>
          <p:cNvPr id="17" name="Picture 6" descr="http://www.playcast.ru/uploads/2015/07/20/14395641.png"/>
          <p:cNvPicPr>
            <a:picLocks noChangeAspect="1" noChangeArrowheads="1"/>
          </p:cNvPicPr>
          <p:nvPr/>
        </p:nvPicPr>
        <p:blipFill>
          <a:blip r:embed="rId7" cstate="print">
            <a:lum bright="-14000"/>
          </a:blip>
          <a:srcRect/>
          <a:stretch>
            <a:fillRect/>
          </a:stretch>
        </p:blipFill>
        <p:spPr bwMode="auto">
          <a:xfrm>
            <a:off x="357158" y="1142984"/>
            <a:ext cx="3251223" cy="2143140"/>
          </a:xfrm>
          <a:prstGeom prst="rect">
            <a:avLst/>
          </a:prstGeom>
          <a:noFill/>
        </p:spPr>
      </p:pic>
      <p:pic>
        <p:nvPicPr>
          <p:cNvPr id="19" name="Picture 6" descr="http://www.playcast.ru/uploads/2015/07/20/14395641.png"/>
          <p:cNvPicPr>
            <a:picLocks noChangeAspect="1" noChangeArrowheads="1"/>
          </p:cNvPicPr>
          <p:nvPr/>
        </p:nvPicPr>
        <p:blipFill>
          <a:blip r:embed="rId8" cstate="print">
            <a:lum bright="-14000"/>
          </a:blip>
          <a:srcRect/>
          <a:stretch>
            <a:fillRect/>
          </a:stretch>
        </p:blipFill>
        <p:spPr bwMode="auto">
          <a:xfrm>
            <a:off x="1571604" y="115505"/>
            <a:ext cx="3573971" cy="1884711"/>
          </a:xfrm>
          <a:prstGeom prst="rect">
            <a:avLst/>
          </a:prstGeom>
          <a:noFill/>
        </p:spPr>
      </p:pic>
      <p:pic>
        <p:nvPicPr>
          <p:cNvPr id="20" name="Picture 6" descr="http://www.playcast.ru/uploads/2015/07/20/14395641.png"/>
          <p:cNvPicPr>
            <a:picLocks noChangeAspect="1" noChangeArrowheads="1"/>
          </p:cNvPicPr>
          <p:nvPr/>
        </p:nvPicPr>
        <p:blipFill>
          <a:blip r:embed="rId9" cstate="print">
            <a:lum bright="-14000"/>
          </a:blip>
          <a:srcRect/>
          <a:stretch>
            <a:fillRect/>
          </a:stretch>
        </p:blipFill>
        <p:spPr bwMode="auto">
          <a:xfrm>
            <a:off x="5286380" y="0"/>
            <a:ext cx="2573839" cy="714356"/>
          </a:xfrm>
          <a:prstGeom prst="rect">
            <a:avLst/>
          </a:prstGeom>
          <a:noFill/>
        </p:spPr>
      </p:pic>
      <p:cxnSp>
        <p:nvCxnSpPr>
          <p:cNvPr id="22" name="Прямая со стрелкой 21"/>
          <p:cNvCxnSpPr/>
          <p:nvPr/>
        </p:nvCxnSpPr>
        <p:spPr>
          <a:xfrm rot="5400000" flipH="1" flipV="1">
            <a:off x="-1000164" y="2500306"/>
            <a:ext cx="1588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-214338"/>
            <a:ext cx="4643438" cy="1285884"/>
          </a:xfrm>
        </p:spPr>
        <p:txBody>
          <a:bodyPr>
            <a:noAutofit/>
          </a:bodyPr>
          <a:lstStyle/>
          <a:p>
            <a:r>
              <a:rPr lang="ru-RU" sz="8000" b="1" dirty="0" smtClean="0">
                <a:solidFill>
                  <a:schemeClr val="tx2">
                    <a:lumMod val="50000"/>
                  </a:schemeClr>
                </a:solidFill>
                <a:latin typeface="Gabriola" pitchFamily="82" charset="0"/>
              </a:rPr>
              <a:t>Осадки</a:t>
            </a:r>
            <a:endParaRPr lang="ru-RU" sz="8000" b="1" dirty="0">
              <a:solidFill>
                <a:schemeClr val="tx2">
                  <a:lumMod val="50000"/>
                </a:schemeClr>
              </a:solidFill>
              <a:latin typeface="Gabriola" pitchFamily="82" charset="0"/>
            </a:endParaRPr>
          </a:p>
        </p:txBody>
      </p:sp>
      <p:pic>
        <p:nvPicPr>
          <p:cNvPr id="31752" name="Picture 8" descr="http://moziru.com/images/snow-clipart-transparent-15.png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-1071602" y="0"/>
            <a:ext cx="11001452" cy="6858000"/>
          </a:xfrm>
          <a:prstGeom prst="rect">
            <a:avLst/>
          </a:prstGeom>
          <a:noFill/>
        </p:spPr>
      </p:pic>
      <p:pic>
        <p:nvPicPr>
          <p:cNvPr id="26" name="Picture 6" descr="http://www.playcast.ru/uploads/2015/07/20/14395641.png"/>
          <p:cNvPicPr>
            <a:picLocks noChangeAspect="1" noChangeArrowheads="1"/>
          </p:cNvPicPr>
          <p:nvPr/>
        </p:nvPicPr>
        <p:blipFill>
          <a:blip r:embed="rId11" cstate="print">
            <a:lum bright="-10000"/>
          </a:blip>
          <a:srcRect/>
          <a:stretch>
            <a:fillRect/>
          </a:stretch>
        </p:blipFill>
        <p:spPr bwMode="auto">
          <a:xfrm>
            <a:off x="8715404" y="1000108"/>
            <a:ext cx="1309135" cy="928694"/>
          </a:xfrm>
          <a:prstGeom prst="rect">
            <a:avLst/>
          </a:prstGeom>
          <a:noFill/>
        </p:spPr>
      </p:pic>
      <p:pic>
        <p:nvPicPr>
          <p:cNvPr id="27" name="Picture 2" descr="https://img-fotki.yandex.ru/get/15529/16969765.252/0_959a8_8a097a68_orig.png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-1571668" y="4143380"/>
            <a:ext cx="7500990" cy="2714620"/>
          </a:xfrm>
          <a:prstGeom prst="rect">
            <a:avLst/>
          </a:prstGeom>
          <a:noFill/>
        </p:spPr>
      </p:pic>
      <p:pic>
        <p:nvPicPr>
          <p:cNvPr id="28" name="Picture 2" descr="https://img-fotki.yandex.ru/get/15529/16969765.252/0_959a8_8a097a68_orig.png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3500430" y="4143380"/>
            <a:ext cx="7500990" cy="2714620"/>
          </a:xfrm>
          <a:prstGeom prst="rect">
            <a:avLst/>
          </a:prstGeom>
          <a:noFill/>
        </p:spPr>
      </p:pic>
      <p:pic>
        <p:nvPicPr>
          <p:cNvPr id="30" name="Picture 2" descr="https://img-fotki.yandex.ru/get/15529/16969765.252/0_959a8_8a097a68_orig.png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-500098" y="4786322"/>
            <a:ext cx="7500990" cy="2714620"/>
          </a:xfrm>
          <a:prstGeom prst="rect">
            <a:avLst/>
          </a:prstGeom>
          <a:noFill/>
        </p:spPr>
      </p:pic>
      <p:pic>
        <p:nvPicPr>
          <p:cNvPr id="31" name="Picture 2" descr="https://img-fotki.yandex.ru/get/15529/16969765.252/0_959a8_8a097a68_orig.png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3643306" y="5000636"/>
            <a:ext cx="7500990" cy="271462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9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3000" fill="hold"/>
                                        <p:tgtEl>
                                          <p:spTgt spid="317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3000" fill="hold"/>
                                        <p:tgtEl>
                                          <p:spTgt spid="317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20" name="Picture 4" descr="http://cdn2.greatfon.com/uploads/picture/457/138/138457/picture-138457.jpg?width=3000&amp;height=1481&amp;crop=true"/>
          <p:cNvPicPr>
            <a:picLocks noChangeAspect="1" noChangeArrowheads="1"/>
          </p:cNvPicPr>
          <p:nvPr/>
        </p:nvPicPr>
        <p:blipFill>
          <a:blip r:embed="rId2">
            <a:lum bright="-32000"/>
          </a:blip>
          <a:srcRect/>
          <a:stretch>
            <a:fillRect/>
          </a:stretch>
        </p:blipFill>
        <p:spPr bwMode="auto">
          <a:xfrm>
            <a:off x="-1143039" y="-96875"/>
            <a:ext cx="11144328" cy="6954875"/>
          </a:xfrm>
          <a:prstGeom prst="rect">
            <a:avLst/>
          </a:prstGeom>
          <a:noFill/>
        </p:spPr>
      </p:pic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214282" y="5286388"/>
            <a:ext cx="8472518" cy="839775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9218" name="Picture 2" descr="http://galerey-room.ru/images/152748_1413631668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0" y="0"/>
            <a:ext cx="3286148" cy="3335001"/>
          </a:xfrm>
          <a:prstGeom prst="rect">
            <a:avLst/>
          </a:prstGeom>
          <a:noFill/>
        </p:spPr>
      </p:pic>
      <p:pic>
        <p:nvPicPr>
          <p:cNvPr id="9222" name="Picture 6" descr="http://www.playcast.ru/uploads/2015/07/20/14395641.png"/>
          <p:cNvPicPr>
            <a:picLocks noChangeAspect="1" noChangeArrowheads="1"/>
          </p:cNvPicPr>
          <p:nvPr/>
        </p:nvPicPr>
        <p:blipFill>
          <a:blip r:embed="rId4" cstate="print">
            <a:lum bright="-14000"/>
          </a:blip>
          <a:srcRect/>
          <a:stretch>
            <a:fillRect/>
          </a:stretch>
        </p:blipFill>
        <p:spPr bwMode="auto">
          <a:xfrm>
            <a:off x="3571868" y="0"/>
            <a:ext cx="2573839" cy="1357298"/>
          </a:xfrm>
          <a:prstGeom prst="rect">
            <a:avLst/>
          </a:prstGeom>
          <a:noFill/>
        </p:spPr>
      </p:pic>
      <p:pic>
        <p:nvPicPr>
          <p:cNvPr id="53" name="Picture 6" descr="http://www.playcast.ru/uploads/2015/07/20/14395641.png"/>
          <p:cNvPicPr>
            <a:picLocks noChangeAspect="1" noChangeArrowheads="1"/>
          </p:cNvPicPr>
          <p:nvPr/>
        </p:nvPicPr>
        <p:blipFill>
          <a:blip r:embed="rId5" cstate="print">
            <a:lum bright="-10000"/>
          </a:blip>
          <a:srcRect/>
          <a:stretch>
            <a:fillRect/>
          </a:stretch>
        </p:blipFill>
        <p:spPr bwMode="auto">
          <a:xfrm>
            <a:off x="7643834" y="0"/>
            <a:ext cx="1761079" cy="928694"/>
          </a:xfrm>
          <a:prstGeom prst="rect">
            <a:avLst/>
          </a:prstGeom>
          <a:noFill/>
        </p:spPr>
      </p:pic>
      <p:pic>
        <p:nvPicPr>
          <p:cNvPr id="54" name="Picture 6" descr="http://www.playcast.ru/uploads/2015/07/20/14395641.png"/>
          <p:cNvPicPr>
            <a:picLocks noChangeAspect="1" noChangeArrowheads="1"/>
          </p:cNvPicPr>
          <p:nvPr/>
        </p:nvPicPr>
        <p:blipFill>
          <a:blip r:embed="rId6" cstate="print">
            <a:lum bright="-14000"/>
          </a:blip>
          <a:srcRect/>
          <a:stretch>
            <a:fillRect/>
          </a:stretch>
        </p:blipFill>
        <p:spPr bwMode="auto">
          <a:xfrm>
            <a:off x="-869459" y="0"/>
            <a:ext cx="3251177" cy="1714488"/>
          </a:xfrm>
          <a:prstGeom prst="rect">
            <a:avLst/>
          </a:prstGeom>
          <a:noFill/>
        </p:spPr>
      </p:pic>
      <p:pic>
        <p:nvPicPr>
          <p:cNvPr id="17" name="Picture 6" descr="http://www.playcast.ru/uploads/2015/07/20/14395641.png"/>
          <p:cNvPicPr>
            <a:picLocks noChangeAspect="1" noChangeArrowheads="1"/>
          </p:cNvPicPr>
          <p:nvPr/>
        </p:nvPicPr>
        <p:blipFill>
          <a:blip r:embed="rId7" cstate="print">
            <a:lum bright="-14000"/>
          </a:blip>
          <a:srcRect/>
          <a:stretch>
            <a:fillRect/>
          </a:stretch>
        </p:blipFill>
        <p:spPr bwMode="auto">
          <a:xfrm>
            <a:off x="357158" y="1142984"/>
            <a:ext cx="3251223" cy="2143140"/>
          </a:xfrm>
          <a:prstGeom prst="rect">
            <a:avLst/>
          </a:prstGeom>
          <a:noFill/>
        </p:spPr>
      </p:pic>
      <p:pic>
        <p:nvPicPr>
          <p:cNvPr id="19" name="Picture 6" descr="http://www.playcast.ru/uploads/2015/07/20/14395641.png"/>
          <p:cNvPicPr>
            <a:picLocks noChangeAspect="1" noChangeArrowheads="1"/>
          </p:cNvPicPr>
          <p:nvPr/>
        </p:nvPicPr>
        <p:blipFill>
          <a:blip r:embed="rId8" cstate="print">
            <a:lum bright="-14000"/>
          </a:blip>
          <a:srcRect/>
          <a:stretch>
            <a:fillRect/>
          </a:stretch>
        </p:blipFill>
        <p:spPr bwMode="auto">
          <a:xfrm>
            <a:off x="1571604" y="115505"/>
            <a:ext cx="3573971" cy="1884711"/>
          </a:xfrm>
          <a:prstGeom prst="rect">
            <a:avLst/>
          </a:prstGeom>
          <a:noFill/>
        </p:spPr>
      </p:pic>
      <p:pic>
        <p:nvPicPr>
          <p:cNvPr id="20" name="Picture 6" descr="http://www.playcast.ru/uploads/2015/07/20/14395641.png"/>
          <p:cNvPicPr>
            <a:picLocks noChangeAspect="1" noChangeArrowheads="1"/>
          </p:cNvPicPr>
          <p:nvPr/>
        </p:nvPicPr>
        <p:blipFill>
          <a:blip r:embed="rId9" cstate="print">
            <a:lum bright="-14000"/>
          </a:blip>
          <a:srcRect/>
          <a:stretch>
            <a:fillRect/>
          </a:stretch>
        </p:blipFill>
        <p:spPr bwMode="auto">
          <a:xfrm>
            <a:off x="5286380" y="0"/>
            <a:ext cx="2573839" cy="714356"/>
          </a:xfrm>
          <a:prstGeom prst="rect">
            <a:avLst/>
          </a:prstGeom>
          <a:noFill/>
        </p:spPr>
      </p:pic>
      <p:cxnSp>
        <p:nvCxnSpPr>
          <p:cNvPr id="22" name="Прямая со стрелкой 21"/>
          <p:cNvCxnSpPr/>
          <p:nvPr/>
        </p:nvCxnSpPr>
        <p:spPr>
          <a:xfrm rot="5400000" flipH="1" flipV="1">
            <a:off x="-1107321" y="2893215"/>
            <a:ext cx="71438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-214338"/>
            <a:ext cx="4643438" cy="1285884"/>
          </a:xfrm>
        </p:spPr>
        <p:txBody>
          <a:bodyPr>
            <a:noAutofit/>
          </a:bodyPr>
          <a:lstStyle/>
          <a:p>
            <a:endParaRPr lang="ru-RU" sz="8000" b="1" dirty="0">
              <a:solidFill>
                <a:schemeClr val="tx2">
                  <a:lumMod val="50000"/>
                </a:schemeClr>
              </a:solidFill>
              <a:latin typeface="Gabriola" pitchFamily="82" charset="0"/>
            </a:endParaRPr>
          </a:p>
        </p:txBody>
      </p:sp>
      <p:pic>
        <p:nvPicPr>
          <p:cNvPr id="31752" name="Picture 8" descr="http://moziru.com/images/snow-clipart-transparent-15.png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-928726" y="0"/>
            <a:ext cx="11001452" cy="6858000"/>
          </a:xfrm>
          <a:prstGeom prst="rect">
            <a:avLst/>
          </a:prstGeom>
          <a:noFill/>
        </p:spPr>
      </p:pic>
      <p:pic>
        <p:nvPicPr>
          <p:cNvPr id="26" name="Picture 6" descr="http://www.playcast.ru/uploads/2015/07/20/14395641.png"/>
          <p:cNvPicPr>
            <a:picLocks noChangeAspect="1" noChangeArrowheads="1"/>
          </p:cNvPicPr>
          <p:nvPr/>
        </p:nvPicPr>
        <p:blipFill>
          <a:blip r:embed="rId11" cstate="print">
            <a:lum bright="-10000"/>
          </a:blip>
          <a:srcRect/>
          <a:stretch>
            <a:fillRect/>
          </a:stretch>
        </p:blipFill>
        <p:spPr bwMode="auto">
          <a:xfrm>
            <a:off x="8715404" y="1000108"/>
            <a:ext cx="1309135" cy="928694"/>
          </a:xfrm>
          <a:prstGeom prst="rect">
            <a:avLst/>
          </a:prstGeom>
          <a:noFill/>
        </p:spPr>
      </p:pic>
      <p:pic>
        <p:nvPicPr>
          <p:cNvPr id="27" name="Picture 2" descr="https://img-fotki.yandex.ru/get/15529/16969765.252/0_959a8_8a097a68_orig.png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-1571668" y="4143380"/>
            <a:ext cx="7500990" cy="2714620"/>
          </a:xfrm>
          <a:prstGeom prst="rect">
            <a:avLst/>
          </a:prstGeom>
          <a:noFill/>
        </p:spPr>
      </p:pic>
      <p:pic>
        <p:nvPicPr>
          <p:cNvPr id="28" name="Picture 2" descr="https://img-fotki.yandex.ru/get/15529/16969765.252/0_959a8_8a097a68_orig.png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3500430" y="4143380"/>
            <a:ext cx="7500990" cy="2714620"/>
          </a:xfrm>
          <a:prstGeom prst="rect">
            <a:avLst/>
          </a:prstGeom>
          <a:noFill/>
        </p:spPr>
      </p:pic>
      <p:pic>
        <p:nvPicPr>
          <p:cNvPr id="30" name="Picture 2" descr="https://img-fotki.yandex.ru/get/15529/16969765.252/0_959a8_8a097a68_orig.png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-500098" y="4786322"/>
            <a:ext cx="7500990" cy="2714620"/>
          </a:xfrm>
          <a:prstGeom prst="rect">
            <a:avLst/>
          </a:prstGeom>
          <a:noFill/>
        </p:spPr>
      </p:pic>
      <p:pic>
        <p:nvPicPr>
          <p:cNvPr id="31" name="Picture 2" descr="https://img-fotki.yandex.ru/get/15529/16969765.252/0_959a8_8a097a68_orig.png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3571868" y="5000636"/>
            <a:ext cx="7500990" cy="271462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317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317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" decel="100000"/>
                                        <p:tgtEl>
                                          <p:spTgt spid="317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0" accel="100000">
                                          <p:stCondLst>
                                            <p:cond delay="50"/>
                                          </p:stCondLst>
                                        </p:cTn>
                                        <p:tgtEl>
                                          <p:spTgt spid="317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7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" decel="1000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450" accel="100000">
                                          <p:stCondLst>
                                            <p:cond delay="5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7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" decel="1000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450" accel="100000">
                                          <p:stCondLst>
                                            <p:cond delay="5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7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" decel="1000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450" accel="100000">
                                          <p:stCondLst>
                                            <p:cond delay="5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7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" decel="1000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450" accel="100000">
                                          <p:stCondLst>
                                            <p:cond delay="5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4" presetClass="exit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6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4" presetClass="exit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5" dur="500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9" dur="500"/>
                                        <p:tgtEl>
                                          <p:spTgt spid="92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54" presetClass="exit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4" dur="5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54" presetClass="exit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3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54" presetClass="exit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2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54" presetClass="exit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1" dur="5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54" presetClass="exit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0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20" name="Picture 4" descr="http://cdn2.greatfon.com/uploads/picture/457/138/138457/picture-138457.jpg?width=3000&amp;height=1481&amp;crop=tru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143039" y="-96875"/>
            <a:ext cx="11144328" cy="6954875"/>
          </a:xfrm>
          <a:prstGeom prst="rect">
            <a:avLst/>
          </a:prstGeom>
          <a:noFill/>
        </p:spPr>
      </p:pic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214282" y="5286388"/>
            <a:ext cx="8472518" cy="839775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9218" name="Picture 2" descr="http://galerey-room.ru/images/152748_1413631668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0" y="0"/>
            <a:ext cx="3286148" cy="3335001"/>
          </a:xfrm>
          <a:prstGeom prst="rect">
            <a:avLst/>
          </a:prstGeom>
          <a:noFill/>
        </p:spPr>
      </p:pic>
      <p:cxnSp>
        <p:nvCxnSpPr>
          <p:cNvPr id="14" name="Прямая со стрелкой 13"/>
          <p:cNvCxnSpPr/>
          <p:nvPr/>
        </p:nvCxnSpPr>
        <p:spPr>
          <a:xfrm rot="5400000" flipH="1" flipV="1">
            <a:off x="3572662" y="2428074"/>
            <a:ext cx="2000264" cy="1588"/>
          </a:xfrm>
          <a:prstGeom prst="straightConnector1">
            <a:avLst/>
          </a:prstGeom>
          <a:ln w="63500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 стрелкой 22"/>
          <p:cNvCxnSpPr/>
          <p:nvPr/>
        </p:nvCxnSpPr>
        <p:spPr>
          <a:xfrm rot="5400000">
            <a:off x="-107189" y="3393281"/>
            <a:ext cx="1714512" cy="642942"/>
          </a:xfrm>
          <a:prstGeom prst="straightConnector1">
            <a:avLst/>
          </a:prstGeom>
          <a:ln w="63500">
            <a:solidFill>
              <a:srgbClr val="FFC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Прямая со стрелкой 31"/>
          <p:cNvCxnSpPr/>
          <p:nvPr/>
        </p:nvCxnSpPr>
        <p:spPr>
          <a:xfrm rot="5400000">
            <a:off x="607191" y="3821909"/>
            <a:ext cx="1643074" cy="428628"/>
          </a:xfrm>
          <a:prstGeom prst="straightConnector1">
            <a:avLst/>
          </a:prstGeom>
          <a:ln w="63500">
            <a:solidFill>
              <a:srgbClr val="FFC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Прямая со стрелкой 33"/>
          <p:cNvCxnSpPr/>
          <p:nvPr/>
        </p:nvCxnSpPr>
        <p:spPr>
          <a:xfrm rot="16200000" flipH="1">
            <a:off x="1357290" y="3929066"/>
            <a:ext cx="1643074" cy="214314"/>
          </a:xfrm>
          <a:prstGeom prst="straightConnector1">
            <a:avLst/>
          </a:prstGeom>
          <a:ln w="63500">
            <a:solidFill>
              <a:srgbClr val="FFC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Прямая со стрелкой 36"/>
          <p:cNvCxnSpPr/>
          <p:nvPr/>
        </p:nvCxnSpPr>
        <p:spPr>
          <a:xfrm rot="16200000" flipH="1">
            <a:off x="2285984" y="3429000"/>
            <a:ext cx="1714512" cy="714380"/>
          </a:xfrm>
          <a:prstGeom prst="straightConnector1">
            <a:avLst/>
          </a:prstGeom>
          <a:ln w="63500">
            <a:solidFill>
              <a:srgbClr val="FFC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Прямая со стрелкой 40"/>
          <p:cNvCxnSpPr/>
          <p:nvPr/>
        </p:nvCxnSpPr>
        <p:spPr>
          <a:xfrm rot="5400000" flipH="1" flipV="1">
            <a:off x="4144166" y="3285330"/>
            <a:ext cx="2000264" cy="1588"/>
          </a:xfrm>
          <a:prstGeom prst="straightConnector1">
            <a:avLst/>
          </a:prstGeom>
          <a:ln w="63500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Прямая со стрелкой 41"/>
          <p:cNvCxnSpPr/>
          <p:nvPr/>
        </p:nvCxnSpPr>
        <p:spPr>
          <a:xfrm rot="5400000" flipH="1" flipV="1">
            <a:off x="7930380" y="2570950"/>
            <a:ext cx="2000264" cy="1588"/>
          </a:xfrm>
          <a:prstGeom prst="straightConnector1">
            <a:avLst/>
          </a:prstGeom>
          <a:ln w="63500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Прямая со стрелкой 42"/>
          <p:cNvCxnSpPr/>
          <p:nvPr/>
        </p:nvCxnSpPr>
        <p:spPr>
          <a:xfrm rot="16200000" flipV="1">
            <a:off x="-893006" y="3393280"/>
            <a:ext cx="2214580" cy="4"/>
          </a:xfrm>
          <a:prstGeom prst="straightConnector1">
            <a:avLst/>
          </a:prstGeom>
          <a:ln w="63500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222" name="Picture 6" descr="http://www.playcast.ru/uploads/2015/07/20/14395641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71868" y="0"/>
            <a:ext cx="2573839" cy="1357298"/>
          </a:xfrm>
          <a:prstGeom prst="rect">
            <a:avLst/>
          </a:prstGeom>
          <a:noFill/>
        </p:spPr>
      </p:pic>
      <p:pic>
        <p:nvPicPr>
          <p:cNvPr id="53" name="Picture 6" descr="http://www.playcast.ru/uploads/2015/07/20/14395641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572396" y="0"/>
            <a:ext cx="1761079" cy="928694"/>
          </a:xfrm>
          <a:prstGeom prst="rect">
            <a:avLst/>
          </a:prstGeom>
          <a:noFill/>
        </p:spPr>
      </p:pic>
      <p:pic>
        <p:nvPicPr>
          <p:cNvPr id="54" name="Picture 6" descr="http://www.playcast.ru/uploads/2015/07/20/14395641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14282" y="0"/>
            <a:ext cx="2167436" cy="1142984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-214338"/>
            <a:ext cx="4643438" cy="1285884"/>
          </a:xfrm>
        </p:spPr>
        <p:txBody>
          <a:bodyPr>
            <a:noAutofit/>
          </a:bodyPr>
          <a:lstStyle/>
          <a:p>
            <a:r>
              <a:rPr lang="ru-RU" sz="8000" b="1" dirty="0" smtClean="0">
                <a:solidFill>
                  <a:schemeClr val="tx2">
                    <a:lumMod val="50000"/>
                  </a:schemeClr>
                </a:solidFill>
                <a:latin typeface="Gabriola" pitchFamily="82" charset="0"/>
              </a:rPr>
              <a:t>Испарение</a:t>
            </a:r>
            <a:endParaRPr lang="ru-RU" sz="8000" b="1" dirty="0">
              <a:solidFill>
                <a:schemeClr val="tx2">
                  <a:lumMod val="50000"/>
                </a:schemeClr>
              </a:solidFill>
              <a:latin typeface="Gabriola" pitchFamily="8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488" name="Picture 8" descr="http://wiki.specialistoff.net/images/4/42/Exclamation_mark_3d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5786" y="214290"/>
            <a:ext cx="7429552" cy="610075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1748" name="AutoShape 4" descr="http://ru.stockfresh.com/thumbs/vlad_star/1840282_%D1%81%D0%BE%D1%85%D1%80%D0%B0%D0%BD%D0%B8%D1%82%D1%8C-%D0%BF%D0%BB%D0%B0%D0%BD%D0%B5%D1%82%D1%8B-%D0%BF%D0%B0%D0%B4%D0%B5%D0%BD%D0%B8%D0%B5-%D0%B2%D0%BE%D0%B4%D1%8B-%D0%B7%D0%B5%D0%BC%D0%BB%D0%B5-%D1%80%D1%83%D0%BA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1750" name="AutoShape 6" descr="http://ru.stockfresh.com/thumbs/vlad_star/1840282_%D1%81%D0%BE%D1%85%D1%80%D0%B0%D0%BD%D0%B8%D1%82%D1%8C-%D0%BF%D0%BB%D0%B0%D0%BD%D0%B5%D1%82%D1%8B-%D0%BF%D0%B0%D0%B4%D0%B5%D0%BD%D0%B8%D0%B5-%D0%B2%D0%BE%D0%B4%D1%8B-%D0%B7%D0%B5%D0%BC%D0%BB%D0%B5-%D1%80%D1%83%D0%BA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1746" name="Picture 2" descr="https://thumbs.dreamstime.com/z/earth-globe-water-tap-drop-eco-concept-2425322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735811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1752" name="AutoShape 8" descr="http://ru.stockfresh.com/thumbs/vlad_star/1840282_%D1%81%D0%BE%D1%85%D1%80%D0%B0%D0%BD%D0%B8%D1%82%D1%8C-%D0%BF%D0%BB%D0%B0%D0%BD%D0%B5%D1%82%D1%8B-%D0%BF%D0%B0%D0%B4%D0%B5%D0%BD%D0%B8%D0%B5-%D0%B2%D0%BE%D0%B4%D1%8B-%D0%B7%D0%B5%D0%BC%D0%BB%D0%B5-%D1%80%D1%83%D0%BA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1754" name="Picture 10" descr="http://www.securitylab.ru/upload/iblock/e1b/e1bd8f1f3de49e49530c0e536be79afd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Овал 8"/>
          <p:cNvSpPr/>
          <p:nvPr/>
        </p:nvSpPr>
        <p:spPr>
          <a:xfrm>
            <a:off x="214282" y="5000636"/>
            <a:ext cx="8643998" cy="1700218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u="sng" dirty="0" smtClean="0">
                <a:solidFill>
                  <a:schemeClr val="tx2">
                    <a:lumMod val="50000"/>
                  </a:schemeClr>
                </a:solidFill>
                <a:latin typeface="Gabriola" pitchFamily="82" charset="0"/>
              </a:rPr>
              <a:t>Вода </a:t>
            </a:r>
            <a:r>
              <a:rPr lang="ru-RU" sz="5400" b="1" u="sng" dirty="0" smtClean="0">
                <a:solidFill>
                  <a:schemeClr val="tx2">
                    <a:lumMod val="50000"/>
                  </a:schemeClr>
                </a:solidFill>
                <a:latin typeface="Gabriola" pitchFamily="82" charset="0"/>
              </a:rPr>
              <a:t>- это </a:t>
            </a:r>
            <a:r>
              <a:rPr lang="ru-RU" sz="5400" b="1" u="sng" dirty="0" smtClean="0">
                <a:solidFill>
                  <a:schemeClr val="tx2">
                    <a:lumMod val="50000"/>
                  </a:schemeClr>
                </a:solidFill>
                <a:latin typeface="Gabriola" pitchFamily="82" charset="0"/>
              </a:rPr>
              <a:t>ценный ресурс и ее надо беречь!!!</a:t>
            </a:r>
            <a:endParaRPr lang="ru-RU" sz="5400" b="1" u="sng" dirty="0">
              <a:solidFill>
                <a:schemeClr val="tx2">
                  <a:lumMod val="50000"/>
                </a:schemeClr>
              </a:solidFill>
              <a:latin typeface="Gabriola" pitchFamily="8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17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317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1500174"/>
            <a:ext cx="8229600" cy="2286008"/>
          </a:xfrm>
        </p:spPr>
        <p:txBody>
          <a:bodyPr>
            <a:noAutofit/>
          </a:bodyPr>
          <a:lstStyle/>
          <a:p>
            <a:r>
              <a:rPr lang="ru-RU" sz="9600" b="1" dirty="0" smtClean="0">
                <a:solidFill>
                  <a:schemeClr val="tx2">
                    <a:lumMod val="50000"/>
                  </a:schemeClr>
                </a:solidFill>
                <a:latin typeface="Gabriola" pitchFamily="82" charset="0"/>
              </a:rPr>
              <a:t>Спасибо за внимание!</a:t>
            </a:r>
            <a:endParaRPr lang="ru-RU" sz="9600" b="1" dirty="0">
              <a:solidFill>
                <a:schemeClr val="tx2">
                  <a:lumMod val="50000"/>
                </a:schemeClr>
              </a:solidFill>
              <a:latin typeface="Gabriola" pitchFamily="82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643446"/>
            <a:ext cx="8229600" cy="1482717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2770" name="AutoShape 2" descr="http://ru.stockfresh.com/thumbs/vlad_star/1840282_%D1%81%D0%BE%D1%85%D1%80%D0%B0%D0%BD%D0%B8%D1%82%D1%8C-%D0%BF%D0%BB%D0%B0%D0%BD%D0%B5%D1%82%D1%8B-%D0%BF%D0%B0%D0%B4%D0%B5%D0%BD%D0%B8%D0%B5-%D0%B2%D0%BE%D0%B4%D1%8B-%D0%B7%D0%B5%D0%BC%D0%BB%D0%B5-%D1%80%D1%83%D0%BA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2772" name="AutoShape 4" descr="http://ru.stockfresh.com/thumbs/vlad_star/1840282_%D1%81%D0%BE%D1%85%D1%80%D0%B0%D0%BD%D0%B8%D1%82%D1%8C-%D0%BF%D0%BB%D0%B0%D0%BD%D0%B5%D1%82%D1%8B-%D0%BF%D0%B0%D0%B4%D0%B5%D0%BD%D0%B8%D0%B5-%D0%B2%D0%BE%D0%B4%D1%8B-%D0%B7%D0%B5%D0%BC%D0%BB%D0%B5-%D1%80%D1%83%D0%BA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6600" b="1" u="sng" dirty="0" smtClean="0">
                <a:solidFill>
                  <a:schemeClr val="tx2">
                    <a:lumMod val="50000"/>
                  </a:schemeClr>
                </a:solidFill>
                <a:latin typeface="Gabriola" pitchFamily="82" charset="0"/>
              </a:rPr>
              <a:t>Найти ответы на вопросы</a:t>
            </a:r>
            <a:endParaRPr lang="ru-RU" sz="6600" b="1" u="sng" dirty="0">
              <a:solidFill>
                <a:schemeClr val="tx2">
                  <a:lumMod val="50000"/>
                </a:schemeClr>
              </a:solidFill>
              <a:latin typeface="Gabriola" pitchFamily="82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Courier New" pitchFamily="49" charset="0"/>
              <a:buChar char="o"/>
            </a:pPr>
            <a:r>
              <a:rPr lang="ru-RU" sz="4800" b="1" dirty="0" smtClean="0">
                <a:solidFill>
                  <a:schemeClr val="tx2">
                    <a:lumMod val="50000"/>
                  </a:schemeClr>
                </a:solidFill>
                <a:latin typeface="Gabriola" pitchFamily="82" charset="0"/>
              </a:rPr>
              <a:t>Какие свойства имеет вода?</a:t>
            </a:r>
          </a:p>
          <a:p>
            <a:pPr>
              <a:buFont typeface="Courier New" pitchFamily="49" charset="0"/>
              <a:buChar char="o"/>
            </a:pPr>
            <a:r>
              <a:rPr lang="ru-RU" sz="4800" b="1" dirty="0" smtClean="0">
                <a:solidFill>
                  <a:schemeClr val="tx2">
                    <a:lumMod val="50000"/>
                  </a:schemeClr>
                </a:solidFill>
                <a:latin typeface="Gabriola" pitchFamily="82" charset="0"/>
              </a:rPr>
              <a:t>Как лед и снег превращаются в воду?</a:t>
            </a:r>
          </a:p>
          <a:p>
            <a:pPr>
              <a:buFont typeface="Courier New" pitchFamily="49" charset="0"/>
              <a:buChar char="o"/>
            </a:pPr>
            <a:r>
              <a:rPr lang="ru-RU" sz="4800" b="1" dirty="0" smtClean="0">
                <a:solidFill>
                  <a:schemeClr val="tx2">
                    <a:lumMod val="50000"/>
                  </a:schemeClr>
                </a:solidFill>
                <a:latin typeface="Gabriola" pitchFamily="82" charset="0"/>
              </a:rPr>
              <a:t>Что такое круговорот воды в природе?</a:t>
            </a:r>
          </a:p>
          <a:p>
            <a:pPr>
              <a:buFont typeface="Courier New" pitchFamily="49" charset="0"/>
              <a:buChar char="o"/>
            </a:pPr>
            <a:r>
              <a:rPr lang="ru-RU" sz="4800" b="1" dirty="0" smtClean="0">
                <a:solidFill>
                  <a:schemeClr val="tx2">
                    <a:lumMod val="50000"/>
                  </a:schemeClr>
                </a:solidFill>
                <a:latin typeface="Gabriola" pitchFamily="82" charset="0"/>
              </a:rPr>
              <a:t>Ценность воды в нашей жизни.</a:t>
            </a:r>
            <a:endParaRPr lang="ru-RU" sz="4800" b="1" dirty="0">
              <a:solidFill>
                <a:schemeClr val="tx2">
                  <a:lumMod val="50000"/>
                </a:schemeClr>
              </a:solidFill>
              <a:latin typeface="Gabriola" pitchFamily="8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http://assets.stickpng.com/thumbs/58979083cba9841eabab612d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214346" y="357166"/>
            <a:ext cx="3643314" cy="3643314"/>
          </a:xfrm>
          <a:prstGeom prst="rect">
            <a:avLst/>
          </a:prstGeom>
          <a:noFill/>
        </p:spPr>
      </p:pic>
      <p:pic>
        <p:nvPicPr>
          <p:cNvPr id="1030" name="Picture 6" descr="http://wikiclipart.com/wp-content/uploads/2016/10/Mouth-smile-clip-art-free-clipart-images-5-768x431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052178" y="642918"/>
            <a:ext cx="5091822" cy="2857520"/>
          </a:xfrm>
          <a:prstGeom prst="rect">
            <a:avLst/>
          </a:prstGeom>
          <a:noFill/>
        </p:spPr>
      </p:pic>
      <p:pic>
        <p:nvPicPr>
          <p:cNvPr id="1032" name="Picture 8" descr="http://bgfons.com/uploads/rainbow/rainbow_texture66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85984" y="3643314"/>
            <a:ext cx="4357686" cy="2723554"/>
          </a:xfrm>
          <a:prstGeom prst="ellipse">
            <a:avLst/>
          </a:prstGeom>
          <a:noFill/>
        </p:spPr>
      </p:pic>
      <p:pic>
        <p:nvPicPr>
          <p:cNvPr id="1038" name="Picture 14" descr="https://images.vectorhq.com/images/previews/df9/red-cross-121741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-500098" y="214290"/>
            <a:ext cx="4286280" cy="4286282"/>
          </a:xfrm>
          <a:prstGeom prst="rect">
            <a:avLst/>
          </a:prstGeom>
          <a:noFill/>
        </p:spPr>
      </p:pic>
      <p:pic>
        <p:nvPicPr>
          <p:cNvPr id="11" name="Picture 14" descr="https://images.vectorhq.com/images/previews/df9/red-cross-121741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928794" y="2357430"/>
            <a:ext cx="5214974" cy="5214976"/>
          </a:xfrm>
          <a:prstGeom prst="rect">
            <a:avLst/>
          </a:prstGeom>
          <a:noFill/>
        </p:spPr>
      </p:pic>
      <p:pic>
        <p:nvPicPr>
          <p:cNvPr id="12" name="Picture 14" descr="https://images.vectorhq.com/images/previews/df9/red-cross-121741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286085" y="-1500222"/>
            <a:ext cx="6715170" cy="671517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0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https://nicokrisch.files.wordpress.com/2014/05/transparent-liquid-drops-splash-wide-hd-wallpaper.jpg?w=768&amp;h=48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928934"/>
            <a:ext cx="6000760" cy="3929066"/>
          </a:xfrm>
          <a:prstGeom prst="cloud">
            <a:avLst/>
          </a:prstGeom>
          <a:noFill/>
          <a:ln w="28575">
            <a:solidFill>
              <a:schemeClr val="tx2">
                <a:lumMod val="75000"/>
              </a:schemeClr>
            </a:solidFill>
          </a:ln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1" name="Рисунок 10" descr="http://cleverblog.ru/wp-content/uploads/2016/01/7-prichin-pit-vodu-1024x649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868" y="571480"/>
            <a:ext cx="5572132" cy="4500570"/>
          </a:xfrm>
          <a:prstGeom prst="cloud">
            <a:avLst/>
          </a:prstGeom>
          <a:noFill/>
          <a:ln w="28575">
            <a:solidFill>
              <a:srgbClr val="002060"/>
            </a:solidFill>
            <a:miter lim="800000"/>
            <a:headEnd/>
            <a:tailEnd/>
          </a:ln>
        </p:spPr>
      </p:pic>
      <p:sp>
        <p:nvSpPr>
          <p:cNvPr id="14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3857620" cy="1225536"/>
          </a:xfrm>
        </p:spPr>
        <p:txBody>
          <a:bodyPr>
            <a:noAutofit/>
          </a:bodyPr>
          <a:lstStyle/>
          <a:p>
            <a:r>
              <a:rPr lang="ru-RU" sz="4800" b="1" dirty="0" smtClean="0">
                <a:solidFill>
                  <a:schemeClr val="tx2">
                    <a:lumMod val="50000"/>
                  </a:schemeClr>
                </a:solidFill>
                <a:latin typeface="Comic Sans MS" pitchFamily="66" charset="0"/>
              </a:rPr>
              <a:t>ВОДА </a:t>
            </a:r>
            <a:br>
              <a:rPr lang="ru-RU" sz="4800" b="1" dirty="0" smtClean="0">
                <a:solidFill>
                  <a:schemeClr val="tx2">
                    <a:lumMod val="50000"/>
                  </a:schemeClr>
                </a:solidFill>
                <a:latin typeface="Comic Sans MS" pitchFamily="66" charset="0"/>
              </a:rPr>
            </a:br>
            <a:r>
              <a:rPr lang="ru-RU" sz="4800" b="1" dirty="0" smtClean="0">
                <a:solidFill>
                  <a:schemeClr val="tx2">
                    <a:lumMod val="50000"/>
                  </a:schemeClr>
                </a:solidFill>
                <a:latin typeface="Comic Sans MS" pitchFamily="66" charset="0"/>
              </a:rPr>
              <a:t>ЖИДКАЯ</a:t>
            </a:r>
            <a:endParaRPr lang="ru-RU" sz="4800" b="1" dirty="0">
              <a:solidFill>
                <a:schemeClr val="tx2">
                  <a:lumMod val="50000"/>
                </a:schemeClr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Picture 4" descr="http://hkpics.ru/images/193_devushka-pokupaet-ovoschi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572272"/>
          </a:xfrm>
          <a:prstGeom prst="cloud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Picture 6" descr="http://files.storeland.ru/web/upload/sitefiles/6/550/549239/6_18d29f4a959a7dd8571ec7dae84d520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cloud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Picture 8" descr="http://sunfood.com.ua/imgsrv/e2133c439497d01a33c3fb20f2df0679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4000" cy="6715148"/>
          </a:xfrm>
          <a:prstGeom prst="cloud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Содержимое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40" name="Picture 4" descr="https://media.gettyimages.com/photos/water-drops-picture-id147030680?b=1&amp;k=6&amp;m=147030680&amp;s=612x612&amp;w=0&amp;h=Eq933WqdSJB4qyZxlXV3ePn_5p7_vaYhRp_jYaW8VfI=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43240" y="785794"/>
            <a:ext cx="6000760" cy="4714884"/>
          </a:xfrm>
          <a:prstGeom prst="cloud">
            <a:avLst/>
          </a:prstGeom>
          <a:noFill/>
          <a:ln w="28575">
            <a:solidFill>
              <a:schemeClr val="tx2">
                <a:lumMod val="75000"/>
              </a:schemeClr>
            </a:solidFill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4929190" cy="1500198"/>
          </a:xfrm>
        </p:spPr>
        <p:txBody>
          <a:bodyPr>
            <a:noAutofit/>
          </a:bodyPr>
          <a:lstStyle/>
          <a:p>
            <a:r>
              <a:rPr lang="ru-RU" sz="4800" b="1" dirty="0" smtClean="0">
                <a:solidFill>
                  <a:schemeClr val="tx2">
                    <a:lumMod val="50000"/>
                  </a:schemeClr>
                </a:solidFill>
                <a:latin typeface="Comic Sans MS" pitchFamily="66" charset="0"/>
              </a:rPr>
              <a:t>ВОДА ПАРООБРЗНАЯ</a:t>
            </a:r>
            <a:endParaRPr lang="ru-RU" sz="4800" b="1" dirty="0">
              <a:solidFill>
                <a:schemeClr val="tx2">
                  <a:lumMod val="5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357826"/>
            <a:ext cx="8229600" cy="768337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4338" name="Picture 2" descr="http://life.mosmetod.ru/files/image/house/byt/evaporation/%D0%9A%D0%B8%D0%BF%D1%8F%D1%89%D0%B8%D0%B9_%D1%87%D0%B0%D0%B9%D0%BD%D0%B8%D0%BA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1" y="1857364"/>
            <a:ext cx="6153067" cy="4795829"/>
          </a:xfrm>
          <a:prstGeom prst="cloud">
            <a:avLst/>
          </a:prstGeom>
          <a:noFill/>
          <a:ln w="25400">
            <a:solidFill>
              <a:schemeClr val="tx2">
                <a:lumMod val="75000"/>
              </a:schemeClr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http://mtdata.ru/u23/photo1878/20905686702-0/original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643306" y="0"/>
            <a:ext cx="5500694" cy="4143380"/>
          </a:xfrm>
          <a:prstGeom prst="cloud">
            <a:avLst/>
          </a:prstGeom>
          <a:noFill/>
          <a:ln w="12700">
            <a:solidFill>
              <a:srgbClr val="002060"/>
            </a:solidFill>
            <a:miter lim="800000"/>
            <a:headEnd/>
            <a:tailEnd/>
          </a:ln>
        </p:spPr>
      </p:pic>
      <p:pic>
        <p:nvPicPr>
          <p:cNvPr id="7" name="Рисунок 6" descr="http://www.topoboi.com/pic/201307/2880x1800/topoboi.com-3649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77701" y="3012984"/>
            <a:ext cx="5466299" cy="3845016"/>
          </a:xfrm>
          <a:prstGeom prst="cloud">
            <a:avLst/>
          </a:prstGeom>
          <a:noFill/>
          <a:ln w="12700">
            <a:solidFill>
              <a:srgbClr val="002060"/>
            </a:solidFill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3929058" cy="1357298"/>
          </a:xfrm>
        </p:spPr>
        <p:txBody>
          <a:bodyPr>
            <a:noAutofit/>
          </a:bodyPr>
          <a:lstStyle/>
          <a:p>
            <a:r>
              <a:rPr lang="ru-RU" sz="4800" b="1" dirty="0" smtClean="0">
                <a:solidFill>
                  <a:schemeClr val="tx2">
                    <a:lumMod val="50000"/>
                  </a:schemeClr>
                </a:solidFill>
                <a:latin typeface="Comic Sans MS" pitchFamily="66" charset="0"/>
              </a:rPr>
              <a:t>ВОДА ТВЕРДАЯ</a:t>
            </a:r>
            <a:endParaRPr lang="ru-RU" sz="4800" b="1" dirty="0">
              <a:solidFill>
                <a:schemeClr val="tx2">
                  <a:lumMod val="5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286256"/>
            <a:ext cx="8229600" cy="1839907"/>
          </a:xfrm>
        </p:spPr>
        <p:txBody>
          <a:bodyPr/>
          <a:lstStyle/>
          <a:p>
            <a:pPr>
              <a:buNone/>
            </a:pPr>
            <a:endParaRPr lang="ru-RU" dirty="0"/>
          </a:p>
        </p:txBody>
      </p:sp>
      <p:pic>
        <p:nvPicPr>
          <p:cNvPr id="6" name="Рисунок 5" descr="http://www.zwalls.ru/pic/201311/1920x1200/zwalls.ru-37510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2643182"/>
            <a:ext cx="5643570" cy="4214818"/>
          </a:xfrm>
          <a:prstGeom prst="cloud">
            <a:avLst/>
          </a:prstGeom>
          <a:noFill/>
          <a:ln w="12700">
            <a:solidFill>
              <a:srgbClr val="002060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1" name="Рисунок 10" descr="http://dom2q.ru/img/kartinki-prirody/krugovorot-vody/7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20" name="Picture 4" descr="http://cdn2.greatfon.com/uploads/picture/457/138/138457/picture-138457.jpg?width=3000&amp;height=1481&amp;crop=tru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143039" y="-96875"/>
            <a:ext cx="11144328" cy="6954875"/>
          </a:xfrm>
          <a:prstGeom prst="rect">
            <a:avLst/>
          </a:prstGeom>
          <a:noFill/>
        </p:spPr>
      </p:pic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214282" y="5286388"/>
            <a:ext cx="8472518" cy="839775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9218" name="Picture 2" descr="http://galerey-room.ru/images/152748_1413631668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0" y="0"/>
            <a:ext cx="3286148" cy="3335001"/>
          </a:xfrm>
          <a:prstGeom prst="rect">
            <a:avLst/>
          </a:prstGeom>
          <a:noFill/>
        </p:spPr>
      </p:pic>
      <p:cxnSp>
        <p:nvCxnSpPr>
          <p:cNvPr id="14" name="Прямая со стрелкой 13"/>
          <p:cNvCxnSpPr/>
          <p:nvPr/>
        </p:nvCxnSpPr>
        <p:spPr>
          <a:xfrm rot="5400000" flipH="1" flipV="1">
            <a:off x="3572662" y="2428074"/>
            <a:ext cx="2000264" cy="1588"/>
          </a:xfrm>
          <a:prstGeom prst="straightConnector1">
            <a:avLst/>
          </a:prstGeom>
          <a:ln w="63500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 стрелкой 22"/>
          <p:cNvCxnSpPr/>
          <p:nvPr/>
        </p:nvCxnSpPr>
        <p:spPr>
          <a:xfrm rot="5400000">
            <a:off x="-107189" y="3393281"/>
            <a:ext cx="1714512" cy="642942"/>
          </a:xfrm>
          <a:prstGeom prst="straightConnector1">
            <a:avLst/>
          </a:prstGeom>
          <a:ln w="63500">
            <a:solidFill>
              <a:srgbClr val="FFC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Прямая со стрелкой 31"/>
          <p:cNvCxnSpPr/>
          <p:nvPr/>
        </p:nvCxnSpPr>
        <p:spPr>
          <a:xfrm rot="5400000">
            <a:off x="607191" y="3821909"/>
            <a:ext cx="1643074" cy="428628"/>
          </a:xfrm>
          <a:prstGeom prst="straightConnector1">
            <a:avLst/>
          </a:prstGeom>
          <a:ln w="63500">
            <a:solidFill>
              <a:srgbClr val="FFC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Прямая со стрелкой 33"/>
          <p:cNvCxnSpPr/>
          <p:nvPr/>
        </p:nvCxnSpPr>
        <p:spPr>
          <a:xfrm rot="16200000" flipH="1">
            <a:off x="1357290" y="3929066"/>
            <a:ext cx="1643074" cy="214314"/>
          </a:xfrm>
          <a:prstGeom prst="straightConnector1">
            <a:avLst/>
          </a:prstGeom>
          <a:ln w="63500">
            <a:solidFill>
              <a:srgbClr val="FFC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Прямая со стрелкой 36"/>
          <p:cNvCxnSpPr/>
          <p:nvPr/>
        </p:nvCxnSpPr>
        <p:spPr>
          <a:xfrm rot="16200000" flipH="1">
            <a:off x="2285984" y="3429000"/>
            <a:ext cx="1714512" cy="714380"/>
          </a:xfrm>
          <a:prstGeom prst="straightConnector1">
            <a:avLst/>
          </a:prstGeom>
          <a:ln w="63500">
            <a:solidFill>
              <a:srgbClr val="FFC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Прямая со стрелкой 40"/>
          <p:cNvCxnSpPr/>
          <p:nvPr/>
        </p:nvCxnSpPr>
        <p:spPr>
          <a:xfrm rot="5400000" flipH="1" flipV="1">
            <a:off x="4358480" y="3499644"/>
            <a:ext cx="2000264" cy="1588"/>
          </a:xfrm>
          <a:prstGeom prst="straightConnector1">
            <a:avLst/>
          </a:prstGeom>
          <a:ln w="63500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Прямая со стрелкой 41"/>
          <p:cNvCxnSpPr/>
          <p:nvPr/>
        </p:nvCxnSpPr>
        <p:spPr>
          <a:xfrm rot="5400000" flipH="1" flipV="1">
            <a:off x="7787504" y="2356636"/>
            <a:ext cx="2000264" cy="1588"/>
          </a:xfrm>
          <a:prstGeom prst="straightConnector1">
            <a:avLst/>
          </a:prstGeom>
          <a:ln w="63500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Прямая со стрелкой 42"/>
          <p:cNvCxnSpPr/>
          <p:nvPr/>
        </p:nvCxnSpPr>
        <p:spPr>
          <a:xfrm rot="16200000" flipV="1">
            <a:off x="-893006" y="3393280"/>
            <a:ext cx="2214580" cy="4"/>
          </a:xfrm>
          <a:prstGeom prst="straightConnector1">
            <a:avLst/>
          </a:prstGeom>
          <a:ln w="63500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222" name="Picture 6" descr="http://www.playcast.ru/uploads/2015/07/20/14395641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71868" y="0"/>
            <a:ext cx="2573839" cy="1357298"/>
          </a:xfrm>
          <a:prstGeom prst="rect">
            <a:avLst/>
          </a:prstGeom>
          <a:noFill/>
        </p:spPr>
      </p:pic>
      <p:pic>
        <p:nvPicPr>
          <p:cNvPr id="53" name="Picture 6" descr="http://www.playcast.ru/uploads/2015/07/20/14395641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572396" y="0"/>
            <a:ext cx="1761079" cy="928694"/>
          </a:xfrm>
          <a:prstGeom prst="rect">
            <a:avLst/>
          </a:prstGeom>
          <a:noFill/>
        </p:spPr>
      </p:pic>
      <p:pic>
        <p:nvPicPr>
          <p:cNvPr id="54" name="Picture 6" descr="http://www.playcast.ru/uploads/2015/07/20/14395641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14282" y="0"/>
            <a:ext cx="2167436" cy="1142984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-214338"/>
            <a:ext cx="4643438" cy="1285884"/>
          </a:xfrm>
        </p:spPr>
        <p:txBody>
          <a:bodyPr>
            <a:noAutofit/>
          </a:bodyPr>
          <a:lstStyle/>
          <a:p>
            <a:r>
              <a:rPr lang="ru-RU" sz="8000" b="1" dirty="0" smtClean="0">
                <a:solidFill>
                  <a:schemeClr val="tx2">
                    <a:lumMod val="50000"/>
                  </a:schemeClr>
                </a:solidFill>
                <a:latin typeface="Gabriola" pitchFamily="82" charset="0"/>
              </a:rPr>
              <a:t>Испарение</a:t>
            </a:r>
            <a:endParaRPr lang="ru-RU" sz="8000" b="1" dirty="0">
              <a:solidFill>
                <a:schemeClr val="tx2">
                  <a:lumMod val="50000"/>
                </a:schemeClr>
              </a:solidFill>
              <a:latin typeface="Gabriola" pitchFamily="8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2000"/>
                                        <p:tgtEl>
                                          <p:spTgt spid="9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2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2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390</TotalTime>
  <Words>64</Words>
  <Application>Microsoft Office PowerPoint</Application>
  <PresentationFormat>Экран (4:3)</PresentationFormat>
  <Paragraphs>18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Тема Office</vt:lpstr>
      <vt:lpstr>Поисково –исследовательская деятельность   «ВОДА И ЕЕ СВОЙСТВА».</vt:lpstr>
      <vt:lpstr>Найти ответы на вопросы</vt:lpstr>
      <vt:lpstr>Презентация PowerPoint</vt:lpstr>
      <vt:lpstr>ВОДА  ЖИДКАЯ</vt:lpstr>
      <vt:lpstr>Презентация PowerPoint</vt:lpstr>
      <vt:lpstr>ВОДА ПАРООБРЗНАЯ</vt:lpstr>
      <vt:lpstr>ВОДА ТВЕРДАЯ</vt:lpstr>
      <vt:lpstr>Презентация PowerPoint</vt:lpstr>
      <vt:lpstr>Испарение</vt:lpstr>
      <vt:lpstr>Презентация PowerPoint</vt:lpstr>
      <vt:lpstr>Осадки</vt:lpstr>
      <vt:lpstr>Осадки</vt:lpstr>
      <vt:lpstr>Презентация PowerPoint</vt:lpstr>
      <vt:lpstr>Испарение</vt:lpstr>
      <vt:lpstr>Презентация PowerPoint</vt:lpstr>
      <vt:lpstr>Презентация PowerPoint</vt:lpstr>
      <vt:lpstr>Спасибо за внимание!</vt:lpstr>
    </vt:vector>
  </TitlesOfParts>
  <Company>Reanimator Extreme Edition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1</cp:lastModifiedBy>
  <cp:revision>28</cp:revision>
  <dcterms:created xsi:type="dcterms:W3CDTF">2017-04-21T17:58:36Z</dcterms:created>
  <dcterms:modified xsi:type="dcterms:W3CDTF">2019-04-24T07:04:11Z</dcterms:modified>
</cp:coreProperties>
</file>