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1" r:id="rId3"/>
    <p:sldId id="262" r:id="rId4"/>
    <p:sldId id="263" r:id="rId5"/>
    <p:sldId id="265" r:id="rId6"/>
    <p:sldId id="266" r:id="rId7"/>
    <p:sldId id="267" r:id="rId8"/>
    <p:sldId id="268" r:id="rId9"/>
    <p:sldId id="270" r:id="rId10"/>
    <p:sldId id="269" r:id="rId11"/>
    <p:sldId id="257" r:id="rId12"/>
    <p:sldId id="271" r:id="rId13"/>
    <p:sldId id="273" r:id="rId14"/>
    <p:sldId id="274" r:id="rId15"/>
    <p:sldId id="276" r:id="rId16"/>
    <p:sldId id="277" r:id="rId17"/>
    <p:sldId id="279" r:id="rId18"/>
    <p:sldId id="285" r:id="rId19"/>
    <p:sldId id="281" r:id="rId20"/>
    <p:sldId id="286" r:id="rId21"/>
    <p:sldId id="287" r:id="rId22"/>
    <p:sldId id="288" r:id="rId23"/>
    <p:sldId id="282" r:id="rId24"/>
    <p:sldId id="28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4C8119-BF78-41A0-B080-F07EC0036255}" type="doc">
      <dgm:prSet loTypeId="urn:microsoft.com/office/officeart/2005/8/layout/hierarchy4" loCatId="list" qsTypeId="urn:microsoft.com/office/officeart/2005/8/quickstyle/simple2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784D45B8-2D58-40A6-93B3-B230D8711F39}">
      <dgm:prSet phldrT="[Текст]" custT="1"/>
      <dgm:spPr/>
      <dgm:t>
        <a:bodyPr/>
        <a:lstStyle/>
        <a:p>
          <a:r>
            <a:rPr lang="ru-RU" sz="5400" b="0" dirty="0"/>
            <a:t>Знак</a:t>
          </a:r>
        </a:p>
      </dgm:t>
    </dgm:pt>
    <dgm:pt modelId="{795A4CEF-BED5-44E2-93DA-2DB75CDF5BD2}" type="parTrans" cxnId="{323A0ADC-6DF4-4651-BB88-40ACC8230797}">
      <dgm:prSet/>
      <dgm:spPr/>
      <dgm:t>
        <a:bodyPr/>
        <a:lstStyle/>
        <a:p>
          <a:endParaRPr lang="ru-RU"/>
        </a:p>
      </dgm:t>
    </dgm:pt>
    <dgm:pt modelId="{98098D76-71C6-470C-BAC4-E384118F98A6}" type="sibTrans" cxnId="{323A0ADC-6DF4-4651-BB88-40ACC8230797}">
      <dgm:prSet/>
      <dgm:spPr/>
      <dgm:t>
        <a:bodyPr/>
        <a:lstStyle/>
        <a:p>
          <a:endParaRPr lang="ru-RU"/>
        </a:p>
      </dgm:t>
    </dgm:pt>
    <dgm:pt modelId="{9CC63B96-AF28-4C2C-B182-2CE2607ED1D1}">
      <dgm:prSet phldrT="[Текст]"/>
      <dgm:spPr/>
      <dgm:t>
        <a:bodyPr/>
        <a:lstStyle/>
        <a:p>
          <a:r>
            <a:rPr lang="ru-RU" dirty="0"/>
            <a:t>Пиктограмма</a:t>
          </a:r>
        </a:p>
      </dgm:t>
    </dgm:pt>
    <dgm:pt modelId="{51B8B7D2-74A4-4C0A-B98B-3707E944DCD3}" type="parTrans" cxnId="{5A665038-D1E5-41DA-B4DA-502C4FC3893F}">
      <dgm:prSet/>
      <dgm:spPr/>
      <dgm:t>
        <a:bodyPr/>
        <a:lstStyle/>
        <a:p>
          <a:endParaRPr lang="ru-RU"/>
        </a:p>
      </dgm:t>
    </dgm:pt>
    <dgm:pt modelId="{3CD9B5FD-3F58-47A4-AE89-862D98583F3A}" type="sibTrans" cxnId="{5A665038-D1E5-41DA-B4DA-502C4FC3893F}">
      <dgm:prSet/>
      <dgm:spPr/>
      <dgm:t>
        <a:bodyPr/>
        <a:lstStyle/>
        <a:p>
          <a:endParaRPr lang="ru-RU"/>
        </a:p>
      </dgm:t>
    </dgm:pt>
    <dgm:pt modelId="{C83148BC-E2E0-4DE6-8CA1-E6038745F140}">
      <dgm:prSet phldrT="[Текст]"/>
      <dgm:spPr/>
      <dgm:t>
        <a:bodyPr/>
        <a:lstStyle/>
        <a:p>
          <a:r>
            <a:rPr lang="ru-RU" dirty="0"/>
            <a:t>Символ</a:t>
          </a:r>
        </a:p>
      </dgm:t>
    </dgm:pt>
    <dgm:pt modelId="{BE7EBD4A-592A-40E0-AF45-42EB3A227835}" type="parTrans" cxnId="{757019CC-C590-481E-8978-CD6A9E5D6C6D}">
      <dgm:prSet/>
      <dgm:spPr/>
      <dgm:t>
        <a:bodyPr/>
        <a:lstStyle/>
        <a:p>
          <a:endParaRPr lang="ru-RU"/>
        </a:p>
      </dgm:t>
    </dgm:pt>
    <dgm:pt modelId="{57AEACE5-CE93-4513-A74C-794EA2125644}" type="sibTrans" cxnId="{757019CC-C590-481E-8978-CD6A9E5D6C6D}">
      <dgm:prSet/>
      <dgm:spPr/>
      <dgm:t>
        <a:bodyPr/>
        <a:lstStyle/>
        <a:p>
          <a:endParaRPr lang="ru-RU"/>
        </a:p>
      </dgm:t>
    </dgm:pt>
    <dgm:pt modelId="{6D2E162A-29F9-45D8-9022-B85E6A661090}">
      <dgm:prSet/>
      <dgm:spPr/>
      <dgm:t>
        <a:bodyPr/>
        <a:lstStyle/>
        <a:p>
          <a:r>
            <a:rPr lang="ru-RU" dirty="0"/>
            <a:t>Соглашение явное</a:t>
          </a:r>
        </a:p>
      </dgm:t>
    </dgm:pt>
    <dgm:pt modelId="{D259F042-D0B6-43BD-B807-297610D61FC1}" type="parTrans" cxnId="{53338B13-9584-4334-A9E0-4F2EE57E62D3}">
      <dgm:prSet/>
      <dgm:spPr/>
      <dgm:t>
        <a:bodyPr/>
        <a:lstStyle/>
        <a:p>
          <a:endParaRPr lang="ru-RU"/>
        </a:p>
      </dgm:t>
    </dgm:pt>
    <dgm:pt modelId="{458AC2C5-524C-4A83-A34F-B471B2EED6C8}" type="sibTrans" cxnId="{53338B13-9584-4334-A9E0-4F2EE57E62D3}">
      <dgm:prSet/>
      <dgm:spPr/>
      <dgm:t>
        <a:bodyPr/>
        <a:lstStyle/>
        <a:p>
          <a:endParaRPr lang="ru-RU"/>
        </a:p>
      </dgm:t>
    </dgm:pt>
    <dgm:pt modelId="{53FB1770-F80D-401D-AC26-DA6988B65307}">
      <dgm:prSet/>
      <dgm:spPr/>
      <dgm:t>
        <a:bodyPr/>
        <a:lstStyle/>
        <a:p>
          <a:r>
            <a:rPr lang="ru-RU" dirty="0"/>
            <a:t>Неявное соглашение (по договорённости)</a:t>
          </a:r>
        </a:p>
      </dgm:t>
    </dgm:pt>
    <dgm:pt modelId="{777A040B-AF8E-461B-A908-C2591C6BF9D3}" type="parTrans" cxnId="{87611FC9-9932-4EC2-BAD8-63B2F5109888}">
      <dgm:prSet/>
      <dgm:spPr/>
      <dgm:t>
        <a:bodyPr/>
        <a:lstStyle/>
        <a:p>
          <a:endParaRPr lang="ru-RU"/>
        </a:p>
      </dgm:t>
    </dgm:pt>
    <dgm:pt modelId="{05DF1DCC-17D5-4CC3-9C6C-42D629FC84AA}" type="sibTrans" cxnId="{87611FC9-9932-4EC2-BAD8-63B2F5109888}">
      <dgm:prSet/>
      <dgm:spPr/>
      <dgm:t>
        <a:bodyPr/>
        <a:lstStyle/>
        <a:p>
          <a:endParaRPr lang="ru-RU"/>
        </a:p>
      </dgm:t>
    </dgm:pt>
    <dgm:pt modelId="{DFD4965D-3C14-4027-B218-36D6A2D8C369}" type="pres">
      <dgm:prSet presAssocID="{FC4C8119-BF78-41A0-B080-F07EC003625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76091C5-0B53-4C09-8DDE-96BB732A2EF4}" type="pres">
      <dgm:prSet presAssocID="{784D45B8-2D58-40A6-93B3-B230D8711F39}" presName="vertOne" presStyleCnt="0"/>
      <dgm:spPr/>
    </dgm:pt>
    <dgm:pt modelId="{5D989464-E371-4BFC-8CC0-B8068F834508}" type="pres">
      <dgm:prSet presAssocID="{784D45B8-2D58-40A6-93B3-B230D8711F39}" presName="txOne" presStyleLbl="node0" presStyleIdx="0" presStyleCnt="1" custLinFactY="-160370" custLinFactNeighborX="-2401" custLinFactNeighborY="-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17C77C-73BC-4E9E-BACE-8DC74504C886}" type="pres">
      <dgm:prSet presAssocID="{784D45B8-2D58-40A6-93B3-B230D8711F39}" presName="parTransOne" presStyleCnt="0"/>
      <dgm:spPr/>
    </dgm:pt>
    <dgm:pt modelId="{96022195-E0F7-4CC9-8B33-5C52B99C7DD5}" type="pres">
      <dgm:prSet presAssocID="{784D45B8-2D58-40A6-93B3-B230D8711F39}" presName="horzOne" presStyleCnt="0"/>
      <dgm:spPr/>
    </dgm:pt>
    <dgm:pt modelId="{417460B6-115F-475F-AF38-344644F9503F}" type="pres">
      <dgm:prSet presAssocID="{9CC63B96-AF28-4C2C-B182-2CE2607ED1D1}" presName="vertTwo" presStyleCnt="0"/>
      <dgm:spPr/>
    </dgm:pt>
    <dgm:pt modelId="{376C6366-E13A-45C7-93E1-062FA730401B}" type="pres">
      <dgm:prSet presAssocID="{9CC63B96-AF28-4C2C-B182-2CE2607ED1D1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46FCAE-88B3-45C2-BC96-2B14AD07DF77}" type="pres">
      <dgm:prSet presAssocID="{9CC63B96-AF28-4C2C-B182-2CE2607ED1D1}" presName="parTransTwo" presStyleCnt="0"/>
      <dgm:spPr/>
    </dgm:pt>
    <dgm:pt modelId="{659088CB-070C-4340-8F83-881D52F4C265}" type="pres">
      <dgm:prSet presAssocID="{9CC63B96-AF28-4C2C-B182-2CE2607ED1D1}" presName="horzTwo" presStyleCnt="0"/>
      <dgm:spPr/>
    </dgm:pt>
    <dgm:pt modelId="{780A7F31-584C-4A3D-877A-2E95BECE0187}" type="pres">
      <dgm:prSet presAssocID="{6D2E162A-29F9-45D8-9022-B85E6A661090}" presName="vertThree" presStyleCnt="0"/>
      <dgm:spPr/>
    </dgm:pt>
    <dgm:pt modelId="{42CB528C-5931-4BA9-984A-41DA2BB811B7}" type="pres">
      <dgm:prSet presAssocID="{6D2E162A-29F9-45D8-9022-B85E6A661090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484421-549F-483E-8F8F-FD25293C937A}" type="pres">
      <dgm:prSet presAssocID="{6D2E162A-29F9-45D8-9022-B85E6A661090}" presName="horzThree" presStyleCnt="0"/>
      <dgm:spPr/>
    </dgm:pt>
    <dgm:pt modelId="{0862A0B8-57DA-4A4C-9968-47B14D81BB30}" type="pres">
      <dgm:prSet presAssocID="{3CD9B5FD-3F58-47A4-AE89-862D98583F3A}" presName="sibSpaceTwo" presStyleCnt="0"/>
      <dgm:spPr/>
    </dgm:pt>
    <dgm:pt modelId="{7D321574-B3FB-403D-BD83-4E75DDFF8DFB}" type="pres">
      <dgm:prSet presAssocID="{C83148BC-E2E0-4DE6-8CA1-E6038745F140}" presName="vertTwo" presStyleCnt="0"/>
      <dgm:spPr/>
    </dgm:pt>
    <dgm:pt modelId="{6336EEC7-174F-4FBA-8F09-A550F56C4920}" type="pres">
      <dgm:prSet presAssocID="{C83148BC-E2E0-4DE6-8CA1-E6038745F140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3B14CC-7B19-4E48-A8F7-09F1DEF226EF}" type="pres">
      <dgm:prSet presAssocID="{C83148BC-E2E0-4DE6-8CA1-E6038745F140}" presName="parTransTwo" presStyleCnt="0"/>
      <dgm:spPr/>
    </dgm:pt>
    <dgm:pt modelId="{1166895A-3D27-4233-A55B-DF66459023B7}" type="pres">
      <dgm:prSet presAssocID="{C83148BC-E2E0-4DE6-8CA1-E6038745F140}" presName="horzTwo" presStyleCnt="0"/>
      <dgm:spPr/>
    </dgm:pt>
    <dgm:pt modelId="{3D647C75-46CE-4B31-8B7E-A42F5AF54B9C}" type="pres">
      <dgm:prSet presAssocID="{53FB1770-F80D-401D-AC26-DA6988B65307}" presName="vertThree" presStyleCnt="0"/>
      <dgm:spPr/>
    </dgm:pt>
    <dgm:pt modelId="{C469103A-DF3B-4E8C-A054-425C1E2F7BC5}" type="pres">
      <dgm:prSet presAssocID="{53FB1770-F80D-401D-AC26-DA6988B65307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1C7E21-EF8B-4EE7-A5DA-B1FFAD7D7771}" type="pres">
      <dgm:prSet presAssocID="{53FB1770-F80D-401D-AC26-DA6988B65307}" presName="horzThree" presStyleCnt="0"/>
      <dgm:spPr/>
    </dgm:pt>
  </dgm:ptLst>
  <dgm:cxnLst>
    <dgm:cxn modelId="{C6AE1E2D-7532-4F9A-8A5E-D09DFF6F1A57}" type="presOf" srcId="{9CC63B96-AF28-4C2C-B182-2CE2607ED1D1}" destId="{376C6366-E13A-45C7-93E1-062FA730401B}" srcOrd="0" destOrd="0" presId="urn:microsoft.com/office/officeart/2005/8/layout/hierarchy4"/>
    <dgm:cxn modelId="{2EB43187-48B1-438E-A830-428B4182DE8D}" type="presOf" srcId="{53FB1770-F80D-401D-AC26-DA6988B65307}" destId="{C469103A-DF3B-4E8C-A054-425C1E2F7BC5}" srcOrd="0" destOrd="0" presId="urn:microsoft.com/office/officeart/2005/8/layout/hierarchy4"/>
    <dgm:cxn modelId="{87611FC9-9932-4EC2-BAD8-63B2F5109888}" srcId="{C83148BC-E2E0-4DE6-8CA1-E6038745F140}" destId="{53FB1770-F80D-401D-AC26-DA6988B65307}" srcOrd="0" destOrd="0" parTransId="{777A040B-AF8E-461B-A908-C2591C6BF9D3}" sibTransId="{05DF1DCC-17D5-4CC3-9C6C-42D629FC84AA}"/>
    <dgm:cxn modelId="{757019CC-C590-481E-8978-CD6A9E5D6C6D}" srcId="{784D45B8-2D58-40A6-93B3-B230D8711F39}" destId="{C83148BC-E2E0-4DE6-8CA1-E6038745F140}" srcOrd="1" destOrd="0" parTransId="{BE7EBD4A-592A-40E0-AF45-42EB3A227835}" sibTransId="{57AEACE5-CE93-4513-A74C-794EA2125644}"/>
    <dgm:cxn modelId="{5C662092-E46B-4750-AAA3-03AF51AF6FD3}" type="presOf" srcId="{C83148BC-E2E0-4DE6-8CA1-E6038745F140}" destId="{6336EEC7-174F-4FBA-8F09-A550F56C4920}" srcOrd="0" destOrd="0" presId="urn:microsoft.com/office/officeart/2005/8/layout/hierarchy4"/>
    <dgm:cxn modelId="{53338B13-9584-4334-A9E0-4F2EE57E62D3}" srcId="{9CC63B96-AF28-4C2C-B182-2CE2607ED1D1}" destId="{6D2E162A-29F9-45D8-9022-B85E6A661090}" srcOrd="0" destOrd="0" parTransId="{D259F042-D0B6-43BD-B807-297610D61FC1}" sibTransId="{458AC2C5-524C-4A83-A34F-B471B2EED6C8}"/>
    <dgm:cxn modelId="{5A665038-D1E5-41DA-B4DA-502C4FC3893F}" srcId="{784D45B8-2D58-40A6-93B3-B230D8711F39}" destId="{9CC63B96-AF28-4C2C-B182-2CE2607ED1D1}" srcOrd="0" destOrd="0" parTransId="{51B8B7D2-74A4-4C0A-B98B-3707E944DCD3}" sibTransId="{3CD9B5FD-3F58-47A4-AE89-862D98583F3A}"/>
    <dgm:cxn modelId="{3FEF6AA1-DE44-4121-B610-9788B1E45E79}" type="presOf" srcId="{6D2E162A-29F9-45D8-9022-B85E6A661090}" destId="{42CB528C-5931-4BA9-984A-41DA2BB811B7}" srcOrd="0" destOrd="0" presId="urn:microsoft.com/office/officeart/2005/8/layout/hierarchy4"/>
    <dgm:cxn modelId="{5BB3AE56-D0FC-4798-BB91-E00B705A3D92}" type="presOf" srcId="{784D45B8-2D58-40A6-93B3-B230D8711F39}" destId="{5D989464-E371-4BFC-8CC0-B8068F834508}" srcOrd="0" destOrd="0" presId="urn:microsoft.com/office/officeart/2005/8/layout/hierarchy4"/>
    <dgm:cxn modelId="{323A0ADC-6DF4-4651-BB88-40ACC8230797}" srcId="{FC4C8119-BF78-41A0-B080-F07EC0036255}" destId="{784D45B8-2D58-40A6-93B3-B230D8711F39}" srcOrd="0" destOrd="0" parTransId="{795A4CEF-BED5-44E2-93DA-2DB75CDF5BD2}" sibTransId="{98098D76-71C6-470C-BAC4-E384118F98A6}"/>
    <dgm:cxn modelId="{A117434B-F2DE-4D9D-924D-F9C947B9E908}" type="presOf" srcId="{FC4C8119-BF78-41A0-B080-F07EC0036255}" destId="{DFD4965D-3C14-4027-B218-36D6A2D8C369}" srcOrd="0" destOrd="0" presId="urn:microsoft.com/office/officeart/2005/8/layout/hierarchy4"/>
    <dgm:cxn modelId="{FF901991-E7E5-46ED-8E72-B7742E2BA8B5}" type="presParOf" srcId="{DFD4965D-3C14-4027-B218-36D6A2D8C369}" destId="{276091C5-0B53-4C09-8DDE-96BB732A2EF4}" srcOrd="0" destOrd="0" presId="urn:microsoft.com/office/officeart/2005/8/layout/hierarchy4"/>
    <dgm:cxn modelId="{16BC2C00-49A3-4912-BB70-E25EE06E3E40}" type="presParOf" srcId="{276091C5-0B53-4C09-8DDE-96BB732A2EF4}" destId="{5D989464-E371-4BFC-8CC0-B8068F834508}" srcOrd="0" destOrd="0" presId="urn:microsoft.com/office/officeart/2005/8/layout/hierarchy4"/>
    <dgm:cxn modelId="{B9F96591-A500-4B66-8385-F912F6BE7D72}" type="presParOf" srcId="{276091C5-0B53-4C09-8DDE-96BB732A2EF4}" destId="{0017C77C-73BC-4E9E-BACE-8DC74504C886}" srcOrd="1" destOrd="0" presId="urn:microsoft.com/office/officeart/2005/8/layout/hierarchy4"/>
    <dgm:cxn modelId="{3B68F5A6-2E98-4C13-811D-936D5ED166E8}" type="presParOf" srcId="{276091C5-0B53-4C09-8DDE-96BB732A2EF4}" destId="{96022195-E0F7-4CC9-8B33-5C52B99C7DD5}" srcOrd="2" destOrd="0" presId="urn:microsoft.com/office/officeart/2005/8/layout/hierarchy4"/>
    <dgm:cxn modelId="{F78F249F-0A5A-43E3-BB80-70DD7A86C9BE}" type="presParOf" srcId="{96022195-E0F7-4CC9-8B33-5C52B99C7DD5}" destId="{417460B6-115F-475F-AF38-344644F9503F}" srcOrd="0" destOrd="0" presId="urn:microsoft.com/office/officeart/2005/8/layout/hierarchy4"/>
    <dgm:cxn modelId="{81A955B5-568B-4AFE-88DE-C9CD0C9B797B}" type="presParOf" srcId="{417460B6-115F-475F-AF38-344644F9503F}" destId="{376C6366-E13A-45C7-93E1-062FA730401B}" srcOrd="0" destOrd="0" presId="urn:microsoft.com/office/officeart/2005/8/layout/hierarchy4"/>
    <dgm:cxn modelId="{E6765E20-436A-497F-9C48-FFFB56359DBA}" type="presParOf" srcId="{417460B6-115F-475F-AF38-344644F9503F}" destId="{A746FCAE-88B3-45C2-BC96-2B14AD07DF77}" srcOrd="1" destOrd="0" presId="urn:microsoft.com/office/officeart/2005/8/layout/hierarchy4"/>
    <dgm:cxn modelId="{C161E6C0-3720-4627-8778-7741D6237AB7}" type="presParOf" srcId="{417460B6-115F-475F-AF38-344644F9503F}" destId="{659088CB-070C-4340-8F83-881D52F4C265}" srcOrd="2" destOrd="0" presId="urn:microsoft.com/office/officeart/2005/8/layout/hierarchy4"/>
    <dgm:cxn modelId="{EB8A953C-6088-4D7C-8848-42FBA22383B3}" type="presParOf" srcId="{659088CB-070C-4340-8F83-881D52F4C265}" destId="{780A7F31-584C-4A3D-877A-2E95BECE0187}" srcOrd="0" destOrd="0" presId="urn:microsoft.com/office/officeart/2005/8/layout/hierarchy4"/>
    <dgm:cxn modelId="{F7AFAE79-A4CF-49AB-AB25-DE04034D949B}" type="presParOf" srcId="{780A7F31-584C-4A3D-877A-2E95BECE0187}" destId="{42CB528C-5931-4BA9-984A-41DA2BB811B7}" srcOrd="0" destOrd="0" presId="urn:microsoft.com/office/officeart/2005/8/layout/hierarchy4"/>
    <dgm:cxn modelId="{AD8E8552-9166-454B-B635-7F15F17E087A}" type="presParOf" srcId="{780A7F31-584C-4A3D-877A-2E95BECE0187}" destId="{5E484421-549F-483E-8F8F-FD25293C937A}" srcOrd="1" destOrd="0" presId="urn:microsoft.com/office/officeart/2005/8/layout/hierarchy4"/>
    <dgm:cxn modelId="{2D446B4C-8960-4781-A6D8-79C076452FB2}" type="presParOf" srcId="{96022195-E0F7-4CC9-8B33-5C52B99C7DD5}" destId="{0862A0B8-57DA-4A4C-9968-47B14D81BB30}" srcOrd="1" destOrd="0" presId="urn:microsoft.com/office/officeart/2005/8/layout/hierarchy4"/>
    <dgm:cxn modelId="{DA294C02-D9C1-475D-B925-3CFBAB66711E}" type="presParOf" srcId="{96022195-E0F7-4CC9-8B33-5C52B99C7DD5}" destId="{7D321574-B3FB-403D-BD83-4E75DDFF8DFB}" srcOrd="2" destOrd="0" presId="urn:microsoft.com/office/officeart/2005/8/layout/hierarchy4"/>
    <dgm:cxn modelId="{879ECE19-6DE2-4A53-854D-9FE4404C256A}" type="presParOf" srcId="{7D321574-B3FB-403D-BD83-4E75DDFF8DFB}" destId="{6336EEC7-174F-4FBA-8F09-A550F56C4920}" srcOrd="0" destOrd="0" presId="urn:microsoft.com/office/officeart/2005/8/layout/hierarchy4"/>
    <dgm:cxn modelId="{F648946F-B58F-4F9C-8392-1383012B2283}" type="presParOf" srcId="{7D321574-B3FB-403D-BD83-4E75DDFF8DFB}" destId="{F03B14CC-7B19-4E48-A8F7-09F1DEF226EF}" srcOrd="1" destOrd="0" presId="urn:microsoft.com/office/officeart/2005/8/layout/hierarchy4"/>
    <dgm:cxn modelId="{3F95C89E-8B97-4245-AEDC-A2671D4E28C4}" type="presParOf" srcId="{7D321574-B3FB-403D-BD83-4E75DDFF8DFB}" destId="{1166895A-3D27-4233-A55B-DF66459023B7}" srcOrd="2" destOrd="0" presId="urn:microsoft.com/office/officeart/2005/8/layout/hierarchy4"/>
    <dgm:cxn modelId="{934036C6-8265-43E4-885C-EFBD71020048}" type="presParOf" srcId="{1166895A-3D27-4233-A55B-DF66459023B7}" destId="{3D647C75-46CE-4B31-8B7E-A42F5AF54B9C}" srcOrd="0" destOrd="0" presId="urn:microsoft.com/office/officeart/2005/8/layout/hierarchy4"/>
    <dgm:cxn modelId="{2E95B8DE-4A86-4428-AF55-3F03B84982AB}" type="presParOf" srcId="{3D647C75-46CE-4B31-8B7E-A42F5AF54B9C}" destId="{C469103A-DF3B-4E8C-A054-425C1E2F7BC5}" srcOrd="0" destOrd="0" presId="urn:microsoft.com/office/officeart/2005/8/layout/hierarchy4"/>
    <dgm:cxn modelId="{36B8D9B9-DE46-464C-9FE1-5AF937BE7F8F}" type="presParOf" srcId="{3D647C75-46CE-4B31-8B7E-A42F5AF54B9C}" destId="{301C7E21-EF8B-4EE7-A5DA-B1FFAD7D777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989464-E371-4BFC-8CC0-B8068F834508}">
      <dsp:nvSpPr>
        <dsp:cNvPr id="0" name=""/>
        <dsp:cNvSpPr/>
      </dsp:nvSpPr>
      <dsp:spPr>
        <a:xfrm>
          <a:off x="0" y="0"/>
          <a:ext cx="6091499" cy="10801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0" kern="1200" dirty="0"/>
            <a:t>Знак</a:t>
          </a:r>
        </a:p>
      </dsp:txBody>
      <dsp:txXfrm>
        <a:off x="31636" y="31636"/>
        <a:ext cx="6028227" cy="1016847"/>
      </dsp:txXfrm>
    </dsp:sp>
    <dsp:sp modelId="{376C6366-E13A-45C7-93E1-062FA730401B}">
      <dsp:nvSpPr>
        <dsp:cNvPr id="0" name=""/>
        <dsp:cNvSpPr/>
      </dsp:nvSpPr>
      <dsp:spPr>
        <a:xfrm>
          <a:off x="2250" y="1188132"/>
          <a:ext cx="2922984" cy="10801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/>
            <a:t>Пиктограмма</a:t>
          </a:r>
        </a:p>
      </dsp:txBody>
      <dsp:txXfrm>
        <a:off x="33886" y="1219768"/>
        <a:ext cx="2859712" cy="1016847"/>
      </dsp:txXfrm>
    </dsp:sp>
    <dsp:sp modelId="{42CB528C-5931-4BA9-984A-41DA2BB811B7}">
      <dsp:nvSpPr>
        <dsp:cNvPr id="0" name=""/>
        <dsp:cNvSpPr/>
      </dsp:nvSpPr>
      <dsp:spPr>
        <a:xfrm>
          <a:off x="2250" y="2374932"/>
          <a:ext cx="2922984" cy="10801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Соглашение явное</a:t>
          </a:r>
        </a:p>
      </dsp:txBody>
      <dsp:txXfrm>
        <a:off x="33886" y="2406568"/>
        <a:ext cx="2859712" cy="1016847"/>
      </dsp:txXfrm>
    </dsp:sp>
    <dsp:sp modelId="{6336EEC7-174F-4FBA-8F09-A550F56C4920}">
      <dsp:nvSpPr>
        <dsp:cNvPr id="0" name=""/>
        <dsp:cNvSpPr/>
      </dsp:nvSpPr>
      <dsp:spPr>
        <a:xfrm>
          <a:off x="3170765" y="1188131"/>
          <a:ext cx="2922984" cy="10801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/>
            <a:t>Символ</a:t>
          </a:r>
        </a:p>
      </dsp:txBody>
      <dsp:txXfrm>
        <a:off x="3202401" y="1219767"/>
        <a:ext cx="2859712" cy="1016847"/>
      </dsp:txXfrm>
    </dsp:sp>
    <dsp:sp modelId="{C469103A-DF3B-4E8C-A054-425C1E2F7BC5}">
      <dsp:nvSpPr>
        <dsp:cNvPr id="0" name=""/>
        <dsp:cNvSpPr/>
      </dsp:nvSpPr>
      <dsp:spPr>
        <a:xfrm>
          <a:off x="3170765" y="2374931"/>
          <a:ext cx="2922984" cy="10801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Неявное соглашение (по договорённости)</a:t>
          </a:r>
        </a:p>
      </dsp:txBody>
      <dsp:txXfrm>
        <a:off x="3202401" y="2406567"/>
        <a:ext cx="2859712" cy="10168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8EC7-C441-44EC-A87A-3DE98DA66353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8DD2-FA90-4DB8-9014-CBE64B42CA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652868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8EC7-C441-44EC-A87A-3DE98DA66353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8DD2-FA90-4DB8-9014-CBE64B42CA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114753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8EC7-C441-44EC-A87A-3DE98DA66353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8DD2-FA90-4DB8-9014-CBE64B42CA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52376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8EC7-C441-44EC-A87A-3DE98DA66353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8DD2-FA90-4DB8-9014-CBE64B42CA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89674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8EC7-C441-44EC-A87A-3DE98DA66353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8DD2-FA90-4DB8-9014-CBE64B42CA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613035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8EC7-C441-44EC-A87A-3DE98DA66353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8DD2-FA90-4DB8-9014-CBE64B42CA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57392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8EC7-C441-44EC-A87A-3DE98DA66353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8DD2-FA90-4DB8-9014-CBE64B42CA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252283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8EC7-C441-44EC-A87A-3DE98DA66353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8DD2-FA90-4DB8-9014-CBE64B42CA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730231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8EC7-C441-44EC-A87A-3DE98DA66353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8DD2-FA90-4DB8-9014-CBE64B42CA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44872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8EC7-C441-44EC-A87A-3DE98DA66353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8DD2-FA90-4DB8-9014-CBE64B42CA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569518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8EC7-C441-44EC-A87A-3DE98DA66353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8DD2-FA90-4DB8-9014-CBE64B42CA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054097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C8EC7-C441-44EC-A87A-3DE98DA66353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68DD2-FA90-4DB8-9014-CBE64B42CA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008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G:\2020-2021%20&#1091;&#1095;&#1077;&#1073;&#1085;&#1099;&#1081;%20&#1075;&#1086;&#1076;\&#1040;&#1090;&#1090;&#1077;&#1089;&#1090;&#1072;&#1094;&#1080;&#1103;%202020\&#1059;&#1056;&#1054;&#1050;%20&#1052;&#1054;&#1049;\&#1055;&#1088;&#1077;&#1076;&#1089;&#1090;&#1072;&#1074;&#1083;&#1077;&#1085;&#1080;&#1077;%20&#1080;&#1085;&#1092;&#1086;&#1088;&#1084;&#1072;&#1094;&#1080;&#1080;_7%20&#1082;&#1083;_&#1060;&#1043;&#1054;&#1057;\&#1055;&#1077;&#1089;&#1085;&#1103;%20&#1083;&#1080;&#1089;&#1099;%20&#1040;&#1083;&#1080;&#1089;&#1099;%20&#1080;%20&#1082;&#1086;&#1090;&#1072;%20&#1041;&#1072;&#1079;&#1080;&#1083;&#1080;&#1086;.mp3" TargetMode="External"/><Relationship Id="rId1" Type="http://schemas.microsoft.com/office/2007/relationships/media" Target="file:///G:\2020-2021%20&#1091;&#1095;&#1077;&#1073;&#1085;&#1099;&#1081;%20&#1075;&#1086;&#1076;\&#1040;&#1090;&#1090;&#1077;&#1089;&#1090;&#1072;&#1094;&#1080;&#1103;%202020\&#1059;&#1056;&#1054;&#1050;%20&#1052;&#1054;&#1049;\&#1055;&#1088;&#1077;&#1076;&#1089;&#1090;&#1072;&#1074;&#1083;&#1077;&#1085;&#1080;&#1077;%20&#1080;&#1085;&#1092;&#1086;&#1088;&#1084;&#1072;&#1094;&#1080;&#1080;_7%20&#1082;&#1083;_&#1060;&#1043;&#1054;&#1057;\&#1055;&#1077;&#1089;&#1085;&#1103;%20&#1083;&#1080;&#1089;&#1099;%20&#1040;&#1083;&#1080;&#1089;&#1099;%20&#1080;%20&#1082;&#1086;&#1090;&#1072;%20&#1041;&#1072;&#1079;&#1080;&#1083;&#1080;&#1086;.mp3" TargetMode="Externa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G:\2020-2021%20&#1091;&#1095;&#1077;&#1073;&#1085;&#1099;&#1081;%20&#1075;&#1086;&#1076;\&#1040;&#1090;&#1090;&#1077;&#1089;&#1090;&#1072;&#1094;&#1080;&#1103;%202020\&#1059;&#1056;&#1054;&#1050;%20&#1052;&#1054;&#1049;\&#1055;&#1088;&#1077;&#1076;&#1089;&#1090;&#1072;&#1074;&#1083;&#1077;&#1085;&#1080;&#1077;%20&#1080;&#1085;&#1092;&#1086;&#1088;&#1084;&#1072;&#1094;&#1080;&#1080;_7%20&#1082;&#1083;_&#1060;&#1043;&#1054;&#1057;\&#1059;&#1084;&#1082;&#1072;_&#1082;&#1086;&#1083;&#1099;&#1073;&#1077;&#1083;&#1100;&#1085;&#1072;&#1103;%20&#1084;&#1077;&#1076;&#1074;&#1077;&#1076;&#1080;&#1094;&#1099;.mp3" TargetMode="External"/><Relationship Id="rId1" Type="http://schemas.microsoft.com/office/2007/relationships/media" Target="file:///G:\2020-2021%20&#1091;&#1095;&#1077;&#1073;&#1085;&#1099;&#1081;%20&#1075;&#1086;&#1076;\&#1040;&#1090;&#1090;&#1077;&#1089;&#1090;&#1072;&#1094;&#1080;&#1103;%202020\&#1059;&#1056;&#1054;&#1050;%20&#1052;&#1054;&#1049;\&#1055;&#1088;&#1077;&#1076;&#1089;&#1090;&#1072;&#1074;&#1083;&#1077;&#1085;&#1080;&#1077;%20&#1080;&#1085;&#1092;&#1086;&#1088;&#1084;&#1072;&#1094;&#1080;&#1080;_7%20&#1082;&#1083;_&#1060;&#1043;&#1054;&#1057;\&#1059;&#1084;&#1082;&#1072;_&#1082;&#1086;&#1083;&#1099;&#1073;&#1077;&#1083;&#1100;&#1085;&#1072;&#1103;%20&#1084;&#1077;&#1076;&#1074;&#1077;&#1076;&#1080;&#1094;&#1099;.mp3" TargetMode="External"/><Relationship Id="rId6" Type="http://schemas.openxmlformats.org/officeDocument/2006/relationships/image" Target="../media/image30.jpeg"/><Relationship Id="rId5" Type="http://schemas.openxmlformats.org/officeDocument/2006/relationships/image" Target="../media/image27.pn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G:\2020-2021%20&#1091;&#1095;&#1077;&#1073;&#1085;&#1099;&#1081;%20&#1075;&#1086;&#1076;\&#1040;&#1090;&#1090;&#1077;&#1089;&#1090;&#1072;&#1094;&#1080;&#1103;%202020\&#1059;&#1056;&#1054;&#1050;%20&#1052;&#1054;&#1049;\&#1055;&#1088;&#1077;&#1076;&#1089;&#1090;&#1072;&#1074;&#1083;&#1077;&#1085;&#1080;&#1077;%20&#1080;&#1085;&#1092;&#1086;&#1088;&#1084;&#1072;&#1094;&#1080;&#1080;_7%20&#1082;&#1083;_&#1060;&#1043;&#1054;&#1057;\&#1055;&#1077;&#1089;&#1077;&#1085;&#1082;&#1072;%20&#1086;%20&#1083;&#1077;&#1090;&#1077;.mp3" TargetMode="External"/><Relationship Id="rId1" Type="http://schemas.microsoft.com/office/2007/relationships/media" Target="file:///G:\2020-2021%20&#1091;&#1095;&#1077;&#1073;&#1085;&#1099;&#1081;%20&#1075;&#1086;&#1076;\&#1040;&#1090;&#1090;&#1077;&#1089;&#1090;&#1072;&#1094;&#1080;&#1103;%202020\&#1059;&#1056;&#1054;&#1050;%20&#1052;&#1054;&#1049;\&#1055;&#1088;&#1077;&#1076;&#1089;&#1090;&#1072;&#1074;&#1083;&#1077;&#1085;&#1080;&#1077;%20&#1080;&#1085;&#1092;&#1086;&#1088;&#1084;&#1072;&#1094;&#1080;&#1080;_7%20&#1082;&#1083;_&#1060;&#1043;&#1054;&#1057;\&#1055;&#1077;&#1089;&#1077;&#1085;&#1082;&#1072;%20&#1086;%20&#1083;&#1077;&#1090;&#1077;.mp3" TargetMode="External"/><Relationship Id="rId6" Type="http://schemas.openxmlformats.org/officeDocument/2006/relationships/image" Target="../media/image31.jpeg"/><Relationship Id="rId5" Type="http://schemas.openxmlformats.org/officeDocument/2006/relationships/image" Target="../media/image27.pn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G:\2020-2021%20&#1091;&#1095;&#1077;&#1073;&#1085;&#1099;&#1081;%20&#1075;&#1086;&#1076;\&#1040;&#1090;&#1090;&#1077;&#1089;&#1090;&#1072;&#1094;&#1080;&#1103;%202020\&#1059;&#1056;&#1054;&#1050;%20&#1052;&#1054;&#1049;\&#1055;&#1088;&#1077;&#1076;&#1089;&#1090;&#1072;&#1074;&#1083;&#1077;&#1085;&#1080;&#1077;%20&#1080;&#1085;&#1092;&#1086;&#1088;&#1084;&#1072;&#1094;&#1080;&#1080;_7%20&#1082;&#1083;_&#1060;&#1043;&#1054;&#1057;\&#1052;&#1099;%20&#1073;&#1072;&#1085;&#1076;&#1080;&#1090;&#1086;_&#1073;&#1088;&#1077;&#1084;&#1077;&#1085;&#1089;&#1082;&#1080;&#1077;%20&#1084;&#1091;&#1079;&#1099;&#1082;&#1072;&#1085;&#1090;&#1099;.mp3" TargetMode="External"/><Relationship Id="rId1" Type="http://schemas.microsoft.com/office/2007/relationships/media" Target="file:///G:\2020-2021%20&#1091;&#1095;&#1077;&#1073;&#1085;&#1099;&#1081;%20&#1075;&#1086;&#1076;\&#1040;&#1090;&#1090;&#1077;&#1089;&#1090;&#1072;&#1094;&#1080;&#1103;%202020\&#1059;&#1056;&#1054;&#1050;%20&#1052;&#1054;&#1049;\&#1055;&#1088;&#1077;&#1076;&#1089;&#1090;&#1072;&#1074;&#1083;&#1077;&#1085;&#1080;&#1077;%20&#1080;&#1085;&#1092;&#1086;&#1088;&#1084;&#1072;&#1094;&#1080;&#1080;_7%20&#1082;&#1083;_&#1060;&#1043;&#1054;&#1057;\&#1052;&#1099;%20&#1073;&#1072;&#1085;&#1076;&#1080;&#1090;&#1086;_&#1073;&#1088;&#1077;&#1084;&#1077;&#1085;&#1089;&#1082;&#1080;&#1077;%20&#1084;&#1091;&#1079;&#1099;&#1082;&#1072;&#1085;&#1090;&#1099;.mp3" TargetMode="External"/><Relationship Id="rId6" Type="http://schemas.openxmlformats.org/officeDocument/2006/relationships/image" Target="../media/image33.jpeg"/><Relationship Id="rId5" Type="http://schemas.openxmlformats.org/officeDocument/2006/relationships/image" Target="../media/image27.pn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hyperlink" Target="http://jenabunshi.com/wp-content/uploads/2011/01/&#1087;&#1080;&#1089;&#1100;&#1084;&#1086;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476672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Проверка домашней работы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47" y="4365104"/>
            <a:ext cx="1296144" cy="12961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27509"/>
            <a:ext cx="1213816" cy="11053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49" y="2648828"/>
            <a:ext cx="1226211" cy="114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5433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99392"/>
            <a:ext cx="8229600" cy="1143000"/>
          </a:xfrm>
        </p:spPr>
        <p:txBody>
          <a:bodyPr/>
          <a:lstStyle/>
          <a:p>
            <a:r>
              <a:rPr lang="ru-RU" dirty="0"/>
              <a:t>Игра по группам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291264" cy="1180728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13900" b="1" dirty="0"/>
              <a:t>«Разговор через стекло»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23528" y="1700808"/>
            <a:ext cx="8291264" cy="118072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ru-RU" dirty="0"/>
          </a:p>
          <a:p>
            <a:pPr marL="0" indent="0">
              <a:buNone/>
            </a:pPr>
            <a:r>
              <a:rPr lang="ru-RU" sz="5400" dirty="0">
                <a:solidFill>
                  <a:schemeClr val="tx2"/>
                </a:solidFill>
              </a:rPr>
              <a:t>Задание 1: Можно использовать только жесты</a:t>
            </a:r>
            <a:endParaRPr lang="ru-RU" sz="13900" b="1" dirty="0">
              <a:solidFill>
                <a:schemeClr val="tx2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23528" y="3573016"/>
            <a:ext cx="8291264" cy="118072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ru-RU" dirty="0"/>
          </a:p>
          <a:p>
            <a:pPr marL="0" indent="0">
              <a:buNone/>
            </a:pPr>
            <a:r>
              <a:rPr lang="ru-RU" sz="5400" dirty="0">
                <a:solidFill>
                  <a:schemeClr val="tx2"/>
                </a:solidFill>
              </a:rPr>
              <a:t>Задание 2: Можно использовать символы, пиктограммы и жесты:</a:t>
            </a:r>
            <a:endParaRPr lang="ru-RU" sz="13900" b="1" dirty="0">
              <a:solidFill>
                <a:schemeClr val="tx2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57200" y="2647595"/>
            <a:ext cx="8291264" cy="1180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/>
              <a:t>«Ты зовешь приятеля на вечеринку» 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43678" y="4840560"/>
            <a:ext cx="8291264" cy="1180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200" dirty="0"/>
              <a:t>«Ты сообщаешь другу о том, что завтра контрольная работа по информатике»</a:t>
            </a:r>
          </a:p>
        </p:txBody>
      </p:sp>
    </p:spTree>
    <p:extLst>
      <p:ext uri="{BB962C8B-B14F-4D97-AF65-F5344CB8AC3E}">
        <p14:creationId xmlns:p14="http://schemas.microsoft.com/office/powerpoint/2010/main" val="32767276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8766">
            <a:off x="879139" y="698101"/>
            <a:ext cx="4975750" cy="3931245"/>
          </a:xfrm>
          <a:prstGeom prst="rect">
            <a:avLst/>
          </a:prstGeom>
        </p:spPr>
      </p:pic>
      <p:pic>
        <p:nvPicPr>
          <p:cNvPr id="4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843" y="8519"/>
            <a:ext cx="2305050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1211126167_shutterstock_117015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0232">
            <a:off x="5914936" y="3682955"/>
            <a:ext cx="281940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250410" y="531343"/>
            <a:ext cx="23128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Музыкальная пауза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267" y="3573016"/>
            <a:ext cx="2247900" cy="2857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56779" y="2472567"/>
            <a:ext cx="70567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Передает ли нам музыка информацию?</a:t>
            </a:r>
          </a:p>
        </p:txBody>
      </p:sp>
    </p:spTree>
    <p:extLst>
      <p:ext uri="{BB962C8B-B14F-4D97-AF65-F5344CB8AC3E}">
        <p14:creationId xmlns:p14="http://schemas.microsoft.com/office/powerpoint/2010/main" val="32215179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60350"/>
            <a:ext cx="2303462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92100" y="404813"/>
            <a:ext cx="6111875" cy="252095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ru-RU" altLang="ru-RU" sz="3600" b="1" kern="0" dirty="0">
                <a:solidFill>
                  <a:schemeClr val="accent2"/>
                </a:solidFill>
                <a:latin typeface="Arial Unicode MS" pitchFamily="34" charset="-128"/>
              </a:rPr>
              <a:t>Можно ли угадать название мультфильма?</a:t>
            </a:r>
          </a:p>
          <a:p>
            <a:pPr eaLnBrk="1" hangingPunct="1">
              <a:defRPr/>
            </a:pPr>
            <a:r>
              <a:rPr lang="ru-RU" altLang="ru-RU" b="1" kern="0" dirty="0">
                <a:latin typeface="Arial Unicode MS" pitchFamily="34" charset="-128"/>
              </a:rPr>
              <a:t>По звучанию мелодии;</a:t>
            </a:r>
          </a:p>
          <a:p>
            <a:pPr eaLnBrk="1" hangingPunct="1">
              <a:defRPr/>
            </a:pPr>
            <a:r>
              <a:rPr lang="ru-RU" altLang="ru-RU" b="1" kern="0" dirty="0">
                <a:latin typeface="Arial Unicode MS" pitchFamily="34" charset="-128"/>
              </a:rPr>
              <a:t>По картинке или тексту;</a:t>
            </a:r>
          </a:p>
          <a:p>
            <a:pPr eaLnBrk="1" hangingPunct="1">
              <a:defRPr/>
            </a:pPr>
            <a:r>
              <a:rPr lang="ru-RU" altLang="ru-RU" b="1" kern="0" dirty="0">
                <a:latin typeface="Arial Unicode MS" pitchFamily="34" charset="-128"/>
              </a:rPr>
              <a:t>По нотам и др.</a:t>
            </a:r>
          </a:p>
          <a:p>
            <a:pPr eaLnBrk="1" hangingPunct="1">
              <a:defRPr/>
            </a:pPr>
            <a:endParaRPr lang="ru-RU" altLang="ru-RU" sz="2400" b="1" kern="0" dirty="0">
              <a:latin typeface="Arial Unicode MS" pitchFamily="34" charset="-128"/>
            </a:endParaRPr>
          </a:p>
          <a:p>
            <a:pPr eaLnBrk="1" hangingPunct="1">
              <a:buFontTx/>
              <a:buNone/>
              <a:defRPr/>
            </a:pPr>
            <a:endParaRPr lang="ru-RU" altLang="ru-RU" b="1" kern="0" dirty="0">
              <a:latin typeface="Arial Unicode MS" pitchFamily="34" charset="-128"/>
            </a:endParaRPr>
          </a:p>
          <a:p>
            <a:pPr eaLnBrk="1" hangingPunct="1">
              <a:buFontTx/>
              <a:buNone/>
              <a:defRPr/>
            </a:pPr>
            <a:endParaRPr lang="ru-RU" altLang="ru-RU" sz="2800" kern="0" dirty="0"/>
          </a:p>
        </p:txBody>
      </p:sp>
      <p:pic>
        <p:nvPicPr>
          <p:cNvPr id="3076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724" y="3991200"/>
            <a:ext cx="3201796" cy="18140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49624"/>
            <a:ext cx="2487613" cy="1654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415" y="5161982"/>
            <a:ext cx="2405062" cy="1354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73" y="3885654"/>
            <a:ext cx="2750443" cy="20635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24654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492375"/>
            <a:ext cx="230505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7950" y="746125"/>
            <a:ext cx="83518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t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«</a:t>
            </a:r>
            <a:r>
              <a:rPr lang="ru-RU" altLang="ru-RU" sz="2800"/>
              <a:t>Песня лисы Алисы и кота Базилио</a:t>
            </a:r>
            <a:r>
              <a:rPr lang="ru-RU" altLang="ru-RU" sz="2800" b="1"/>
              <a:t>»</a:t>
            </a:r>
          </a:p>
          <a:p>
            <a:pPr algn="ctr" eaLnBrk="1" fontAlgn="t" hangingPunct="1">
              <a:spcBef>
                <a:spcPct val="0"/>
              </a:spcBef>
              <a:buFontTx/>
              <a:buNone/>
            </a:pPr>
            <a:r>
              <a:rPr lang="ru-RU" altLang="ru-RU" sz="2800"/>
              <a:t> Приключения Буратино</a:t>
            </a:r>
            <a:endParaRPr lang="ru-RU" altLang="ru-RU" sz="2800" b="1"/>
          </a:p>
        </p:txBody>
      </p:sp>
      <p:pic>
        <p:nvPicPr>
          <p:cNvPr id="2" name="Песня лисы Алисы и кота Базили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8054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62138"/>
            <a:ext cx="5664200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64189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34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247650"/>
            <a:ext cx="176212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3850" y="692150"/>
            <a:ext cx="8351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t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«</a:t>
            </a:r>
            <a:r>
              <a:rPr lang="ru-RU" altLang="ru-RU" sz="2800"/>
              <a:t>Колыбельная медведицы</a:t>
            </a:r>
            <a:r>
              <a:rPr lang="ru-RU" altLang="ru-RU" sz="2800" b="1"/>
              <a:t>»</a:t>
            </a:r>
          </a:p>
        </p:txBody>
      </p:sp>
      <p:pic>
        <p:nvPicPr>
          <p:cNvPr id="2" name="Умка_колыбельная медведиц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59499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463" y="1944688"/>
            <a:ext cx="4391025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1956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959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-147638"/>
            <a:ext cx="2305050" cy="184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7950" y="746125"/>
            <a:ext cx="83518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t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«Песенка о лете»</a:t>
            </a:r>
          </a:p>
        </p:txBody>
      </p:sp>
      <p:pic>
        <p:nvPicPr>
          <p:cNvPr id="2" name="Песенка о лет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58181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1728788"/>
            <a:ext cx="5045075" cy="378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435600" y="3021013"/>
            <a:ext cx="39131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Вот оно какое, наше лето,</a:t>
            </a:r>
            <a:br>
              <a:rPr lang="ru-RU" altLang="ru-RU" sz="1800"/>
            </a:br>
            <a:r>
              <a:rPr lang="ru-RU" altLang="ru-RU" sz="1800"/>
              <a:t>Лето яркой зеленью одето,</a:t>
            </a:r>
            <a:br>
              <a:rPr lang="ru-RU" altLang="ru-RU" sz="1800"/>
            </a:br>
            <a:r>
              <a:rPr lang="ru-RU" altLang="ru-RU" sz="1800"/>
              <a:t>Лето жарким солнышком согрето,</a:t>
            </a:r>
            <a:br>
              <a:rPr lang="ru-RU" altLang="ru-RU" sz="1800"/>
            </a:br>
            <a:r>
              <a:rPr lang="ru-RU" altLang="ru-RU" sz="1800"/>
              <a:t>Дышит лето ветерком.</a:t>
            </a:r>
          </a:p>
        </p:txBody>
      </p:sp>
    </p:spTree>
    <p:extLst>
      <p:ext uri="{BB962C8B-B14F-4D97-AF65-F5344CB8AC3E}">
        <p14:creationId xmlns:p14="http://schemas.microsoft.com/office/powerpoint/2010/main" val="17407114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03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5205413"/>
            <a:ext cx="1589088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1650" y="738188"/>
            <a:ext cx="8351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t" hangingPunct="1">
              <a:spcBef>
                <a:spcPct val="0"/>
              </a:spcBef>
              <a:buFontTx/>
              <a:buNone/>
            </a:pPr>
            <a:r>
              <a:rPr lang="ru-RU" altLang="ru-RU" sz="2800"/>
              <a:t>М/Ф «Приключения капитана Врунгеля</a:t>
            </a:r>
            <a:r>
              <a:rPr lang="ru-RU" altLang="ru-RU" sz="2800" b="1"/>
              <a:t>»</a:t>
            </a:r>
          </a:p>
        </p:txBody>
      </p:sp>
      <p:pic>
        <p:nvPicPr>
          <p:cNvPr id="3" name="Мы бандито_бременские музыкант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7864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" y="2060575"/>
            <a:ext cx="4157663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932040" y="2340289"/>
            <a:ext cx="401637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/>
              <a:t>Мы бандито, гангстерито, мы кастето — пистолето, о-йес,</a:t>
            </a:r>
            <a:br>
              <a:rPr lang="ru-RU" altLang="ru-RU" sz="2000"/>
            </a:br>
            <a:r>
              <a:rPr lang="ru-RU" altLang="ru-RU" sz="2000"/>
              <a:t>Мы стрелянто, убиванто, украданто то и это, о-йес,</a:t>
            </a:r>
            <a:br>
              <a:rPr lang="ru-RU" altLang="ru-RU" sz="2000"/>
            </a:br>
            <a:r>
              <a:rPr lang="ru-RU" altLang="ru-RU" sz="2000"/>
              <a:t>Банко — тресто президенто ограблянто ун моменто, о-йес,</a:t>
            </a:r>
            <a:br>
              <a:rPr lang="ru-RU" altLang="ru-RU" sz="2000"/>
            </a:br>
            <a:r>
              <a:rPr lang="ru-RU" altLang="ru-RU" sz="2000"/>
              <a:t>И за это режисенто нас сниманто в киноленто, о-йес!</a:t>
            </a:r>
          </a:p>
        </p:txBody>
      </p:sp>
    </p:spTree>
    <p:extLst>
      <p:ext uri="{BB962C8B-B14F-4D97-AF65-F5344CB8AC3E}">
        <p14:creationId xmlns:p14="http://schemas.microsoft.com/office/powerpoint/2010/main" val="3570428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12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9258313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Ключевые слова: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Знак;</a:t>
            </a:r>
          </a:p>
          <a:p>
            <a:r>
              <a:rPr lang="ru-RU" sz="3600" dirty="0"/>
              <a:t>Знаковая система;</a:t>
            </a:r>
          </a:p>
          <a:p>
            <a:r>
              <a:rPr lang="ru-RU" sz="3600" dirty="0"/>
              <a:t>Естественные языки;</a:t>
            </a:r>
          </a:p>
          <a:p>
            <a:r>
              <a:rPr lang="ru-RU" sz="3600" dirty="0"/>
              <a:t>Формальные языки;</a:t>
            </a:r>
          </a:p>
          <a:p>
            <a:r>
              <a:rPr lang="ru-RU" sz="3600" dirty="0"/>
              <a:t>Формы представления информации;</a:t>
            </a:r>
          </a:p>
        </p:txBody>
      </p:sp>
    </p:spTree>
    <p:extLst>
      <p:ext uri="{BB962C8B-B14F-4D97-AF65-F5344CB8AC3E}">
        <p14:creationId xmlns:p14="http://schemas.microsoft.com/office/powerpoint/2010/main" val="23958347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461" y="23167"/>
            <a:ext cx="8229600" cy="1143000"/>
          </a:xfrm>
        </p:spPr>
        <p:txBody>
          <a:bodyPr/>
          <a:lstStyle/>
          <a:p>
            <a:r>
              <a:rPr lang="ru-RU" dirty="0"/>
              <a:t>Практическая работа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98891"/>
            <a:ext cx="8507288" cy="748680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Выполнение задания за компьютером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dirty="0"/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8025591-85FB-4298-972D-22F022CA1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628800"/>
            <a:ext cx="7200800" cy="50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030319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632855" y="3046749"/>
            <a:ext cx="2376264" cy="230425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067944" y="3068960"/>
            <a:ext cx="2376264" cy="23042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419872" y="4005064"/>
            <a:ext cx="2376264" cy="230425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7308304" y="3071394"/>
            <a:ext cx="936104" cy="3406587"/>
          </a:xfrm>
          <a:prstGeom prst="rightBrace">
            <a:avLst>
              <a:gd name="adj1" fmla="val 8333"/>
              <a:gd name="adj2" fmla="val 49521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 rot="16200000">
            <a:off x="7424711" y="4409503"/>
            <a:ext cx="2185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36 человек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5576" y="3100898"/>
            <a:ext cx="2191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Математический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90613" y="3861048"/>
            <a:ext cx="54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18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36523" y="3140968"/>
            <a:ext cx="21798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</a:rPr>
              <a:t>Физический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72100" y="3861047"/>
            <a:ext cx="684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14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50197" y="6143092"/>
            <a:ext cx="1979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Химический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69059" y="5635175"/>
            <a:ext cx="54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02809" y="3528590"/>
            <a:ext cx="54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/>
                </a:solidFill>
              </a:rPr>
              <a:t>8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72266" y="4695527"/>
            <a:ext cx="54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/>
                </a:solidFill>
              </a:rP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11555" y="4695526"/>
            <a:ext cx="54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/>
                </a:solidFill>
              </a:rPr>
              <a:t>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11860" y="3861048"/>
            <a:ext cx="54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544108" y="3863785"/>
            <a:ext cx="684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55976" y="5631631"/>
            <a:ext cx="54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10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55976" y="4196947"/>
            <a:ext cx="54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319972" y="3501008"/>
            <a:ext cx="54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68044" y="4695527"/>
            <a:ext cx="54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06868" y="4682164"/>
            <a:ext cx="54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111" y="5752401"/>
            <a:ext cx="3662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36-7-6-2-3-1-5-4 = 8  учеников класса не посещают никакие кружки</a:t>
            </a:r>
          </a:p>
        </p:txBody>
      </p:sp>
      <p:sp>
        <p:nvSpPr>
          <p:cNvPr id="27" name="Объект 2"/>
          <p:cNvSpPr>
            <a:spLocks noGrp="1"/>
          </p:cNvSpPr>
          <p:nvPr>
            <p:ph idx="1"/>
          </p:nvPr>
        </p:nvSpPr>
        <p:spPr>
          <a:xfrm>
            <a:off x="241176" y="132603"/>
            <a:ext cx="8507288" cy="2288285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sz="2000" dirty="0"/>
              <a:t>В классе </a:t>
            </a:r>
            <a:r>
              <a:rPr lang="ru-RU" sz="2000" b="1" dirty="0"/>
              <a:t>36</a:t>
            </a:r>
            <a:r>
              <a:rPr lang="ru-RU" sz="2000" dirty="0"/>
              <a:t> человек. Ученики это­го класса посещают </a:t>
            </a:r>
            <a:r>
              <a:rPr lang="ru-RU" sz="2000" dirty="0">
                <a:solidFill>
                  <a:srgbClr val="FF0000"/>
                </a:solidFill>
              </a:rPr>
              <a:t>математический</a:t>
            </a:r>
            <a:r>
              <a:rPr lang="ru-RU" sz="2000" dirty="0"/>
              <a:t>, </a:t>
            </a:r>
            <a:r>
              <a:rPr lang="ru-RU" sz="2000" dirty="0">
                <a:solidFill>
                  <a:srgbClr val="00B050"/>
                </a:solidFill>
              </a:rPr>
              <a:t>физический</a:t>
            </a:r>
            <a:r>
              <a:rPr lang="ru-RU" sz="2000" dirty="0"/>
              <a:t> и </a:t>
            </a:r>
            <a:r>
              <a:rPr lang="ru-RU" sz="2000" dirty="0">
                <a:solidFill>
                  <a:srgbClr val="0070C0"/>
                </a:solidFill>
              </a:rPr>
              <a:t>химический</a:t>
            </a:r>
            <a:r>
              <a:rPr lang="ru-RU" sz="2000" dirty="0"/>
              <a:t> кружки. </a:t>
            </a:r>
            <a:r>
              <a:rPr lang="ru-RU" sz="2000" dirty="0">
                <a:solidFill>
                  <a:srgbClr val="FF0000"/>
                </a:solidFill>
              </a:rPr>
              <a:t>Математический</a:t>
            </a:r>
            <a:r>
              <a:rPr lang="ru-RU" sz="2000" dirty="0"/>
              <a:t> кружок по­сещают </a:t>
            </a:r>
            <a:r>
              <a:rPr lang="ru-RU" sz="2000" dirty="0">
                <a:solidFill>
                  <a:srgbClr val="FF0000"/>
                </a:solidFill>
              </a:rPr>
              <a:t>18</a:t>
            </a:r>
            <a:r>
              <a:rPr lang="ru-RU" sz="2000" dirty="0"/>
              <a:t> человек, </a:t>
            </a:r>
            <a:r>
              <a:rPr lang="ru-RU" sz="2000" dirty="0">
                <a:solidFill>
                  <a:srgbClr val="00B050"/>
                </a:solidFill>
              </a:rPr>
              <a:t>физический</a:t>
            </a:r>
            <a:r>
              <a:rPr lang="ru-RU" sz="2000" dirty="0"/>
              <a:t> — </a:t>
            </a:r>
            <a:r>
              <a:rPr lang="ru-RU" sz="2000" dirty="0">
                <a:solidFill>
                  <a:srgbClr val="00B050"/>
                </a:solidFill>
              </a:rPr>
              <a:t>14</a:t>
            </a:r>
            <a:r>
              <a:rPr lang="ru-RU" sz="2000" dirty="0"/>
              <a:t> человек, </a:t>
            </a:r>
            <a:r>
              <a:rPr lang="ru-RU" sz="2000" dirty="0">
                <a:solidFill>
                  <a:srgbClr val="0070C0"/>
                </a:solidFill>
              </a:rPr>
              <a:t>химический</a:t>
            </a:r>
            <a:r>
              <a:rPr lang="ru-RU" sz="2000" dirty="0"/>
              <a:t> — </a:t>
            </a:r>
            <a:r>
              <a:rPr lang="ru-RU" sz="2000" dirty="0">
                <a:solidFill>
                  <a:srgbClr val="0070C0"/>
                </a:solidFill>
              </a:rPr>
              <a:t>10</a:t>
            </a:r>
            <a:r>
              <a:rPr lang="ru-RU" sz="2000" dirty="0"/>
              <a:t> человек. Кроме того, извест­но, что 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r>
              <a:rPr lang="ru-RU" sz="2000" dirty="0"/>
              <a:t> человека посещают </a:t>
            </a:r>
            <a:r>
              <a:rPr lang="ru-RU" sz="2000" b="1" dirty="0"/>
              <a:t>все три кружка</a:t>
            </a:r>
            <a:r>
              <a:rPr lang="ru-RU" sz="2000" dirty="0"/>
              <a:t>, </a:t>
            </a:r>
            <a:r>
              <a:rPr lang="ru-RU" sz="2000" b="1" dirty="0"/>
              <a:t>8</a:t>
            </a:r>
            <a:r>
              <a:rPr lang="ru-RU" sz="2000" dirty="0"/>
              <a:t> человек - и </a:t>
            </a:r>
            <a:r>
              <a:rPr lang="ru-RU" sz="2000" dirty="0">
                <a:solidFill>
                  <a:srgbClr val="FF0000"/>
                </a:solidFill>
              </a:rPr>
              <a:t>математиче­ский</a:t>
            </a:r>
            <a:r>
              <a:rPr lang="ru-RU" sz="2000" dirty="0"/>
              <a:t>, и </a:t>
            </a:r>
            <a:r>
              <a:rPr lang="ru-RU" sz="2000" dirty="0">
                <a:solidFill>
                  <a:srgbClr val="00B050"/>
                </a:solidFill>
              </a:rPr>
              <a:t>физический</a:t>
            </a:r>
            <a:r>
              <a:rPr lang="ru-RU" sz="2000" dirty="0"/>
              <a:t>, </a:t>
            </a:r>
            <a:r>
              <a:rPr lang="ru-RU" sz="2000" b="1" dirty="0"/>
              <a:t>5 </a:t>
            </a:r>
            <a:r>
              <a:rPr lang="ru-RU" sz="2000" dirty="0"/>
              <a:t>— и </a:t>
            </a:r>
            <a:r>
              <a:rPr lang="ru-RU" sz="2000" dirty="0">
                <a:solidFill>
                  <a:srgbClr val="FF0000"/>
                </a:solidFill>
              </a:rPr>
              <a:t>математи­ческий</a:t>
            </a:r>
            <a:r>
              <a:rPr lang="ru-RU" sz="2000" dirty="0"/>
              <a:t> и </a:t>
            </a:r>
            <a:r>
              <a:rPr lang="ru-RU" sz="2000" dirty="0">
                <a:solidFill>
                  <a:srgbClr val="0070C0"/>
                </a:solidFill>
              </a:rPr>
              <a:t>химический</a:t>
            </a:r>
            <a:r>
              <a:rPr lang="ru-RU" sz="2000" dirty="0"/>
              <a:t>, </a:t>
            </a:r>
            <a:r>
              <a:rPr lang="ru-RU" sz="2000" b="1" dirty="0"/>
              <a:t>3</a:t>
            </a:r>
            <a:r>
              <a:rPr lang="ru-RU" sz="2000" dirty="0"/>
              <a:t> — и </a:t>
            </a:r>
            <a:r>
              <a:rPr lang="ru-RU" sz="2000" dirty="0">
                <a:solidFill>
                  <a:srgbClr val="00B050"/>
                </a:solidFill>
              </a:rPr>
              <a:t>физи­ческий</a:t>
            </a:r>
            <a:r>
              <a:rPr lang="ru-RU" sz="2000" dirty="0"/>
              <a:t> и </a:t>
            </a:r>
            <a:r>
              <a:rPr lang="ru-RU" sz="2000" dirty="0">
                <a:solidFill>
                  <a:srgbClr val="0070C0"/>
                </a:solidFill>
              </a:rPr>
              <a:t>химический</a:t>
            </a:r>
            <a:r>
              <a:rPr lang="ru-RU" sz="2000" dirty="0"/>
              <a:t> кружки. Сколько учеников класса </a:t>
            </a:r>
            <a:r>
              <a:rPr lang="ru-RU" sz="2000" b="1" dirty="0"/>
              <a:t>не посещают ни­какие кружки</a:t>
            </a:r>
            <a:r>
              <a:rPr lang="ru-RU" sz="2000" dirty="0"/>
              <a:t>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41732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/>
      <p:bldP spid="10" grpId="1"/>
      <p:bldP spid="12" grpId="0"/>
      <p:bldP spid="12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9" grpId="0"/>
      <p:bldP spid="20" grpId="0"/>
      <p:bldP spid="20" grpId="1"/>
      <p:bldP spid="21" grpId="0"/>
      <p:bldP spid="22" grpId="0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A614A8D-CED5-4A3C-AFD7-9B61B24389B1}"/>
              </a:ext>
            </a:extLst>
          </p:cNvPr>
          <p:cNvSpPr txBox="1"/>
          <p:nvPr/>
        </p:nvSpPr>
        <p:spPr>
          <a:xfrm>
            <a:off x="179512" y="659607"/>
            <a:ext cx="8784976" cy="3827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10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Откройте файл </a:t>
            </a:r>
            <a:r>
              <a:rPr lang="ru-RU" sz="105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</a:t>
            </a:r>
            <a:r>
              <a:rPr lang="ru-RU" sz="10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представьте информацию о погоде в табличной форме:</a:t>
            </a:r>
            <a:endParaRPr lang="ru-RU" sz="105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" algn="just">
              <a:lnSpc>
                <a:spcPct val="150000"/>
              </a:lnSpc>
              <a:spcAft>
                <a:spcPts val="1000"/>
              </a:spcAft>
            </a:pPr>
            <a:r>
              <a:rPr lang="ru-RU" sz="10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 ноября в Перми температура воздуха днем была -15 градусов. 20 ноября в Перми были осадки в виде снега. 23 ноября в Москве были </a:t>
            </a:r>
            <a:r>
              <a:rPr lang="ru-RU" sz="105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осадки в виде снега. 20 ноября в Мурманске температура воздуха но­</a:t>
            </a:r>
            <a:r>
              <a:rPr lang="ru-RU" sz="10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чью была -15 градусов. 23 ноября во Владивостоке температура воз­духа днем была -3 градуса. 20 ноября в Астрахани были осадки в виде дождя. 23 ноября в Перми температура воздуха ночью была -10 градусов. 23 ноября в Мурманске были осадки в виде слабого снега. 23 ноября в Москве температура воздуха днем была -3 граду­са. 20 ноября во Владивостоке температура воздуха днем была -3 </a:t>
            </a:r>
            <a:r>
              <a:rPr lang="ru-RU" sz="105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градуса. 23 ноября в Астрахани температура воздуха днем была око­</a:t>
            </a:r>
            <a:r>
              <a:rPr lang="ru-RU" sz="10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 0 градусов. 20 ноября в Перми температура воздуха ночью была </a:t>
            </a:r>
            <a:r>
              <a:rPr lang="ru-RU" sz="105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-20 градусов. 20 ноября в Москве были осадки в виде снега. 23 нояб­</a:t>
            </a:r>
            <a:r>
              <a:rPr lang="ru-RU" sz="10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ря в Мурманске температура воздуха днем была -12 градусов. 23 но­</a:t>
            </a:r>
            <a:r>
              <a:rPr lang="ru-RU" sz="105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ября в Перми температура воздуха днем была -7 градусов. 23 ноября во Владивостоке осадков не было. 20 ноября в Астрахани температу­</a:t>
            </a:r>
            <a:r>
              <a:rPr lang="ru-RU" sz="10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 воздуха ночью была около 0 градусов. 23 ноября в Мурманске температура воздуха ночью была -15 градусов. 20 ноября в Астраха­ни температура воздуха днем была +5 градусов. 20 ноября в Москве температура воздуха днем была -5 градусов. 20 ноября во Владиво­</a:t>
            </a:r>
            <a:r>
              <a:rPr lang="ru-RU" sz="105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стоке температура воздуха ночью была -5 градусов. 23 ноября в Пер­</a:t>
            </a:r>
            <a:r>
              <a:rPr lang="ru-RU" sz="10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 были осадки в виде слабого снега. 20 ноября в Мурманске были </a:t>
            </a:r>
            <a:r>
              <a:rPr lang="ru-RU" sz="105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осадки в виде слабого снега. 23 ноября в Астрахани температура воз­духа ночью была -6 градусов. 23 ноября во Владивостоке температу­</a:t>
            </a:r>
            <a:r>
              <a:rPr lang="ru-RU" sz="10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 воздуха ночью была +3 градуса. 20 ноября в Москве температура воздуха ночью была -10 градусов. 20 ноября в Мурманске темпера­тура воздуха днем была -10 градусов. 20 ноября во Владивостоке были осадки в виде кратковременного снега. 23 ноября в Астрахани были осадки в виде слабого снега. 23 ноября в Москве температура воздуха ночью была -8 градусов.</a:t>
            </a:r>
            <a:endParaRPr lang="ru-RU" sz="105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9F39A4E5-9F43-4374-B3B4-0735F1C15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6990153"/>
              </p:ext>
            </p:extLst>
          </p:nvPr>
        </p:nvGraphicFramePr>
        <p:xfrm>
          <a:off x="395539" y="4513239"/>
          <a:ext cx="8568949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21836">
                  <a:extLst>
                    <a:ext uri="{9D8B030D-6E8A-4147-A177-3AD203B41FA5}">
                      <a16:colId xmlns:a16="http://schemas.microsoft.com/office/drawing/2014/main" xmlns="" val="4291004987"/>
                    </a:ext>
                  </a:extLst>
                </a:gridCol>
                <a:gridCol w="486457">
                  <a:extLst>
                    <a:ext uri="{9D8B030D-6E8A-4147-A177-3AD203B41FA5}">
                      <a16:colId xmlns:a16="http://schemas.microsoft.com/office/drawing/2014/main" xmlns="" val="2272778626"/>
                    </a:ext>
                  </a:extLst>
                </a:gridCol>
                <a:gridCol w="477612">
                  <a:extLst>
                    <a:ext uri="{9D8B030D-6E8A-4147-A177-3AD203B41FA5}">
                      <a16:colId xmlns:a16="http://schemas.microsoft.com/office/drawing/2014/main" xmlns="" val="1766069410"/>
                    </a:ext>
                  </a:extLst>
                </a:gridCol>
                <a:gridCol w="300719">
                  <a:extLst>
                    <a:ext uri="{9D8B030D-6E8A-4147-A177-3AD203B41FA5}">
                      <a16:colId xmlns:a16="http://schemas.microsoft.com/office/drawing/2014/main" xmlns="" val="3789955421"/>
                    </a:ext>
                  </a:extLst>
                </a:gridCol>
                <a:gridCol w="448129">
                  <a:extLst>
                    <a:ext uri="{9D8B030D-6E8A-4147-A177-3AD203B41FA5}">
                      <a16:colId xmlns:a16="http://schemas.microsoft.com/office/drawing/2014/main" xmlns="" val="2570140357"/>
                    </a:ext>
                  </a:extLst>
                </a:gridCol>
                <a:gridCol w="448129">
                  <a:extLst>
                    <a:ext uri="{9D8B030D-6E8A-4147-A177-3AD203B41FA5}">
                      <a16:colId xmlns:a16="http://schemas.microsoft.com/office/drawing/2014/main" xmlns="" val="1059271404"/>
                    </a:ext>
                  </a:extLst>
                </a:gridCol>
                <a:gridCol w="448129">
                  <a:extLst>
                    <a:ext uri="{9D8B030D-6E8A-4147-A177-3AD203B41FA5}">
                      <a16:colId xmlns:a16="http://schemas.microsoft.com/office/drawing/2014/main" xmlns="" val="1818372415"/>
                    </a:ext>
                  </a:extLst>
                </a:gridCol>
                <a:gridCol w="448129">
                  <a:extLst>
                    <a:ext uri="{9D8B030D-6E8A-4147-A177-3AD203B41FA5}">
                      <a16:colId xmlns:a16="http://schemas.microsoft.com/office/drawing/2014/main" xmlns="" val="591955040"/>
                    </a:ext>
                  </a:extLst>
                </a:gridCol>
                <a:gridCol w="448129">
                  <a:extLst>
                    <a:ext uri="{9D8B030D-6E8A-4147-A177-3AD203B41FA5}">
                      <a16:colId xmlns:a16="http://schemas.microsoft.com/office/drawing/2014/main" xmlns="" val="650267239"/>
                    </a:ext>
                  </a:extLst>
                </a:gridCol>
                <a:gridCol w="448129">
                  <a:extLst>
                    <a:ext uri="{9D8B030D-6E8A-4147-A177-3AD203B41FA5}">
                      <a16:colId xmlns:a16="http://schemas.microsoft.com/office/drawing/2014/main" xmlns="" val="744947806"/>
                    </a:ext>
                  </a:extLst>
                </a:gridCol>
                <a:gridCol w="448129">
                  <a:extLst>
                    <a:ext uri="{9D8B030D-6E8A-4147-A177-3AD203B41FA5}">
                      <a16:colId xmlns:a16="http://schemas.microsoft.com/office/drawing/2014/main" xmlns="" val="1106489239"/>
                    </a:ext>
                  </a:extLst>
                </a:gridCol>
                <a:gridCol w="884468">
                  <a:extLst>
                    <a:ext uri="{9D8B030D-6E8A-4147-A177-3AD203B41FA5}">
                      <a16:colId xmlns:a16="http://schemas.microsoft.com/office/drawing/2014/main" xmlns="" val="776624941"/>
                    </a:ext>
                  </a:extLst>
                </a:gridCol>
                <a:gridCol w="448129">
                  <a:extLst>
                    <a:ext uri="{9D8B030D-6E8A-4147-A177-3AD203B41FA5}">
                      <a16:colId xmlns:a16="http://schemas.microsoft.com/office/drawing/2014/main" xmlns="" val="959530148"/>
                    </a:ext>
                  </a:extLst>
                </a:gridCol>
                <a:gridCol w="884468">
                  <a:extLst>
                    <a:ext uri="{9D8B030D-6E8A-4147-A177-3AD203B41FA5}">
                      <a16:colId xmlns:a16="http://schemas.microsoft.com/office/drawing/2014/main" xmlns="" val="2307926584"/>
                    </a:ext>
                  </a:extLst>
                </a:gridCol>
                <a:gridCol w="95760">
                  <a:extLst>
                    <a:ext uri="{9D8B030D-6E8A-4147-A177-3AD203B41FA5}">
                      <a16:colId xmlns:a16="http://schemas.microsoft.com/office/drawing/2014/main" xmlns="" val="1100319054"/>
                    </a:ext>
                  </a:extLst>
                </a:gridCol>
                <a:gridCol w="448129">
                  <a:extLst>
                    <a:ext uri="{9D8B030D-6E8A-4147-A177-3AD203B41FA5}">
                      <a16:colId xmlns:a16="http://schemas.microsoft.com/office/drawing/2014/main" xmlns="" val="3052544377"/>
                    </a:ext>
                  </a:extLst>
                </a:gridCol>
                <a:gridCol w="884468">
                  <a:extLst>
                    <a:ext uri="{9D8B030D-6E8A-4147-A177-3AD203B41FA5}">
                      <a16:colId xmlns:a16="http://schemas.microsoft.com/office/drawing/2014/main" xmlns="" val="1905368420"/>
                    </a:ext>
                  </a:extLst>
                </a:gridCol>
              </a:tblGrid>
              <a:tr h="360040">
                <a:tc rowSpan="4"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gridSpan="16"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1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87317737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12330825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gridSpan="3"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extLst>
                  <a:ext uri="{0D108BD9-81ED-4DB2-BD59-A6C34878D82A}">
                    <a16:rowId xmlns:a16="http://schemas.microsoft.com/office/drawing/2014/main" xmlns="" val="3217496382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7880462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extLst>
                  <a:ext uri="{0D108BD9-81ED-4DB2-BD59-A6C34878D82A}">
                    <a16:rowId xmlns:a16="http://schemas.microsoft.com/office/drawing/2014/main" xmlns="" val="243556583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1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6" marR="66576" marT="9247" marB="0"/>
                </a:tc>
                <a:extLst>
                  <a:ext uri="{0D108BD9-81ED-4DB2-BD59-A6C34878D82A}">
                    <a16:rowId xmlns:a16="http://schemas.microsoft.com/office/drawing/2014/main" xmlns="" val="352652628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0C2D5E3-364B-46AE-B393-3F001065891D}"/>
              </a:ext>
            </a:extLst>
          </p:cNvPr>
          <p:cNvSpPr txBox="1"/>
          <p:nvPr/>
        </p:nvSpPr>
        <p:spPr>
          <a:xfrm>
            <a:off x="2123728" y="4813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Задание</a:t>
            </a:r>
          </a:p>
        </p:txBody>
      </p:sp>
    </p:spTree>
    <p:extLst>
      <p:ext uri="{BB962C8B-B14F-4D97-AF65-F5344CB8AC3E}">
        <p14:creationId xmlns:p14="http://schemas.microsoft.com/office/powerpoint/2010/main" val="3832840481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7FFF6AB-0127-45A5-BA7C-2EAFE3287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99052"/>
            <a:ext cx="9144000" cy="305989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8B8F783-356B-498F-866D-FF6FB67A6938}"/>
              </a:ext>
            </a:extLst>
          </p:cNvPr>
          <p:cNvSpPr txBox="1"/>
          <p:nvPr/>
        </p:nvSpPr>
        <p:spPr>
          <a:xfrm>
            <a:off x="2286000" y="836712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Образец заполнения</a:t>
            </a:r>
          </a:p>
        </p:txBody>
      </p:sp>
    </p:spTree>
    <p:extLst>
      <p:ext uri="{BB962C8B-B14F-4D97-AF65-F5344CB8AC3E}">
        <p14:creationId xmlns:p14="http://schemas.microsoft.com/office/powerpoint/2010/main" val="667971410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Практическая работа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2. Проверка и оценка работы.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(пункт 8 в оценочном листе).</a:t>
            </a:r>
            <a:endParaRPr lang="ru-RU" sz="3600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5157192"/>
            <a:ext cx="1296144" cy="12961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275981"/>
            <a:ext cx="1213816" cy="11053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185823"/>
            <a:ext cx="1226211" cy="114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846970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 сегодняшнем уроке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" </a:t>
            </a:r>
            <a:r>
              <a:rPr lang="ru-RU" i="1" dirty="0"/>
              <a:t>Я поняла, что…";</a:t>
            </a:r>
            <a:endParaRPr lang="ru-RU" dirty="0"/>
          </a:p>
          <a:p>
            <a:r>
              <a:rPr lang="ru-RU" dirty="0"/>
              <a:t>"</a:t>
            </a:r>
            <a:r>
              <a:rPr lang="ru-RU" i="1" dirty="0"/>
              <a:t>Я похвалила бы себя за…";</a:t>
            </a:r>
          </a:p>
          <a:p>
            <a:r>
              <a:rPr lang="ru-RU" dirty="0"/>
              <a:t>"</a:t>
            </a:r>
            <a:r>
              <a:rPr lang="ru-RU" i="1" dirty="0"/>
              <a:t>Особенно мне понравилось…";</a:t>
            </a:r>
          </a:p>
          <a:p>
            <a:r>
              <a:rPr lang="ru-RU" dirty="0"/>
              <a:t>"Сегодня мне удалось…";</a:t>
            </a:r>
          </a:p>
          <a:p>
            <a:r>
              <a:rPr lang="ru-RU" i="1" dirty="0"/>
              <a:t>"Было трудно…";</a:t>
            </a:r>
            <a:endParaRPr lang="ru-RU" dirty="0"/>
          </a:p>
          <a:p>
            <a:r>
              <a:rPr lang="ru-RU" i="1" dirty="0"/>
              <a:t>"Теперь я могу…";</a:t>
            </a:r>
            <a:endParaRPr lang="ru-RU" dirty="0"/>
          </a:p>
          <a:p>
            <a:r>
              <a:rPr lang="ru-RU" i="1" dirty="0"/>
              <a:t>"Я научилась…";</a:t>
            </a:r>
            <a:endParaRPr lang="ru-RU" dirty="0"/>
          </a:p>
          <a:p>
            <a:r>
              <a:rPr lang="ru-RU" i="1" dirty="0"/>
              <a:t>"Меня удивило…"</a:t>
            </a:r>
            <a:endParaRPr lang="ru-RU" dirty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027" y="1844824"/>
            <a:ext cx="1213816" cy="11053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746" y="4044178"/>
            <a:ext cx="1226211" cy="114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780203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336" y="1484784"/>
            <a:ext cx="8769152" cy="42093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/>
          </a:p>
          <a:p>
            <a:pPr marL="742950" indent="-742950" algn="just">
              <a:buFont typeface="+mj-lt"/>
              <a:buAutoNum type="arabicPeriod"/>
            </a:pPr>
            <a:r>
              <a:rPr lang="ru-RU" sz="3600" dirty="0"/>
              <a:t>Изучить параграф 1.4.           </a:t>
            </a:r>
          </a:p>
          <a:p>
            <a:pPr marL="742950" indent="-742950" algn="just">
              <a:buFont typeface="+mj-lt"/>
              <a:buAutoNum type="arabicPeriod"/>
            </a:pPr>
            <a:r>
              <a:rPr lang="ru-RU" sz="3600" dirty="0"/>
              <a:t>Ответить на вопросы и задания устно.</a:t>
            </a:r>
          </a:p>
          <a:p>
            <a:pPr marL="742950" indent="-742950" algn="just">
              <a:buFont typeface="+mj-lt"/>
              <a:buAutoNum type="arabicPeriod"/>
            </a:pPr>
            <a:r>
              <a:rPr lang="ru-RU" sz="3600" dirty="0"/>
              <a:t>*Выполнить творческое задание «Изобразите в любой форме информацию  о нашей школе»*</a:t>
            </a:r>
          </a:p>
        </p:txBody>
      </p:sp>
    </p:spTree>
    <p:extLst>
      <p:ext uri="{BB962C8B-B14F-4D97-AF65-F5344CB8AC3E}">
        <p14:creationId xmlns:p14="http://schemas.microsoft.com/office/powerpoint/2010/main" val="227393891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65033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В каком виде мы можем сообщить другу информацию о снеговике?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218" y="1546922"/>
            <a:ext cx="1706447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-285784" y="1214422"/>
            <a:ext cx="2888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Представить в виде графики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357554" y="2214554"/>
            <a:ext cx="40005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dirty="0"/>
              <a:t>«Снеговик состоит из трех комочков разных размеров.</a:t>
            </a:r>
          </a:p>
          <a:p>
            <a:pPr>
              <a:buNone/>
            </a:pPr>
            <a:r>
              <a:rPr lang="ru-RU" dirty="0"/>
              <a:t>Сначала лепим большой комок, затем средний и маленький. Делаем нос, глазки, одеваем шляпу.»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86116" y="1785926"/>
            <a:ext cx="4992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Представить  информацию  в виде текста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14744" y="4429132"/>
            <a:ext cx="34294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b="1" dirty="0">
                <a:solidFill>
                  <a:srgbClr val="0070C0"/>
                </a:solidFill>
              </a:rPr>
              <a:t>Представить в виде таблицы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336001"/>
              </p:ext>
            </p:extLst>
          </p:nvPr>
        </p:nvGraphicFramePr>
        <p:xfrm>
          <a:off x="2643174" y="5143512"/>
          <a:ext cx="6096000" cy="110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5376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Число комков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Размер комка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Цвет комков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большой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синий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33070"/>
            <a:ext cx="1681584" cy="2348880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571472" y="214290"/>
            <a:ext cx="8229600" cy="650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СНЕГОВИК</a:t>
            </a:r>
          </a:p>
        </p:txBody>
      </p:sp>
    </p:spTree>
    <p:extLst>
      <p:ext uri="{BB962C8B-B14F-4D97-AF65-F5344CB8AC3E}">
        <p14:creationId xmlns:p14="http://schemas.microsoft.com/office/powerpoint/2010/main" val="4167545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Тема урока «Представление информации»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77072"/>
            <a:ext cx="8229600" cy="154304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/>
              <a:t>Цель:</a:t>
            </a:r>
            <a:r>
              <a:rPr lang="ru-RU" dirty="0"/>
              <a:t> Изучить различные формы представления информации.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915816" y="2747211"/>
            <a:ext cx="3528392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sz="4800" b="1" dirty="0">
                <a:solidFill>
                  <a:srgbClr val="FF0000"/>
                </a:solidFill>
              </a:rPr>
              <a:t>Цель урока?</a:t>
            </a:r>
            <a:endParaRPr lang="ru-RU" sz="4800" dirty="0">
              <a:solidFill>
                <a:srgbClr val="FF0000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0149540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8" presetClass="exit" presetSubtype="0" ac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  <p:bldP spid="4" grpId="0" build="p"/>
      <p:bldP spid="4" grpId="1" build="allAtOnce"/>
      <p:bldP spid="4" grpId="2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/>
              <a:t>Знак - что это?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628800"/>
            <a:ext cx="8229600" cy="5040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6752"/>
            <a:ext cx="3024336" cy="29962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0770" y="5025777"/>
            <a:ext cx="34737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Если форма знака позволяет догадаться о его смысле – этот знак называют</a:t>
            </a:r>
            <a:r>
              <a:rPr lang="ru-RU" b="1" dirty="0">
                <a:solidFill>
                  <a:srgbClr val="FF0000"/>
                </a:solidFill>
              </a:rPr>
              <a:t> пиктограммой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93579" y="1910045"/>
            <a:ext cx="1850453" cy="15696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А, Б, В, Г….</a:t>
            </a:r>
          </a:p>
          <a:p>
            <a:r>
              <a:rPr lang="ru-RU" sz="2400" dirty="0"/>
              <a:t>1, 2, 3, 4…</a:t>
            </a:r>
          </a:p>
          <a:p>
            <a:r>
              <a:rPr lang="en-US" sz="2400" dirty="0"/>
              <a:t>A, B, C, D…</a:t>
            </a:r>
          </a:p>
          <a:p>
            <a:r>
              <a:rPr lang="en-US" sz="2400" dirty="0"/>
              <a:t>§</a:t>
            </a:r>
            <a:r>
              <a:rPr lang="ru-RU" sz="2400" dirty="0"/>
              <a:t> </a:t>
            </a:r>
            <a:r>
              <a:rPr lang="en-US" sz="2400" dirty="0"/>
              <a:t>©</a:t>
            </a:r>
            <a:r>
              <a:rPr lang="ru-RU" sz="2400" dirty="0"/>
              <a:t> </a:t>
            </a:r>
            <a:r>
              <a:rPr lang="el-GR" sz="2400" dirty="0"/>
              <a:t>Ω</a:t>
            </a:r>
            <a:r>
              <a:rPr lang="ru-RU" sz="2400" dirty="0"/>
              <a:t> </a:t>
            </a:r>
            <a:r>
              <a:rPr lang="el-GR" sz="2400" dirty="0">
                <a:sym typeface="Wingdings"/>
              </a:rPr>
              <a:t></a:t>
            </a:r>
            <a:r>
              <a:rPr lang="ru-RU" sz="2400" dirty="0">
                <a:sym typeface="Wingdings"/>
              </a:rPr>
              <a:t> </a:t>
            </a:r>
            <a:r>
              <a:rPr lang="el-GR" sz="2400" dirty="0">
                <a:sym typeface="Wingdings"/>
              </a:rPr>
              <a:t>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203848" y="162880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200314" y="449197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42106" y="4767463"/>
            <a:ext cx="34737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Если связь между формой и значением знака устанавливается по договоренности, то такие знаки называют </a:t>
            </a:r>
            <a:r>
              <a:rPr lang="ru-RU" b="1" dirty="0">
                <a:solidFill>
                  <a:srgbClr val="FF0000"/>
                </a:solidFill>
              </a:rPr>
              <a:t>символами.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7965" y="6146140"/>
            <a:ext cx="962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800" b="1" dirty="0">
                <a:solidFill>
                  <a:srgbClr val="FF0000"/>
                </a:solidFill>
              </a:rPr>
              <a:t>Знак</a:t>
            </a:r>
            <a:r>
              <a:rPr lang="ru-RU" altLang="ru-RU" dirty="0"/>
              <a:t> </a:t>
            </a:r>
          </a:p>
        </p:txBody>
      </p:sp>
      <p:pic>
        <p:nvPicPr>
          <p:cNvPr id="14" name="Picture 8" descr="Символ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695" y="1669293"/>
            <a:ext cx="1979013" cy="186041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605363" y="6150423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800" dirty="0"/>
              <a:t>представляет собой заменитель объекта</a:t>
            </a:r>
            <a:endParaRPr lang="ru-RU" alt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52870" y="4294383"/>
            <a:ext cx="2550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800" b="1" dirty="0">
                <a:solidFill>
                  <a:srgbClr val="FF0000"/>
                </a:solidFill>
              </a:rPr>
              <a:t>Пиктограмма</a:t>
            </a:r>
            <a:endParaRPr lang="ru-RU" alt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224093" y="4252868"/>
            <a:ext cx="2550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800" b="1" dirty="0">
                <a:solidFill>
                  <a:srgbClr val="FF0000"/>
                </a:solidFill>
              </a:rPr>
              <a:t>Символ</a:t>
            </a:r>
            <a:endParaRPr lang="ru-RU" alt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482" y="3529705"/>
            <a:ext cx="117157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8153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/>
      <p:bldP spid="10" grpId="0"/>
      <p:bldP spid="11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2988" y="188913"/>
            <a:ext cx="7643812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Знаки и их виды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403420011"/>
              </p:ext>
            </p:extLst>
          </p:nvPr>
        </p:nvGraphicFramePr>
        <p:xfrm>
          <a:off x="1763688" y="1124744"/>
          <a:ext cx="6096000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206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1042988" y="908050"/>
            <a:ext cx="781367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193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/>
              <a:t>Люди  используют отдельные знаки и знаковые системы.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 i="1" dirty="0"/>
              <a:t>Знаковая система </a:t>
            </a:r>
            <a:r>
              <a:rPr lang="ru-RU" altLang="ru-RU" sz="2400" dirty="0"/>
              <a:t>определяется множеством всех входящих в неё знаков (алфавитом) и правилами оперирования этими знаками.</a:t>
            </a:r>
          </a:p>
        </p:txBody>
      </p:sp>
      <p:sp>
        <p:nvSpPr>
          <p:cNvPr id="5" name="Заголовок 2"/>
          <p:cNvSpPr>
            <a:spLocks/>
          </p:cNvSpPr>
          <p:nvPr/>
        </p:nvSpPr>
        <p:spPr bwMode="auto">
          <a:xfrm>
            <a:off x="1042988" y="188913"/>
            <a:ext cx="764381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chemeClr val="tx2"/>
                </a:solidFill>
              </a:rPr>
              <a:t>Знаки и знаковые системы</a:t>
            </a:r>
          </a:p>
        </p:txBody>
      </p:sp>
      <p:pic>
        <p:nvPicPr>
          <p:cNvPr id="6" name="Picture 11" descr="Алфавит латинский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924175"/>
            <a:ext cx="3162300" cy="368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Адфавит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932113"/>
            <a:ext cx="3521075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65585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42988" y="1052513"/>
            <a:ext cx="810101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46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  </a:t>
            </a:r>
            <a:r>
              <a:rPr lang="ru-RU" altLang="ru-RU" sz="2400" dirty="0"/>
              <a:t>Общение между людьми может проходить в устной или письменной форме с использованием соответствующих звуковых или зрительных знаков. </a:t>
            </a:r>
          </a:p>
        </p:txBody>
      </p:sp>
      <p:pic>
        <p:nvPicPr>
          <p:cNvPr id="10" name="Picture 4" descr="Разговор между людь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349500"/>
            <a:ext cx="3313113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Язык жест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781300"/>
            <a:ext cx="30607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2"/>
          <p:cNvSpPr>
            <a:spLocks/>
          </p:cNvSpPr>
          <p:nvPr/>
        </p:nvSpPr>
        <p:spPr bwMode="auto">
          <a:xfrm>
            <a:off x="1042988" y="188913"/>
            <a:ext cx="764381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solidFill>
                  <a:schemeClr val="tx2"/>
                </a:solidFill>
              </a:rPr>
              <a:t>Язык как знаковая система</a:t>
            </a:r>
          </a:p>
        </p:txBody>
      </p:sp>
      <p:pic>
        <p:nvPicPr>
          <p:cNvPr id="13" name="Picture 2" descr="Пишите письма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221163"/>
            <a:ext cx="263842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5076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74638"/>
            <a:ext cx="8229600" cy="1143000"/>
          </a:xfrm>
        </p:spPr>
        <p:txBody>
          <a:bodyPr/>
          <a:lstStyle/>
          <a:p>
            <a:r>
              <a:rPr lang="ru-RU" dirty="0"/>
              <a:t>Язык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3610744" cy="6766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Естественный язык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932040" y="1556792"/>
            <a:ext cx="417646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Формальный язык 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95536" y="2204864"/>
            <a:ext cx="3600400" cy="2160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язык, используемый для общения людей.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211960" y="2132856"/>
            <a:ext cx="4896544" cy="2160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язык, в котором одинаковые сочетания знаков всегда имеют одинаковый смысл</a:t>
            </a:r>
            <a:r>
              <a:rPr lang="ru-RU" sz="2400" dirty="0"/>
              <a:t>.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195736" y="980728"/>
            <a:ext cx="165618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364088" y="980728"/>
            <a:ext cx="1944216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1493" y="3212976"/>
            <a:ext cx="4360507" cy="70788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русский, татарский, английский и т.д.</a:t>
            </a:r>
          </a:p>
        </p:txBody>
      </p:sp>
      <p:pic>
        <p:nvPicPr>
          <p:cNvPr id="16" name="Picture 16" descr="http://st01.kakprosto.ru/images/article/2011/11/13/1_522463f5abfc6522463f5abff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4063243"/>
            <a:ext cx="2365506" cy="15805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14" descr="https://encrypted-tbn3.gstatic.com/images?q=tbn:ANd9GcQw9G-038ccoL6RZwsHJCRqVkdBkUmFBK-FbtBiiiL3zXuevPU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712" y="5527128"/>
            <a:ext cx="2118320" cy="11422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4644008" y="3277433"/>
            <a:ext cx="4824536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ноты в музыке, химические формулы в химии, уравнения в математике и т.д.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491652"/>
            <a:ext cx="2082527" cy="2082527"/>
          </a:xfrm>
          <a:prstGeom prst="rect">
            <a:avLst/>
          </a:prstGeom>
        </p:spPr>
      </p:pic>
      <p:pic>
        <p:nvPicPr>
          <p:cNvPr id="22" name="Picture 6" descr="http://www.prlog.org/12048370-music-clipartmusic1.jpg"/>
          <p:cNvPicPr>
            <a:picLocks noChangeAspect="1" noChangeArrowheads="1"/>
          </p:cNvPicPr>
          <p:nvPr/>
        </p:nvPicPr>
        <p:blipFill>
          <a:blip r:embed="rId5" cstate="print"/>
          <a:srcRect l="4651" t="9302" r="2326" b="11628"/>
          <a:stretch>
            <a:fillRect/>
          </a:stretch>
        </p:blipFill>
        <p:spPr bwMode="auto">
          <a:xfrm>
            <a:off x="7097027" y="4529611"/>
            <a:ext cx="1442066" cy="12257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354952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6" grpId="1"/>
      <p:bldP spid="15" grpId="0" animBg="1"/>
      <p:bldP spid="1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2237</TotalTime>
  <Words>953</Words>
  <Application>Microsoft Office PowerPoint</Application>
  <PresentationFormat>Экран (4:3)</PresentationFormat>
  <Paragraphs>178</Paragraphs>
  <Slides>24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В каком виде мы можем сообщить другу информацию о снеговике?</vt:lpstr>
      <vt:lpstr>Тема урока «Представление информации»</vt:lpstr>
      <vt:lpstr>Знак - что это?</vt:lpstr>
      <vt:lpstr>Знаки и их виды</vt:lpstr>
      <vt:lpstr>Презентация PowerPoint</vt:lpstr>
      <vt:lpstr>Презентация PowerPoint</vt:lpstr>
      <vt:lpstr>Язык</vt:lpstr>
      <vt:lpstr>Игра по группам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Ключевые слова:</vt:lpstr>
      <vt:lpstr>Практическая работа</vt:lpstr>
      <vt:lpstr>Презентация PowerPoint</vt:lpstr>
      <vt:lpstr>Презентация PowerPoint</vt:lpstr>
      <vt:lpstr>Практическая работа</vt:lpstr>
      <vt:lpstr>На сегодняшнем уроке</vt:lpstr>
      <vt:lpstr>Домашнее задание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Пользователь Windows</cp:lastModifiedBy>
  <cp:revision>60</cp:revision>
  <dcterms:created xsi:type="dcterms:W3CDTF">2016-10-17T11:04:49Z</dcterms:created>
  <dcterms:modified xsi:type="dcterms:W3CDTF">2020-10-14T11:43:49Z</dcterms:modified>
</cp:coreProperties>
</file>