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81" r:id="rId2"/>
    <p:sldId id="298" r:id="rId3"/>
    <p:sldId id="280" r:id="rId4"/>
    <p:sldId id="282" r:id="rId5"/>
    <p:sldId id="283" r:id="rId6"/>
    <p:sldId id="284" r:id="rId7"/>
    <p:sldId id="285" r:id="rId8"/>
    <p:sldId id="286" r:id="rId9"/>
    <p:sldId id="256" r:id="rId10"/>
    <p:sldId id="257" r:id="rId11"/>
    <p:sldId id="258" r:id="rId12"/>
    <p:sldId id="266" r:id="rId13"/>
    <p:sldId id="265" r:id="rId14"/>
    <p:sldId id="264" r:id="rId15"/>
    <p:sldId id="267" r:id="rId16"/>
    <p:sldId id="268" r:id="rId17"/>
    <p:sldId id="269" r:id="rId18"/>
    <p:sldId id="270" r:id="rId19"/>
    <p:sldId id="271" r:id="rId20"/>
    <p:sldId id="288" r:id="rId21"/>
    <p:sldId id="275" r:id="rId22"/>
    <p:sldId id="274" r:id="rId23"/>
    <p:sldId id="276" r:id="rId24"/>
    <p:sldId id="279" r:id="rId25"/>
    <p:sldId id="287" r:id="rId26"/>
    <p:sldId id="299" r:id="rId27"/>
    <p:sldId id="297" r:id="rId28"/>
    <p:sldId id="300" r:id="rId29"/>
    <p:sldId id="301" r:id="rId30"/>
    <p:sldId id="289" r:id="rId31"/>
    <p:sldId id="290" r:id="rId32"/>
    <p:sldId id="291" r:id="rId33"/>
    <p:sldId id="292" r:id="rId34"/>
    <p:sldId id="293" r:id="rId35"/>
    <p:sldId id="294" r:id="rId36"/>
    <p:sldId id="296" r:id="rId37"/>
    <p:sldId id="263" r:id="rId3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3" autoAdjust="0"/>
    <p:restoredTop sz="94660"/>
  </p:normalViewPr>
  <p:slideViewPr>
    <p:cSldViewPr>
      <p:cViewPr varScale="1">
        <p:scale>
          <a:sx n="93" d="100"/>
          <a:sy n="93" d="100"/>
        </p:scale>
        <p:origin x="744" y="-7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УО %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rgbClr val="92D050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solidFill>
                  <a:srgbClr val="00B05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9FA4-452A-B775-EA3A2E440D13}"/>
              </c:ext>
            </c:extLst>
          </c:dPt>
          <c:dLbls>
            <c:dLbl>
              <c:idx val="0"/>
              <c:layout>
                <c:manualLayout>
                  <c:x val="0"/>
                  <c:y val="8.6105675146771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FA4-452A-B775-EA3A2E440D13}"/>
                </c:ext>
              </c:extLst>
            </c:dLbl>
            <c:dLbl>
              <c:idx val="1"/>
              <c:layout>
                <c:manualLayout>
                  <c:x val="7.9160899452317725E-3"/>
                  <c:y val="0.10176125244618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FA4-452A-B775-EA3A2E440D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2014-2015</c:v>
                </c:pt>
                <c:pt idx="1">
                  <c:v>2015-2016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A4-452A-B775-EA3A2E440D1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 %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dLbl>
              <c:idx val="0"/>
              <c:layout>
                <c:manualLayout>
                  <c:x val="-4.7496539671391374E-3"/>
                  <c:y val="9.3933463796477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FA4-452A-B775-EA3A2E440D13}"/>
                </c:ext>
              </c:extLst>
            </c:dLbl>
            <c:dLbl>
              <c:idx val="1"/>
              <c:layout>
                <c:manualLayout>
                  <c:x val="-1.5832179890463791E-3"/>
                  <c:y val="0.10176125244618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FA4-452A-B775-EA3A2E440D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2014-2015</c:v>
                </c:pt>
                <c:pt idx="1">
                  <c:v>2015-2016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81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FA4-452A-B775-EA3A2E440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6798080"/>
        <c:axId val="166799616"/>
        <c:axId val="0"/>
      </c:bar3DChart>
      <c:catAx>
        <c:axId val="166798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6799616"/>
        <c:crosses val="autoZero"/>
        <c:auto val="1"/>
        <c:lblAlgn val="ctr"/>
        <c:lblOffset val="100"/>
        <c:noMultiLvlLbl val="0"/>
      </c:catAx>
      <c:valAx>
        <c:axId val="166799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6798080"/>
        <c:crosses val="autoZero"/>
        <c:crossBetween val="between"/>
      </c:valAx>
      <c:spPr>
        <a:noFill/>
        <a:ln w="25370">
          <a:noFill/>
        </a:ln>
      </c:spPr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13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31645569620264E-2"/>
          <c:y val="1.5384615384615411E-2"/>
          <c:w val="0.74050632911392356"/>
          <c:h val="0.805128205128205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УО %</c:v>
                </c:pt>
              </c:strCache>
            </c:strRef>
          </c:tx>
          <c:spPr>
            <a:ln>
              <a:solidFill>
                <a:srgbClr val="92D050"/>
              </a:solidFill>
            </a:ln>
          </c:spPr>
          <c:invertIfNegative val="0"/>
          <c:dPt>
            <c:idx val="1"/>
            <c:invertIfNegative val="0"/>
            <c:bubble3D val="0"/>
            <c:spPr>
              <a:ln>
                <a:solidFill>
                  <a:srgbClr val="00B05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D4DD-403C-9E9C-6CB86F915BC7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2008-2009</c:v>
                </c:pt>
                <c:pt idx="1">
                  <c:v>2009-2010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DD-403C-9E9C-6CB86F915BC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Наибольший 
тестовый балл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2-D4DD-403C-9E9C-6CB86F915BC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3-D4DD-403C-9E9C-6CB86F915BC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79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DD-403C-9E9C-6CB86F915BC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88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DD-403C-9E9C-6CB86F915BC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2008-2009</c:v>
                </c:pt>
                <c:pt idx="1">
                  <c:v>2009-2010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65</c:v>
                </c:pt>
                <c:pt idx="1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DD-403C-9E9C-6CB86F915BC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2008-2009</c:v>
                </c:pt>
                <c:pt idx="1">
                  <c:v>2009-2010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5-D4DD-403C-9E9C-6CB86F915B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500"/>
        <c:shape val="box"/>
        <c:axId val="167214080"/>
        <c:axId val="167232256"/>
        <c:axId val="0"/>
      </c:bar3DChart>
      <c:catAx>
        <c:axId val="1672140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67232256"/>
        <c:crosses val="autoZero"/>
        <c:auto val="1"/>
        <c:lblAlgn val="ctr"/>
        <c:lblOffset val="100"/>
        <c:noMultiLvlLbl val="0"/>
      </c:catAx>
      <c:valAx>
        <c:axId val="167232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214080"/>
        <c:crosses val="autoZero"/>
        <c:crossBetween val="between"/>
      </c:valAx>
    </c:plotArea>
    <c:legend>
      <c:legendPos val="r"/>
      <c:legendEntry>
        <c:idx val="1"/>
        <c:delete val="1"/>
      </c:legendEntry>
      <c:legendEntry>
        <c:idx val="2"/>
        <c:delete val="1"/>
      </c:legendEntry>
      <c:layout>
        <c:manualLayout>
          <c:xMode val="edge"/>
          <c:yMode val="edge"/>
          <c:x val="0.84944974681195151"/>
          <c:y val="0.33886797216480319"/>
          <c:w val="0.14022243431692283"/>
          <c:h val="0.2211882031780095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18799-E257-4FB7-BD61-3824E112DFEB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0FAE7-CB5A-42B6-AA50-326CCCA7A3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640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71F0E9-4638-4B66-831A-E02C953D9496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29269F-185F-4D13-9D4E-878485FBAA4E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0FAE7-CB5A-42B6-AA50-326CCCA7A3FE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C4475-151D-4AD8-9638-2C54EAA8D0C8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E49EC-2F2C-46B4-8FEA-26357B3D0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16.emf"/><Relationship Id="rId3" Type="http://schemas.openxmlformats.org/officeDocument/2006/relationships/image" Target="../media/image17.jpeg"/><Relationship Id="rId7" Type="http://schemas.openxmlformats.org/officeDocument/2006/relationships/slide" Target="slide18.xml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15.xml"/><Relationship Id="rId11" Type="http://schemas.openxmlformats.org/officeDocument/2006/relationships/image" Target="../media/image15.emf"/><Relationship Id="rId5" Type="http://schemas.openxmlformats.org/officeDocument/2006/relationships/slide" Target="slide14.xml"/><Relationship Id="rId10" Type="http://schemas.openxmlformats.org/officeDocument/2006/relationships/oleObject" Target="../embeddings/oleObject1.bin"/><Relationship Id="rId4" Type="http://schemas.openxmlformats.org/officeDocument/2006/relationships/slide" Target="slide13.xml"/><Relationship Id="rId9" Type="http://schemas.openxmlformats.org/officeDocument/2006/relationships/slide" Target="slide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emf"/><Relationship Id="rId5" Type="http://schemas.openxmlformats.org/officeDocument/2006/relationships/package" Target="../embeddings/____________Microsoft_PowerPoint.pptx"/><Relationship Id="rId4" Type="http://schemas.openxmlformats.org/officeDocument/2006/relationships/slide" Target="slide1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______Microsoft_PowerPoint1.pptx"/><Relationship Id="rId3" Type="http://schemas.openxmlformats.org/officeDocument/2006/relationships/image" Target="../media/image8.jpeg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0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8.png"/><Relationship Id="rId5" Type="http://schemas.openxmlformats.org/officeDocument/2006/relationships/hyperlink" Target="&#1069;&#1083;.%20&#1078;&#1091;&#1088;&#1085;&#1072;&#1083;.doc" TargetMode="External"/><Relationship Id="rId4" Type="http://schemas.openxmlformats.org/officeDocument/2006/relationships/image" Target="../media/image2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hyperlink" Target="&#1076;&#1086;&#1082;&#1091;&#1084;&#1077;&#1085;&#1090;%201.pps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3"/>
          <p:cNvPicPr>
            <a:picLocks noChangeAspect="1" noChangeArrowheads="1"/>
          </p:cNvPicPr>
          <p:nvPr/>
        </p:nvPicPr>
        <p:blipFill>
          <a:blip r:embed="rId3" cstate="print"/>
          <a:srcRect l="10986" r="11377" b="11650"/>
          <a:stretch>
            <a:fillRect/>
          </a:stretch>
        </p:blipFill>
        <p:spPr bwMode="auto">
          <a:xfrm>
            <a:off x="0" y="-182556"/>
            <a:ext cx="9143968" cy="5326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C:\Users\9\Desktop\P1000047.JPG"/>
          <p:cNvPicPr>
            <a:picLocks noChangeAspect="1" noChangeArrowheads="1"/>
          </p:cNvPicPr>
          <p:nvPr/>
        </p:nvPicPr>
        <p:blipFill>
          <a:blip r:embed="rId4" cstate="print"/>
          <a:srcRect l="29438" t="9175" r="25736" b="22016"/>
          <a:stretch>
            <a:fillRect/>
          </a:stretch>
        </p:blipFill>
        <p:spPr bwMode="auto">
          <a:xfrm>
            <a:off x="467544" y="1563638"/>
            <a:ext cx="2232248" cy="2554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FFFF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 flipH="1">
            <a:off x="3214678" y="4045009"/>
            <a:ext cx="553085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ru-RU" sz="2400" b="1" i="1" dirty="0" smtClean="0">
                <a:solidFill>
                  <a:srgbClr val="003366"/>
                </a:solidFill>
                <a:latin typeface="+mn-lt"/>
              </a:rPr>
              <a:t>Педагогический  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b="1" i="1" dirty="0" smtClean="0">
                <a:solidFill>
                  <a:srgbClr val="003366"/>
                </a:solidFill>
                <a:latin typeface="+mn-lt"/>
              </a:rPr>
              <a:t>стаж – </a:t>
            </a:r>
            <a:r>
              <a:rPr lang="ru-RU" sz="2400" b="1" i="1" smtClean="0">
                <a:solidFill>
                  <a:srgbClr val="003366"/>
                </a:solidFill>
              </a:rPr>
              <a:t>23</a:t>
            </a:r>
            <a:r>
              <a:rPr lang="ru-RU" sz="2400" b="1" i="1" smtClean="0">
                <a:solidFill>
                  <a:srgbClr val="003366"/>
                </a:solidFill>
                <a:latin typeface="+mn-lt"/>
              </a:rPr>
              <a:t> года</a:t>
            </a:r>
            <a:r>
              <a:rPr lang="ru-RU" sz="2400" i="1" smtClean="0">
                <a:solidFill>
                  <a:srgbClr val="003366"/>
                </a:solidFill>
                <a:latin typeface="+mn-lt"/>
              </a:rPr>
              <a:t>.</a:t>
            </a:r>
            <a:endParaRPr lang="ru-RU" sz="2400" i="1" dirty="0">
              <a:solidFill>
                <a:srgbClr val="003366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1393023"/>
            <a:ext cx="578644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  <a:defRPr/>
            </a:pPr>
            <a:r>
              <a:rPr lang="ru-RU" sz="2400" b="1" i="1" dirty="0" smtClean="0">
                <a:ln w="3175">
                  <a:noFill/>
                </a:ln>
                <a:solidFill>
                  <a:srgbClr val="003366"/>
                </a:solidFill>
              </a:rPr>
              <a:t>учитель </a:t>
            </a:r>
            <a:r>
              <a:rPr lang="ru-RU" sz="2400" b="1" i="1" dirty="0" smtClean="0">
                <a:ln w="3175">
                  <a:noFill/>
                </a:ln>
                <a:solidFill>
                  <a:srgbClr val="003366"/>
                </a:solidFill>
              </a:rPr>
              <a:t>математики </a:t>
            </a:r>
            <a:r>
              <a:rPr lang="ru-RU" sz="2400" b="1" i="1" dirty="0">
                <a:ln w="3175">
                  <a:noFill/>
                </a:ln>
                <a:solidFill>
                  <a:srgbClr val="003366"/>
                </a:solidFill>
              </a:rPr>
              <a:t>высшей квалификационной </a:t>
            </a:r>
            <a:r>
              <a:rPr lang="ru-RU" sz="2400" b="1" i="1" dirty="0" smtClean="0">
                <a:ln w="3175">
                  <a:noFill/>
                </a:ln>
                <a:solidFill>
                  <a:srgbClr val="003366"/>
                </a:solidFill>
              </a:rPr>
              <a:t>категории</a:t>
            </a:r>
          </a:p>
          <a:p>
            <a:pPr marL="342900" indent="-342900">
              <a:lnSpc>
                <a:spcPct val="150000"/>
              </a:lnSpc>
              <a:buFontTx/>
              <a:buChar char="-"/>
              <a:defRPr/>
            </a:pPr>
            <a:r>
              <a:rPr lang="ru-RU" sz="2400" b="1" i="1" dirty="0" smtClean="0">
                <a:ln w="3175">
                  <a:noFill/>
                </a:ln>
                <a:solidFill>
                  <a:srgbClr val="003366"/>
                </a:solidFill>
              </a:rPr>
              <a:t>МБОУ СОШ №7 г. Сальска</a:t>
            </a:r>
            <a:endParaRPr lang="ru-RU" sz="2400" b="1" i="1" dirty="0">
              <a:ln w="3175">
                <a:noFill/>
              </a:ln>
              <a:solidFill>
                <a:srgbClr val="00336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160717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000" b="1" dirty="0" err="1" smtClean="0">
                <a:ln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cs typeface="Times New Roman" pitchFamily="18" charset="0"/>
              </a:rPr>
              <a:t>Лысикова</a:t>
            </a:r>
            <a:r>
              <a:rPr lang="ru-RU" sz="4000" b="1" dirty="0" smtClean="0">
                <a:ln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cs typeface="Times New Roman" pitchFamily="18" charset="0"/>
              </a:rPr>
              <a:t> Светлана Юрьевна</a:t>
            </a:r>
            <a:endParaRPr lang="ru-RU" sz="4000" b="1" dirty="0">
              <a:ln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telegraf.in.ua/uploads/posts/2015-08/thumbs/1440763565_shkola-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15616" y="0"/>
            <a:ext cx="9041309" cy="5143500"/>
          </a:xfrm>
          <a:prstGeom prst="rect">
            <a:avLst/>
          </a:prstGeom>
          <a:noFill/>
        </p:spPr>
      </p:pic>
      <p:sp>
        <p:nvSpPr>
          <p:cNvPr id="10" name="Полилиния 9"/>
          <p:cNvSpPr/>
          <p:nvPr/>
        </p:nvSpPr>
        <p:spPr>
          <a:xfrm>
            <a:off x="3131840" y="1995686"/>
            <a:ext cx="5976664" cy="1512168"/>
          </a:xfrm>
          <a:custGeom>
            <a:avLst/>
            <a:gdLst>
              <a:gd name="connsiteX0" fmla="*/ 0 w 4905633"/>
              <a:gd name="connsiteY0" fmla="*/ 212124 h 1507524"/>
              <a:gd name="connsiteX1" fmla="*/ 457200 w 4905633"/>
              <a:gd name="connsiteY1" fmla="*/ 2059 h 1507524"/>
              <a:gd name="connsiteX2" fmla="*/ 951471 w 4905633"/>
              <a:gd name="connsiteY2" fmla="*/ 199767 h 1507524"/>
              <a:gd name="connsiteX3" fmla="*/ 704336 w 4905633"/>
              <a:gd name="connsiteY3" fmla="*/ 687859 h 1507524"/>
              <a:gd name="connsiteX4" fmla="*/ 963827 w 4905633"/>
              <a:gd name="connsiteY4" fmla="*/ 1274805 h 1507524"/>
              <a:gd name="connsiteX5" fmla="*/ 1649627 w 4905633"/>
              <a:gd name="connsiteY5" fmla="*/ 1491048 h 1507524"/>
              <a:gd name="connsiteX6" fmla="*/ 2916195 w 4905633"/>
              <a:gd name="connsiteY6" fmla="*/ 1373659 h 1507524"/>
              <a:gd name="connsiteX7" fmla="*/ 3867665 w 4905633"/>
              <a:gd name="connsiteY7" fmla="*/ 817605 h 1507524"/>
              <a:gd name="connsiteX8" fmla="*/ 4905633 w 4905633"/>
              <a:gd name="connsiteY8" fmla="*/ 805248 h 150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05633" h="1507524">
                <a:moveTo>
                  <a:pt x="0" y="212124"/>
                </a:moveTo>
                <a:cubicBezTo>
                  <a:pt x="149311" y="108121"/>
                  <a:pt x="298622" y="4118"/>
                  <a:pt x="457200" y="2059"/>
                </a:cubicBezTo>
                <a:cubicBezTo>
                  <a:pt x="615778" y="0"/>
                  <a:pt x="910282" y="85467"/>
                  <a:pt x="951471" y="199767"/>
                </a:cubicBezTo>
                <a:cubicBezTo>
                  <a:pt x="992660" y="314067"/>
                  <a:pt x="702277" y="508686"/>
                  <a:pt x="704336" y="687859"/>
                </a:cubicBezTo>
                <a:cubicBezTo>
                  <a:pt x="706395" y="867032"/>
                  <a:pt x="806279" y="1140940"/>
                  <a:pt x="963827" y="1274805"/>
                </a:cubicBezTo>
                <a:cubicBezTo>
                  <a:pt x="1121375" y="1408670"/>
                  <a:pt x="1324232" y="1474572"/>
                  <a:pt x="1649627" y="1491048"/>
                </a:cubicBezTo>
                <a:cubicBezTo>
                  <a:pt x="1975022" y="1507524"/>
                  <a:pt x="2546522" y="1485900"/>
                  <a:pt x="2916195" y="1373659"/>
                </a:cubicBezTo>
                <a:cubicBezTo>
                  <a:pt x="3285868" y="1261419"/>
                  <a:pt x="3536092" y="912340"/>
                  <a:pt x="3867665" y="817605"/>
                </a:cubicBezTo>
                <a:cubicBezTo>
                  <a:pt x="4199238" y="722870"/>
                  <a:pt x="4552435" y="764059"/>
                  <a:pt x="4905633" y="805248"/>
                </a:cubicBezTo>
              </a:path>
            </a:pathLst>
          </a:custGeom>
          <a:ln>
            <a:solidFill>
              <a:srgbClr val="C00000">
                <a:alpha val="57000"/>
              </a:srgbClr>
            </a:solidFill>
          </a:ln>
          <a:scene3d>
            <a:camera prst="orthographicFront">
              <a:rot lat="17399980" lon="0" rev="0"/>
            </a:camera>
            <a:lightRig rig="threePt" dir="t"/>
          </a:scene3d>
          <a:sp3d extrusionH="1663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131840" y="267494"/>
            <a:ext cx="5976664" cy="1512168"/>
          </a:xfrm>
          <a:custGeom>
            <a:avLst/>
            <a:gdLst>
              <a:gd name="connsiteX0" fmla="*/ 0 w 4905633"/>
              <a:gd name="connsiteY0" fmla="*/ 212124 h 1507524"/>
              <a:gd name="connsiteX1" fmla="*/ 457200 w 4905633"/>
              <a:gd name="connsiteY1" fmla="*/ 2059 h 1507524"/>
              <a:gd name="connsiteX2" fmla="*/ 951471 w 4905633"/>
              <a:gd name="connsiteY2" fmla="*/ 199767 h 1507524"/>
              <a:gd name="connsiteX3" fmla="*/ 704336 w 4905633"/>
              <a:gd name="connsiteY3" fmla="*/ 687859 h 1507524"/>
              <a:gd name="connsiteX4" fmla="*/ 963827 w 4905633"/>
              <a:gd name="connsiteY4" fmla="*/ 1274805 h 1507524"/>
              <a:gd name="connsiteX5" fmla="*/ 1649627 w 4905633"/>
              <a:gd name="connsiteY5" fmla="*/ 1491048 h 1507524"/>
              <a:gd name="connsiteX6" fmla="*/ 2916195 w 4905633"/>
              <a:gd name="connsiteY6" fmla="*/ 1373659 h 1507524"/>
              <a:gd name="connsiteX7" fmla="*/ 3867665 w 4905633"/>
              <a:gd name="connsiteY7" fmla="*/ 817605 h 1507524"/>
              <a:gd name="connsiteX8" fmla="*/ 4905633 w 4905633"/>
              <a:gd name="connsiteY8" fmla="*/ 805248 h 150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05633" h="1507524">
                <a:moveTo>
                  <a:pt x="0" y="212124"/>
                </a:moveTo>
                <a:cubicBezTo>
                  <a:pt x="149311" y="108121"/>
                  <a:pt x="298622" y="4118"/>
                  <a:pt x="457200" y="2059"/>
                </a:cubicBezTo>
                <a:cubicBezTo>
                  <a:pt x="615778" y="0"/>
                  <a:pt x="910282" y="85467"/>
                  <a:pt x="951471" y="199767"/>
                </a:cubicBezTo>
                <a:cubicBezTo>
                  <a:pt x="992660" y="314067"/>
                  <a:pt x="702277" y="508686"/>
                  <a:pt x="704336" y="687859"/>
                </a:cubicBezTo>
                <a:cubicBezTo>
                  <a:pt x="706395" y="867032"/>
                  <a:pt x="806279" y="1140940"/>
                  <a:pt x="963827" y="1274805"/>
                </a:cubicBezTo>
                <a:cubicBezTo>
                  <a:pt x="1121375" y="1408670"/>
                  <a:pt x="1324232" y="1474572"/>
                  <a:pt x="1649627" y="1491048"/>
                </a:cubicBezTo>
                <a:cubicBezTo>
                  <a:pt x="1975022" y="1507524"/>
                  <a:pt x="2546522" y="1485900"/>
                  <a:pt x="2916195" y="1373659"/>
                </a:cubicBezTo>
                <a:cubicBezTo>
                  <a:pt x="3285868" y="1261419"/>
                  <a:pt x="3536092" y="912340"/>
                  <a:pt x="3867665" y="817605"/>
                </a:cubicBezTo>
                <a:cubicBezTo>
                  <a:pt x="4199238" y="722870"/>
                  <a:pt x="4552435" y="764059"/>
                  <a:pt x="4905633" y="805248"/>
                </a:cubicBezTo>
              </a:path>
            </a:pathLst>
          </a:custGeom>
          <a:ln>
            <a:solidFill>
              <a:schemeClr val="accent1">
                <a:shade val="95000"/>
                <a:satMod val="105000"/>
                <a:alpha val="57000"/>
              </a:schemeClr>
            </a:solidFill>
          </a:ln>
          <a:scene3d>
            <a:camera prst="orthographicFront">
              <a:rot lat="17399980" lon="0" rev="0"/>
            </a:camera>
            <a:lightRig rig="threePt" dir="t"/>
          </a:scene3d>
          <a:sp3d extrusionH="1663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413732" y="1131590"/>
            <a:ext cx="5184576" cy="1800200"/>
          </a:xfrm>
          <a:prstGeom prst="wedgeRoundRectCallout">
            <a:avLst>
              <a:gd name="adj1" fmla="val -59206"/>
              <a:gd name="adj2" fmla="val 7693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Batang" pitchFamily="18" charset="-127"/>
              </a:rPr>
              <a:t>Начальное общее образование</a:t>
            </a:r>
            <a:endParaRPr lang="ru-RU" sz="32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  <a:ea typeface="Batang" pitchFamily="18" charset="-127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3260636" y="2787774"/>
            <a:ext cx="5184576" cy="1800200"/>
          </a:xfrm>
          <a:prstGeom prst="wedgeRoundRectCallout">
            <a:avLst>
              <a:gd name="adj1" fmla="val -58134"/>
              <a:gd name="adj2" fmla="val -73045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Batang" pitchFamily="18" charset="-127"/>
              </a:rPr>
              <a:t>Основное общее образование</a:t>
            </a:r>
            <a:endParaRPr lang="ru-RU" sz="32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  <a:ea typeface="Batang" pitchFamily="18" charset="-127"/>
            </a:endParaRPr>
          </a:p>
        </p:txBody>
      </p:sp>
      <p:pic>
        <p:nvPicPr>
          <p:cNvPr id="11" name="Picture 12" descr="http://demosistema.ru/published/publicdata/WEBASYST/attachments/SC/products_pictures/134_enllw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84584" y="123478"/>
            <a:ext cx="4968552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/>
          <p:nvPr/>
        </p:nvSpPr>
        <p:spPr>
          <a:xfrm rot="5400000">
            <a:off x="6552220" y="1023578"/>
            <a:ext cx="432048" cy="1080120"/>
          </a:xfrm>
          <a:custGeom>
            <a:avLst/>
            <a:gdLst>
              <a:gd name="connsiteX0" fmla="*/ 642551 w 1272746"/>
              <a:gd name="connsiteY0" fmla="*/ 352167 h 1408670"/>
              <a:gd name="connsiteX1" fmla="*/ 648730 w 1272746"/>
              <a:gd name="connsiteY1" fmla="*/ 12357 h 1408670"/>
              <a:gd name="connsiteX2" fmla="*/ 1272746 w 1272746"/>
              <a:gd name="connsiteY2" fmla="*/ 691978 h 1408670"/>
              <a:gd name="connsiteX3" fmla="*/ 654908 w 1272746"/>
              <a:gd name="connsiteY3" fmla="*/ 1365421 h 1408670"/>
              <a:gd name="connsiteX4" fmla="*/ 654908 w 1272746"/>
              <a:gd name="connsiteY4" fmla="*/ 1050324 h 1408670"/>
              <a:gd name="connsiteX5" fmla="*/ 537519 w 1272746"/>
              <a:gd name="connsiteY5" fmla="*/ 1050324 h 1408670"/>
              <a:gd name="connsiteX6" fmla="*/ 413951 w 1272746"/>
              <a:gd name="connsiteY6" fmla="*/ 1068859 h 1408670"/>
              <a:gd name="connsiteX7" fmla="*/ 321275 w 1272746"/>
              <a:gd name="connsiteY7" fmla="*/ 1118286 h 1408670"/>
              <a:gd name="connsiteX8" fmla="*/ 228600 w 1272746"/>
              <a:gd name="connsiteY8" fmla="*/ 1167713 h 1408670"/>
              <a:gd name="connsiteX9" fmla="*/ 92675 w 1272746"/>
              <a:gd name="connsiteY9" fmla="*/ 1278924 h 1408670"/>
              <a:gd name="connsiteX10" fmla="*/ 0 w 1272746"/>
              <a:gd name="connsiteY10" fmla="*/ 1408670 h 1408670"/>
              <a:gd name="connsiteX11" fmla="*/ 0 w 1272746"/>
              <a:gd name="connsiteY11" fmla="*/ 0 h 1408670"/>
              <a:gd name="connsiteX12" fmla="*/ 61784 w 1272746"/>
              <a:gd name="connsiteY12" fmla="*/ 98854 h 1408670"/>
              <a:gd name="connsiteX13" fmla="*/ 148281 w 1272746"/>
              <a:gd name="connsiteY13" fmla="*/ 216243 h 1408670"/>
              <a:gd name="connsiteX14" fmla="*/ 259492 w 1272746"/>
              <a:gd name="connsiteY14" fmla="*/ 290384 h 1408670"/>
              <a:gd name="connsiteX15" fmla="*/ 383059 w 1272746"/>
              <a:gd name="connsiteY15" fmla="*/ 339811 h 1408670"/>
              <a:gd name="connsiteX16" fmla="*/ 475735 w 1272746"/>
              <a:gd name="connsiteY16" fmla="*/ 352167 h 1408670"/>
              <a:gd name="connsiteX17" fmla="*/ 556054 w 1272746"/>
              <a:gd name="connsiteY17" fmla="*/ 352167 h 1408670"/>
              <a:gd name="connsiteX18" fmla="*/ 642551 w 1272746"/>
              <a:gd name="connsiteY18" fmla="*/ 352167 h 14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2746" h="1408670">
                <a:moveTo>
                  <a:pt x="642551" y="352167"/>
                </a:moveTo>
                <a:lnTo>
                  <a:pt x="648730" y="12357"/>
                </a:lnTo>
                <a:lnTo>
                  <a:pt x="1272746" y="691978"/>
                </a:lnTo>
                <a:lnTo>
                  <a:pt x="654908" y="1365421"/>
                </a:lnTo>
                <a:lnTo>
                  <a:pt x="654908" y="1050324"/>
                </a:lnTo>
                <a:lnTo>
                  <a:pt x="537519" y="1050324"/>
                </a:lnTo>
                <a:lnTo>
                  <a:pt x="413951" y="1068859"/>
                </a:lnTo>
                <a:lnTo>
                  <a:pt x="321275" y="1118286"/>
                </a:lnTo>
                <a:lnTo>
                  <a:pt x="228600" y="1167713"/>
                </a:lnTo>
                <a:lnTo>
                  <a:pt x="92675" y="1278924"/>
                </a:lnTo>
                <a:lnTo>
                  <a:pt x="0" y="1408670"/>
                </a:lnTo>
                <a:lnTo>
                  <a:pt x="0" y="0"/>
                </a:lnTo>
                <a:lnTo>
                  <a:pt x="61784" y="98854"/>
                </a:lnTo>
                <a:lnTo>
                  <a:pt x="148281" y="216243"/>
                </a:lnTo>
                <a:lnTo>
                  <a:pt x="259492" y="290384"/>
                </a:lnTo>
                <a:lnTo>
                  <a:pt x="383059" y="339811"/>
                </a:lnTo>
                <a:lnTo>
                  <a:pt x="475735" y="352167"/>
                </a:lnTo>
                <a:lnTo>
                  <a:pt x="556054" y="352167"/>
                </a:lnTo>
                <a:lnTo>
                  <a:pt x="642551" y="35216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788024" y="4155926"/>
            <a:ext cx="4104456" cy="8640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профессиональное самоопределение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3995936" y="267494"/>
            <a:ext cx="768690" cy="1408670"/>
          </a:xfrm>
          <a:custGeom>
            <a:avLst/>
            <a:gdLst>
              <a:gd name="connsiteX0" fmla="*/ 642551 w 1272746"/>
              <a:gd name="connsiteY0" fmla="*/ 352167 h 1408670"/>
              <a:gd name="connsiteX1" fmla="*/ 648730 w 1272746"/>
              <a:gd name="connsiteY1" fmla="*/ 12357 h 1408670"/>
              <a:gd name="connsiteX2" fmla="*/ 1272746 w 1272746"/>
              <a:gd name="connsiteY2" fmla="*/ 691978 h 1408670"/>
              <a:gd name="connsiteX3" fmla="*/ 654908 w 1272746"/>
              <a:gd name="connsiteY3" fmla="*/ 1365421 h 1408670"/>
              <a:gd name="connsiteX4" fmla="*/ 654908 w 1272746"/>
              <a:gd name="connsiteY4" fmla="*/ 1050324 h 1408670"/>
              <a:gd name="connsiteX5" fmla="*/ 537519 w 1272746"/>
              <a:gd name="connsiteY5" fmla="*/ 1050324 h 1408670"/>
              <a:gd name="connsiteX6" fmla="*/ 413951 w 1272746"/>
              <a:gd name="connsiteY6" fmla="*/ 1068859 h 1408670"/>
              <a:gd name="connsiteX7" fmla="*/ 321275 w 1272746"/>
              <a:gd name="connsiteY7" fmla="*/ 1118286 h 1408670"/>
              <a:gd name="connsiteX8" fmla="*/ 228600 w 1272746"/>
              <a:gd name="connsiteY8" fmla="*/ 1167713 h 1408670"/>
              <a:gd name="connsiteX9" fmla="*/ 92675 w 1272746"/>
              <a:gd name="connsiteY9" fmla="*/ 1278924 h 1408670"/>
              <a:gd name="connsiteX10" fmla="*/ 0 w 1272746"/>
              <a:gd name="connsiteY10" fmla="*/ 1408670 h 1408670"/>
              <a:gd name="connsiteX11" fmla="*/ 0 w 1272746"/>
              <a:gd name="connsiteY11" fmla="*/ 0 h 1408670"/>
              <a:gd name="connsiteX12" fmla="*/ 61784 w 1272746"/>
              <a:gd name="connsiteY12" fmla="*/ 98854 h 1408670"/>
              <a:gd name="connsiteX13" fmla="*/ 148281 w 1272746"/>
              <a:gd name="connsiteY13" fmla="*/ 216243 h 1408670"/>
              <a:gd name="connsiteX14" fmla="*/ 259492 w 1272746"/>
              <a:gd name="connsiteY14" fmla="*/ 290384 h 1408670"/>
              <a:gd name="connsiteX15" fmla="*/ 383059 w 1272746"/>
              <a:gd name="connsiteY15" fmla="*/ 339811 h 1408670"/>
              <a:gd name="connsiteX16" fmla="*/ 475735 w 1272746"/>
              <a:gd name="connsiteY16" fmla="*/ 352167 h 1408670"/>
              <a:gd name="connsiteX17" fmla="*/ 556054 w 1272746"/>
              <a:gd name="connsiteY17" fmla="*/ 352167 h 1408670"/>
              <a:gd name="connsiteX18" fmla="*/ 642551 w 1272746"/>
              <a:gd name="connsiteY18" fmla="*/ 352167 h 14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2746" h="1408670">
                <a:moveTo>
                  <a:pt x="642551" y="352167"/>
                </a:moveTo>
                <a:lnTo>
                  <a:pt x="648730" y="12357"/>
                </a:lnTo>
                <a:lnTo>
                  <a:pt x="1272746" y="691978"/>
                </a:lnTo>
                <a:lnTo>
                  <a:pt x="654908" y="1365421"/>
                </a:lnTo>
                <a:lnTo>
                  <a:pt x="654908" y="1050324"/>
                </a:lnTo>
                <a:lnTo>
                  <a:pt x="537519" y="1050324"/>
                </a:lnTo>
                <a:lnTo>
                  <a:pt x="413951" y="1068859"/>
                </a:lnTo>
                <a:lnTo>
                  <a:pt x="321275" y="1118286"/>
                </a:lnTo>
                <a:lnTo>
                  <a:pt x="228600" y="1167713"/>
                </a:lnTo>
                <a:lnTo>
                  <a:pt x="92675" y="1278924"/>
                </a:lnTo>
                <a:lnTo>
                  <a:pt x="0" y="1408670"/>
                </a:lnTo>
                <a:lnTo>
                  <a:pt x="0" y="0"/>
                </a:lnTo>
                <a:lnTo>
                  <a:pt x="61784" y="98854"/>
                </a:lnTo>
                <a:lnTo>
                  <a:pt x="148281" y="216243"/>
                </a:lnTo>
                <a:lnTo>
                  <a:pt x="259492" y="290384"/>
                </a:lnTo>
                <a:lnTo>
                  <a:pt x="383059" y="339811"/>
                </a:lnTo>
                <a:lnTo>
                  <a:pt x="475735" y="352167"/>
                </a:lnTo>
                <a:lnTo>
                  <a:pt x="556054" y="352167"/>
                </a:lnTo>
                <a:lnTo>
                  <a:pt x="642551" y="35216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788024" y="843558"/>
            <a:ext cx="4104456" cy="50405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пролицейские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классы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788024" y="1779662"/>
            <a:ext cx="4104456" cy="50405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предпрофильная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подготовка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олилиния 12"/>
          <p:cNvSpPr/>
          <p:nvPr/>
        </p:nvSpPr>
        <p:spPr>
          <a:xfrm rot="5400000">
            <a:off x="6552220" y="1959682"/>
            <a:ext cx="432048" cy="1080120"/>
          </a:xfrm>
          <a:custGeom>
            <a:avLst/>
            <a:gdLst>
              <a:gd name="connsiteX0" fmla="*/ 642551 w 1272746"/>
              <a:gd name="connsiteY0" fmla="*/ 352167 h 1408670"/>
              <a:gd name="connsiteX1" fmla="*/ 648730 w 1272746"/>
              <a:gd name="connsiteY1" fmla="*/ 12357 h 1408670"/>
              <a:gd name="connsiteX2" fmla="*/ 1272746 w 1272746"/>
              <a:gd name="connsiteY2" fmla="*/ 691978 h 1408670"/>
              <a:gd name="connsiteX3" fmla="*/ 654908 w 1272746"/>
              <a:gd name="connsiteY3" fmla="*/ 1365421 h 1408670"/>
              <a:gd name="connsiteX4" fmla="*/ 654908 w 1272746"/>
              <a:gd name="connsiteY4" fmla="*/ 1050324 h 1408670"/>
              <a:gd name="connsiteX5" fmla="*/ 537519 w 1272746"/>
              <a:gd name="connsiteY5" fmla="*/ 1050324 h 1408670"/>
              <a:gd name="connsiteX6" fmla="*/ 413951 w 1272746"/>
              <a:gd name="connsiteY6" fmla="*/ 1068859 h 1408670"/>
              <a:gd name="connsiteX7" fmla="*/ 321275 w 1272746"/>
              <a:gd name="connsiteY7" fmla="*/ 1118286 h 1408670"/>
              <a:gd name="connsiteX8" fmla="*/ 228600 w 1272746"/>
              <a:gd name="connsiteY8" fmla="*/ 1167713 h 1408670"/>
              <a:gd name="connsiteX9" fmla="*/ 92675 w 1272746"/>
              <a:gd name="connsiteY9" fmla="*/ 1278924 h 1408670"/>
              <a:gd name="connsiteX10" fmla="*/ 0 w 1272746"/>
              <a:gd name="connsiteY10" fmla="*/ 1408670 h 1408670"/>
              <a:gd name="connsiteX11" fmla="*/ 0 w 1272746"/>
              <a:gd name="connsiteY11" fmla="*/ 0 h 1408670"/>
              <a:gd name="connsiteX12" fmla="*/ 61784 w 1272746"/>
              <a:gd name="connsiteY12" fmla="*/ 98854 h 1408670"/>
              <a:gd name="connsiteX13" fmla="*/ 148281 w 1272746"/>
              <a:gd name="connsiteY13" fmla="*/ 216243 h 1408670"/>
              <a:gd name="connsiteX14" fmla="*/ 259492 w 1272746"/>
              <a:gd name="connsiteY14" fmla="*/ 290384 h 1408670"/>
              <a:gd name="connsiteX15" fmla="*/ 383059 w 1272746"/>
              <a:gd name="connsiteY15" fmla="*/ 339811 h 1408670"/>
              <a:gd name="connsiteX16" fmla="*/ 475735 w 1272746"/>
              <a:gd name="connsiteY16" fmla="*/ 352167 h 1408670"/>
              <a:gd name="connsiteX17" fmla="*/ 556054 w 1272746"/>
              <a:gd name="connsiteY17" fmla="*/ 352167 h 1408670"/>
              <a:gd name="connsiteX18" fmla="*/ 642551 w 1272746"/>
              <a:gd name="connsiteY18" fmla="*/ 352167 h 14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2746" h="1408670">
                <a:moveTo>
                  <a:pt x="642551" y="352167"/>
                </a:moveTo>
                <a:lnTo>
                  <a:pt x="648730" y="12357"/>
                </a:lnTo>
                <a:lnTo>
                  <a:pt x="1272746" y="691978"/>
                </a:lnTo>
                <a:lnTo>
                  <a:pt x="654908" y="1365421"/>
                </a:lnTo>
                <a:lnTo>
                  <a:pt x="654908" y="1050324"/>
                </a:lnTo>
                <a:lnTo>
                  <a:pt x="537519" y="1050324"/>
                </a:lnTo>
                <a:lnTo>
                  <a:pt x="413951" y="1068859"/>
                </a:lnTo>
                <a:lnTo>
                  <a:pt x="321275" y="1118286"/>
                </a:lnTo>
                <a:lnTo>
                  <a:pt x="228600" y="1167713"/>
                </a:lnTo>
                <a:lnTo>
                  <a:pt x="92675" y="1278924"/>
                </a:lnTo>
                <a:lnTo>
                  <a:pt x="0" y="1408670"/>
                </a:lnTo>
                <a:lnTo>
                  <a:pt x="0" y="0"/>
                </a:lnTo>
                <a:lnTo>
                  <a:pt x="61784" y="98854"/>
                </a:lnTo>
                <a:lnTo>
                  <a:pt x="148281" y="216243"/>
                </a:lnTo>
                <a:lnTo>
                  <a:pt x="259492" y="290384"/>
                </a:lnTo>
                <a:lnTo>
                  <a:pt x="383059" y="339811"/>
                </a:lnTo>
                <a:lnTo>
                  <a:pt x="475735" y="352167"/>
                </a:lnTo>
                <a:lnTo>
                  <a:pt x="556054" y="352167"/>
                </a:lnTo>
                <a:lnTo>
                  <a:pt x="642551" y="35216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788024" y="2715766"/>
            <a:ext cx="4104456" cy="1008112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зачисление в профильные классы (физико-математический и социально-математический)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Полилиния 14"/>
          <p:cNvSpPr/>
          <p:nvPr/>
        </p:nvSpPr>
        <p:spPr>
          <a:xfrm rot="5400000">
            <a:off x="6552220" y="3399842"/>
            <a:ext cx="432048" cy="1080120"/>
          </a:xfrm>
          <a:custGeom>
            <a:avLst/>
            <a:gdLst>
              <a:gd name="connsiteX0" fmla="*/ 642551 w 1272746"/>
              <a:gd name="connsiteY0" fmla="*/ 352167 h 1408670"/>
              <a:gd name="connsiteX1" fmla="*/ 648730 w 1272746"/>
              <a:gd name="connsiteY1" fmla="*/ 12357 h 1408670"/>
              <a:gd name="connsiteX2" fmla="*/ 1272746 w 1272746"/>
              <a:gd name="connsiteY2" fmla="*/ 691978 h 1408670"/>
              <a:gd name="connsiteX3" fmla="*/ 654908 w 1272746"/>
              <a:gd name="connsiteY3" fmla="*/ 1365421 h 1408670"/>
              <a:gd name="connsiteX4" fmla="*/ 654908 w 1272746"/>
              <a:gd name="connsiteY4" fmla="*/ 1050324 h 1408670"/>
              <a:gd name="connsiteX5" fmla="*/ 537519 w 1272746"/>
              <a:gd name="connsiteY5" fmla="*/ 1050324 h 1408670"/>
              <a:gd name="connsiteX6" fmla="*/ 413951 w 1272746"/>
              <a:gd name="connsiteY6" fmla="*/ 1068859 h 1408670"/>
              <a:gd name="connsiteX7" fmla="*/ 321275 w 1272746"/>
              <a:gd name="connsiteY7" fmla="*/ 1118286 h 1408670"/>
              <a:gd name="connsiteX8" fmla="*/ 228600 w 1272746"/>
              <a:gd name="connsiteY8" fmla="*/ 1167713 h 1408670"/>
              <a:gd name="connsiteX9" fmla="*/ 92675 w 1272746"/>
              <a:gd name="connsiteY9" fmla="*/ 1278924 h 1408670"/>
              <a:gd name="connsiteX10" fmla="*/ 0 w 1272746"/>
              <a:gd name="connsiteY10" fmla="*/ 1408670 h 1408670"/>
              <a:gd name="connsiteX11" fmla="*/ 0 w 1272746"/>
              <a:gd name="connsiteY11" fmla="*/ 0 h 1408670"/>
              <a:gd name="connsiteX12" fmla="*/ 61784 w 1272746"/>
              <a:gd name="connsiteY12" fmla="*/ 98854 h 1408670"/>
              <a:gd name="connsiteX13" fmla="*/ 148281 w 1272746"/>
              <a:gd name="connsiteY13" fmla="*/ 216243 h 1408670"/>
              <a:gd name="connsiteX14" fmla="*/ 259492 w 1272746"/>
              <a:gd name="connsiteY14" fmla="*/ 290384 h 1408670"/>
              <a:gd name="connsiteX15" fmla="*/ 383059 w 1272746"/>
              <a:gd name="connsiteY15" fmla="*/ 339811 h 1408670"/>
              <a:gd name="connsiteX16" fmla="*/ 475735 w 1272746"/>
              <a:gd name="connsiteY16" fmla="*/ 352167 h 1408670"/>
              <a:gd name="connsiteX17" fmla="*/ 556054 w 1272746"/>
              <a:gd name="connsiteY17" fmla="*/ 352167 h 1408670"/>
              <a:gd name="connsiteX18" fmla="*/ 642551 w 1272746"/>
              <a:gd name="connsiteY18" fmla="*/ 352167 h 14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2746" h="1408670">
                <a:moveTo>
                  <a:pt x="642551" y="352167"/>
                </a:moveTo>
                <a:lnTo>
                  <a:pt x="648730" y="12357"/>
                </a:lnTo>
                <a:lnTo>
                  <a:pt x="1272746" y="691978"/>
                </a:lnTo>
                <a:lnTo>
                  <a:pt x="654908" y="1365421"/>
                </a:lnTo>
                <a:lnTo>
                  <a:pt x="654908" y="1050324"/>
                </a:lnTo>
                <a:lnTo>
                  <a:pt x="537519" y="1050324"/>
                </a:lnTo>
                <a:lnTo>
                  <a:pt x="413951" y="1068859"/>
                </a:lnTo>
                <a:lnTo>
                  <a:pt x="321275" y="1118286"/>
                </a:lnTo>
                <a:lnTo>
                  <a:pt x="228600" y="1167713"/>
                </a:lnTo>
                <a:lnTo>
                  <a:pt x="92675" y="1278924"/>
                </a:lnTo>
                <a:lnTo>
                  <a:pt x="0" y="1408670"/>
                </a:lnTo>
                <a:lnTo>
                  <a:pt x="0" y="0"/>
                </a:lnTo>
                <a:lnTo>
                  <a:pt x="61784" y="98854"/>
                </a:lnTo>
                <a:lnTo>
                  <a:pt x="148281" y="216243"/>
                </a:lnTo>
                <a:lnTo>
                  <a:pt x="259492" y="290384"/>
                </a:lnTo>
                <a:lnTo>
                  <a:pt x="383059" y="339811"/>
                </a:lnTo>
                <a:lnTo>
                  <a:pt x="475735" y="352167"/>
                </a:lnTo>
                <a:lnTo>
                  <a:pt x="556054" y="352167"/>
                </a:lnTo>
                <a:lnTo>
                  <a:pt x="642551" y="35216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16016" y="123478"/>
            <a:ext cx="4248472" cy="2232248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Построение образовательного рейтинга каждого ученика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7" name="Picture 8" descr="http://img1.labirint.ru/books/461799/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3816424" cy="5020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494"/>
            <a:ext cx="3816424" cy="648072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урочная деятельность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r:id="rId3" action="ppaction://hlinksldjump"/>
            </a:endParaRPr>
          </a:p>
        </p:txBody>
      </p:sp>
      <p:sp>
        <p:nvSpPr>
          <p:cNvPr id="4" name="Заголовок 1">
            <a:hlinkClick r:id="rId4" action="ppaction://hlinksldjump"/>
          </p:cNvPr>
          <p:cNvSpPr txBox="1">
            <a:spLocks/>
          </p:cNvSpPr>
          <p:nvPr/>
        </p:nvSpPr>
        <p:spPr>
          <a:xfrm>
            <a:off x="179512" y="1059582"/>
            <a:ext cx="3816424" cy="64807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внеурочная деятельность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F:\Рисунок1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20000"/>
          </a:blip>
          <a:srcRect l="47472" b="54898"/>
          <a:stretch>
            <a:fillRect/>
          </a:stretch>
        </p:blipFill>
        <p:spPr bwMode="auto">
          <a:xfrm>
            <a:off x="107504" y="1131590"/>
            <a:ext cx="4621219" cy="3672408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95486"/>
            <a:ext cx="5004048" cy="864096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урочная деятельность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5004048" y="1061323"/>
            <a:ext cx="4139952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 успешности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5004048" y="1851670"/>
            <a:ext cx="4139952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 рефлексии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5004048" y="2715766"/>
            <a:ext cx="4139952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 оценки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5004048" y="3581603"/>
            <a:ext cx="4139952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 оценки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1 четверть 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www.stihi.ru/pics/2011/11/24/1072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47977">
            <a:off x="4287522" y="735461"/>
            <a:ext cx="1289286" cy="1381790"/>
          </a:xfrm>
          <a:prstGeom prst="rect">
            <a:avLst/>
          </a:prstGeom>
          <a:noFill/>
        </p:spPr>
      </p:pic>
      <p:pic>
        <p:nvPicPr>
          <p:cNvPr id="17" name="Picture 2" descr="http://www.stihi.ru/pics/2011/11/24/1072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06982">
            <a:off x="4287523" y="1586088"/>
            <a:ext cx="1289286" cy="1381790"/>
          </a:xfrm>
          <a:prstGeom prst="rect">
            <a:avLst/>
          </a:prstGeom>
          <a:noFill/>
        </p:spPr>
      </p:pic>
      <p:pic>
        <p:nvPicPr>
          <p:cNvPr id="18" name="Picture 2" descr="http://www.stihi.ru/pics/2011/11/24/1072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9247977">
            <a:off x="4359531" y="2450184"/>
            <a:ext cx="1289286" cy="1381790"/>
          </a:xfrm>
          <a:prstGeom prst="rect">
            <a:avLst/>
          </a:prstGeom>
          <a:noFill/>
        </p:spPr>
      </p:pic>
      <p:pic>
        <p:nvPicPr>
          <p:cNvPr id="19" name="Picture 2" descr="http://www.stihi.ru/pics/2011/11/24/1072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080030">
            <a:off x="4434635" y="3360785"/>
            <a:ext cx="1289286" cy="1381790"/>
          </a:xfrm>
          <a:prstGeom prst="rect">
            <a:avLst/>
          </a:prstGeom>
          <a:noFill/>
        </p:spPr>
      </p:pic>
      <p:sp>
        <p:nvSpPr>
          <p:cNvPr id="2" name="Управляющая кнопка: в конец 1">
            <a:hlinkClick r:id="rId9" action="ppaction://hlinksldjump" highlightClick="1"/>
          </p:cNvPr>
          <p:cNvSpPr/>
          <p:nvPr/>
        </p:nvSpPr>
        <p:spPr>
          <a:xfrm>
            <a:off x="3881750" y="4551970"/>
            <a:ext cx="726524" cy="504056"/>
          </a:xfrm>
          <a:prstGeom prst="actionButtonE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98108"/>
              </p:ext>
            </p:extLst>
          </p:nvPr>
        </p:nvGraphicFramePr>
        <p:xfrm>
          <a:off x="179513" y="1131591"/>
          <a:ext cx="2448272" cy="1835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4" name="Презентация" r:id="rId10" imgW="4570501" imgH="3427618" progId="PowerPoint.Show.8">
                  <p:embed/>
                </p:oleObj>
              </mc:Choice>
              <mc:Fallback>
                <p:oleObj name="Презентация" r:id="rId10" imgW="4570501" imgH="3427618" progId="PowerPoint.Show.8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3" y="1131591"/>
                        <a:ext cx="2448272" cy="18359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141026"/>
              </p:ext>
            </p:extLst>
          </p:nvPr>
        </p:nvGraphicFramePr>
        <p:xfrm>
          <a:off x="179513" y="3141079"/>
          <a:ext cx="2418040" cy="1813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Презентация" r:id="rId12" imgW="4570501" imgH="3427618" progId="PowerPoint.Show.8">
                  <p:embed/>
                </p:oleObj>
              </mc:Choice>
              <mc:Fallback>
                <p:oleObj name="Презентация" r:id="rId12" imgW="4570501" imgH="3427618" progId="PowerPoint.Show.8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3" y="3141079"/>
                        <a:ext cx="2418040" cy="1813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repeatCount="2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9364E-6 C -0.07934 0.06236 -0.15868 0.12534 -0.14566 0.16239 C -0.13264 0.19944 0.09167 0.16764 0.0783 0.22198 C 0.06493 0.27662 -0.2401 0.41679 -0.22604 0.48873 C -0.21198 0.56066 0.17743 0.58721 0.16319 0.65514 C 0.14896 0.72306 -0.08125 0.80889 -0.31146 0.89503 " pathEditMode="relative" rAng="0" ptsTypes="aaaaaA">
                                      <p:cBhvr>
                                        <p:cTn id="2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4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8" presetClass="emph" presetSubtype="0" repeatCount="2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9364E-6 C -0.07934 0.06236 -0.15868 0.12534 -0.14566 0.16239 C -0.13264 0.19944 0.09167 0.16764 0.0783 0.22198 C 0.06493 0.27662 -0.2401 0.41679 -0.22604 0.48873 C -0.21198 0.56066 0.17743 0.58721 0.16319 0.65514 C 0.14896 0.72306 -0.08125 0.80889 -0.31146 0.89503 " pathEditMode="relative" rAng="0" ptsTypes="aaaaaA">
                                      <p:cBhvr>
                                        <p:cTn id="3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4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8" presetClass="emph" presetSubtype="0" repeatCount="2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9364E-6 C -0.07934 0.06236 -0.15868 0.12534 -0.14566 0.16239 C -0.13264 0.19944 0.09167 0.16764 0.0783 0.22198 C 0.06493 0.27662 -0.2401 0.41679 -0.22604 0.48873 C -0.21198 0.56066 0.17743 0.58721 0.16319 0.65514 C 0.14896 0.72306 -0.08125 0.80889 -0.31146 0.89503 " pathEditMode="relative" rAng="0" ptsTypes="aaaaaA">
                                      <p:cBhvr>
                                        <p:cTn id="5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4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8" presetClass="emph" presetSubtype="0" repeatCount="2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9364E-6 C -0.07934 0.06236 -0.15868 0.12534 -0.14566 0.16239 C -0.13264 0.19944 0.09167 0.16764 0.0783 0.22198 C 0.06493 0.27662 -0.2401 0.41679 -0.22604 0.48873 C -0.21198 0.56066 0.17743 0.58721 0.16319 0.65514 C 0.14896 0.72306 -0.08125 0.80889 -0.31146 0.89503 " pathEditMode="relative" rAng="0" ptsTypes="aaaaaA">
                                      <p:cBhvr>
                                        <p:cTn id="7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4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771550"/>
          <a:ext cx="8496944" cy="6458910"/>
        </p:xfrm>
        <a:graphic>
          <a:graphicData uri="http://schemas.openxmlformats.org/drawingml/2006/table">
            <a:tbl>
              <a:tblPr/>
              <a:tblGrid>
                <a:gridCol w="1228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2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5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8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ОТМЕТКА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УСТНЫЙ ОТВЕТ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ПИСЬМЕННАЯ РАБОТА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1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Дан полный и логичный ответ на поставленный вопрос. Наводящих вопросов и подсказок не было. Формулировки математических закономерностей изложены правильно.  Выводы проиллюстрированы примерами.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Работа  выполнена аккуратно и полностью без математических ошибок: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1.Имеется правильный ответ.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2.Верно использованы математические закономерности, правила и определения.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3.Все этапы решения логичны и   имеются пояснения к ним.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Допускается 1-2  недочета, связанных с нерациональностью вычислений, избранного метода решения, формулировок  обоснований хода решения.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70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Дан полный ответ на вопрос. Однако, были 1-2 наводящих вопроса или подсказки; либо допущены несущественные неточности в формулировке математических закономерностей; либо большая часть выводов и умозаключений не проиллюстрирована примерами; либо материал изложен непоследовательно.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Выполнено не менее 4/5 работы. Задания   выполнены аккуратно и полностью без математических ошибок: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1.Имеется правильный ответ.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2.Верно использованы математические закономерности, правила и определения.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3.Все этапы решения логичны и   имеются пояснения к ним.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Допускается 1-2  недочета, связанных с нерациональностью вычислений, избранного метода решения, формулировок  обоснований хода решения.  Либо допускается одна  несущественная ошибка, не приводящая к неправильному ответу.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93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 ответе большая часть математических закономерностей приведена без существенных искажений. Логичности и/или  полноты ответа нет, однако   суть ответа соответствует поставленному вопросу. Допущены существенные ошибки в части   умозаключений или решений.  Имелись более 2-х подсказок или наводящих вопросов.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Выполнено  верно не менее половины заданий. При этом в выполненных заданиях допускается 1-2 ошибки, не приводящих к неправильному ответу; либо допускается  не более трех недочетов.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5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Обучающийся не понимает сути вопрос, а поэтому приводит отрывочные и/или ошибочные  сведения. Большую часть подсказок и наводящих вопросов не использует для  выстраивания ответа. Материал обучающимся не понят и не усвоен.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Работа выполнена не самостоятельно.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Более половины заданий выполнено неверно либо имеется более двух грубых математических ошибок.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789" marR="32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4517707"/>
            <a:ext cx="9144000" cy="646331"/>
          </a:xfrm>
          <a:prstGeom prst="rect">
            <a:avLst/>
          </a:prstGeom>
          <a:solidFill>
            <a:schemeClr val="bg1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</a:t>
            </a: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грубым математическим ошибкам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относятся следующие : вычислительные ошибки;  неверное  или неполное использование математических закономерностей, правил, определений, формул, методов, алгоритмов;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выполнение чертежей   с нарушением правил геометрии и черчения.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1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77778"/>
            <a:ext cx="914400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Приложение № 2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курсу математики 5 класса  для оценки устных ответов  и письменных работ обучающихся используется  </a:t>
            </a:r>
            <a:r>
              <a:rPr kumimoji="0" lang="ru-RU" sz="1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четырехбальная</a:t>
            </a: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шкала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8820472" y="3939902"/>
            <a:ext cx="323528" cy="430307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89287E-6 L 2.77778E-6 -0.57425 " pathEditMode="relative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1" y="762000"/>
          <a:ext cx="8352929" cy="4323774"/>
        </p:xfrm>
        <a:graphic>
          <a:graphicData uri="http://schemas.openxmlformats.org/drawingml/2006/table">
            <a:tbl>
              <a:tblPr/>
              <a:tblGrid>
                <a:gridCol w="9333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2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7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58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99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02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08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12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Знание определений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Устные ответы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Анализ письменного решения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Подсказки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 чем уверен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Понимание материала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4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Знаю все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 и более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Нашел все ошибки и недочеты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Все выполнял без подсказок и посторонней помощи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На ошибках учатся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Мне понятно решение всех предложенных задач, поэтому я могу  легко их решать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2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Знаю почти все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3-4 ответа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Нашел почти все ошибки и недочеты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Все выполнял почти без подсказок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Надо уметь находить ошибки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Мне понятен материал, но  в решении задач ошибаюсь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3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Знаю примерно половину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1-2 ответа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Нашел некоторые ошибки и недочеты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Были 2-3 подсказки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Знание ошибок почти неважно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Материал отчасти  непонятен, ошибаюсь в решении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Знаю меньше половины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Не отвечал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Выполнял задания только с подсказками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Материал мне непонятен, решения «угадываю»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725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Дополнительные  баллы (присуждаются учителем)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79512" y="2094"/>
            <a:ext cx="87849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ПРИЛОЖЕНИЯ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Приложение №1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</a:t>
            </a: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ЛИСТ РЕФЛЕКСИИ                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Оцени качества своей работы на уроке: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07504" y="4587974"/>
            <a:ext cx="323528" cy="430307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627534"/>
          <a:ext cx="8712968" cy="4408038"/>
        </p:xfrm>
        <a:graphic>
          <a:graphicData uri="http://schemas.openxmlformats.org/drawingml/2006/table">
            <a:tbl>
              <a:tblPr/>
              <a:tblGrid>
                <a:gridCol w="550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99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40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8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540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ВИД РАБОТЫ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Границы оценки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Самооценка обучающегося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7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Домашнее задание   к уроку.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0-6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7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Участие в устном счете.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0-2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7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Выбор верного утверждения.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0-5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7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Объяснение</a:t>
                      </a:r>
                      <a:r>
                        <a:rPr lang="ru-RU" sz="12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каждого шага решения задачи.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0-10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15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Создание «идеального решения» в составе группы.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0-5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15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Выход к доске   для решения задачи или выдвижение идеи решения.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0-10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7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Индивидуальное решение задания.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0-4 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273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Дополнительные баллы за активность, оформление, помощь одноклассникам и т.п.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0-8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5775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И т о г о    баллов  (0-50)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-3988"/>
            <a:ext cx="914400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Лист  самооценки успешности 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627534"/>
          <a:ext cx="8568950" cy="4384909"/>
        </p:xfrm>
        <a:graphic>
          <a:graphicData uri="http://schemas.openxmlformats.org/drawingml/2006/table">
            <a:tbl>
              <a:tblPr/>
              <a:tblGrid>
                <a:gridCol w="171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3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3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3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37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83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Calibri"/>
                          <a:ea typeface="Times New Roman"/>
                          <a:cs typeface="Times New Roman"/>
                        </a:rPr>
                        <a:t>0-10 баллов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Calibri"/>
                          <a:ea typeface="Times New Roman"/>
                          <a:cs typeface="Times New Roman"/>
                        </a:rPr>
                        <a:t>11-20 баллов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Calibri"/>
                          <a:ea typeface="Times New Roman"/>
                          <a:cs typeface="Times New Roman"/>
                        </a:rPr>
                        <a:t>21-30 баллов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Calibri"/>
                          <a:ea typeface="Times New Roman"/>
                          <a:cs typeface="Times New Roman"/>
                        </a:rPr>
                        <a:t>31-40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Calibri"/>
                          <a:ea typeface="Times New Roman"/>
                          <a:cs typeface="Times New Roman"/>
                        </a:rPr>
                        <a:t>41-50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93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Calibri"/>
                          <a:ea typeface="Times New Roman"/>
                          <a:cs typeface="Times New Roman"/>
                        </a:rPr>
                        <a:t>Очень низкий уровень успешности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Calibri"/>
                          <a:ea typeface="Times New Roman"/>
                          <a:cs typeface="Times New Roman"/>
                        </a:rPr>
                        <a:t>Низкий </a:t>
                      </a:r>
                      <a:r>
                        <a:rPr lang="ru-RU" sz="1800" i="1" dirty="0">
                          <a:latin typeface="Calibri"/>
                          <a:ea typeface="Times New Roman"/>
                          <a:cs typeface="Times New Roman"/>
                        </a:rPr>
                        <a:t>уровень </a:t>
                      </a:r>
                      <a:r>
                        <a:rPr lang="ru-RU" sz="2000" i="1" dirty="0">
                          <a:latin typeface="Calibri"/>
                          <a:ea typeface="Times New Roman"/>
                          <a:cs typeface="Times New Roman"/>
                        </a:rPr>
                        <a:t>успешности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Calibri"/>
                          <a:ea typeface="Times New Roman"/>
                          <a:cs typeface="Times New Roman"/>
                        </a:rPr>
                        <a:t>Средний уровень успешности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Calibri"/>
                          <a:ea typeface="Times New Roman"/>
                          <a:cs typeface="Times New Roman"/>
                        </a:rPr>
                        <a:t>Высокий уровень успешности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Calibri"/>
                          <a:ea typeface="Times New Roman"/>
                          <a:cs typeface="Times New Roman"/>
                        </a:rPr>
                        <a:t>Очень высокий уровень успешности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27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Calibri"/>
                          <a:ea typeface="Times New Roman"/>
                          <a:cs typeface="Times New Roman"/>
                        </a:rPr>
                        <a:t>«5+»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Критерии  итоговой оценки уровня успешности :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464031"/>
          <a:ext cx="8929718" cy="3674860"/>
        </p:xfrm>
        <a:graphic>
          <a:graphicData uri="http://schemas.openxmlformats.org/drawingml/2006/table">
            <a:tbl>
              <a:tblPr/>
              <a:tblGrid>
                <a:gridCol w="1357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66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21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1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Уровни усвоения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Образовательные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ресурсы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Само-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ученика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Оценка учителя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Рекомен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дации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учителя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57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5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Воспроизведение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Я </a:t>
                      </a:r>
                      <a:r>
                        <a:rPr lang="ru-RU" sz="1100" u="sng" dirty="0">
                          <a:latin typeface="Times New Roman"/>
                          <a:ea typeface="Times New Roman"/>
                          <a:cs typeface="Times New Roman"/>
                        </a:rPr>
                        <a:t>могу назвать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 определение процента.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57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5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Понимание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Я </a:t>
                      </a:r>
                      <a:r>
                        <a:rPr lang="ru-RU" sz="1100" u="sng" dirty="0">
                          <a:latin typeface="Times New Roman"/>
                          <a:ea typeface="Times New Roman"/>
                          <a:cs typeface="Times New Roman"/>
                        </a:rPr>
                        <a:t>понимаю смысл 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термина «проценты»;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sng" dirty="0">
                          <a:latin typeface="Times New Roman"/>
                          <a:ea typeface="Times New Roman"/>
                          <a:cs typeface="Times New Roman"/>
                        </a:rPr>
                        <a:t>Могу пояснить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, как обратить десятичную дробь в проценты;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Как перевести проценты в десятичную дробь.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 dirty="0">
                        <a:latin typeface="Calibri"/>
                        <a:cs typeface="Times New Roman"/>
                      </a:endParaRPr>
                    </a:p>
                  </a:txBody>
                  <a:tcPr marL="57581" marR="57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1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Применение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Я </a:t>
                      </a:r>
                      <a:r>
                        <a:rPr lang="ru-RU" sz="1100" u="sng" dirty="0">
                          <a:latin typeface="Times New Roman"/>
                          <a:ea typeface="Times New Roman"/>
                          <a:cs typeface="Times New Roman"/>
                        </a:rPr>
                        <a:t>могу определить задачи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 на проценты 3-х типов: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* находить проценты от какой-либо величины; *находить число, если известно несколько его процентов;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*находить, сколько процентов одно число составляет от другого.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57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5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Анализ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Я умею решать задачи всех 3-х типов.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57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5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Синтез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Я </a:t>
                      </a:r>
                      <a:r>
                        <a:rPr lang="ru-RU" sz="1100" u="sng" dirty="0">
                          <a:latin typeface="Times New Roman"/>
                          <a:ea typeface="Times New Roman"/>
                          <a:cs typeface="Times New Roman"/>
                        </a:rPr>
                        <a:t>могу </a:t>
                      </a:r>
                      <a:r>
                        <a:rPr lang="ru-RU" sz="1100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предложить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подходящую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схему для представления текста задачи.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57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5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Я </a:t>
                      </a:r>
                      <a:r>
                        <a:rPr lang="ru-RU" sz="1100" u="sng" dirty="0">
                          <a:latin typeface="Times New Roman"/>
                          <a:ea typeface="Times New Roman"/>
                          <a:cs typeface="Times New Roman"/>
                        </a:rPr>
                        <a:t>могу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самостоятельно</a:t>
                      </a:r>
                      <a:r>
                        <a:rPr lang="ru-RU" sz="1100" u="sng" dirty="0" err="1">
                          <a:latin typeface="Times New Roman"/>
                          <a:ea typeface="Times New Roman"/>
                          <a:cs typeface="Times New Roman"/>
                        </a:rPr>
                        <a:t>составить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 задачи для каждого типа. Доказать значимость данной темы.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57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758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>
                        <a:latin typeface="Calibri"/>
                        <a:cs typeface="Times New Roman"/>
                      </a:endParaRPr>
                    </a:p>
                  </a:txBody>
                  <a:tcPr marL="57581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1200" dirty="0">
                        <a:latin typeface="Calibri"/>
                        <a:cs typeface="Times New Roman"/>
                      </a:endParaRPr>
                    </a:p>
                  </a:txBody>
                  <a:tcPr marL="57581" marR="57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-20538"/>
            <a:ext cx="9144000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Лист оценки содержания темы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Проценты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по УМК Н.Я.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Виленкина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5 класс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Ф.И.ученика(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цы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)_______________________ ______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28135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50" b="1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3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05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Готовность учащихся к выполнению контрольной работы.</a:t>
            </a:r>
            <a:endParaRPr lang="ru-RU" sz="1200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105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Умение систематизировать знания по теме </a:t>
            </a:r>
            <a:r>
              <a:rPr lang="ru-RU" sz="105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05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Проценты</a:t>
            </a:r>
            <a:r>
              <a:rPr lang="ru-RU" sz="105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105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с помощью самооценки.</a:t>
            </a:r>
            <a:endParaRPr lang="ru-RU" sz="3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15592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u="sng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Шкала для перевода баллов в школьную оценку: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Если вы набрали сумму : от 1 до 4 баллов 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отметка 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От 5 до 8 баллов 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отметка 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От 9 до 12 баллов 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отметка 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От 13 до 15 баллов 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отметка 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1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»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8824963" y="4713193"/>
            <a:ext cx="323528" cy="430307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222247"/>
            <a:ext cx="91440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Лист оценки индивидуальных достижений за 1 четверть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математике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Учаще</a:t>
            </a:r>
            <a:r>
              <a:rPr lang="ru-RU" sz="13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____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5 </a:t>
            </a:r>
            <a:r>
              <a:rPr lang="ru-RU" sz="13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«б»  к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ласса МБОУ лицея №9 г.Сальска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_________________________________________________________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Самооценка: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«5» - знаю и умею, могу применить;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«4» - знаю и умею;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«3» - знаю, но пока не уверен;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«2» - не знаю.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Самооценка                                                                      Оценка учителя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умею описывать свойства натурального ряда; читать и записывать натуральные числа.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Запишите цифрами число: восемьдесят шесть миллиардов пятьсот сорок один миллион триста семьдесят две тысячи триста сорок два.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_________________________________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Запишите словами число 2 200 021.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___________________________________________________________________________________________________________________________________________________________________________________________________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Какая цифра в числе 465 321 598 702 стоит в разряде: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Сотен 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Сотен тысяч 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Сотен миллионов 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Сотен миллиардов _______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75656" y="3003798"/>
          <a:ext cx="6098483" cy="474387"/>
        </p:xfrm>
        <a:graphic>
          <a:graphicData uri="http://schemas.openxmlformats.org/drawingml/2006/table">
            <a:tbl>
              <a:tblPr/>
              <a:tblGrid>
                <a:gridCol w="149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4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5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1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77" marR="61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Название творческой работы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877" marR="61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Отзыв учителя о выполненной творческой работе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877" marR="61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1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877" marR="61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77" marR="61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77" marR="61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1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877" marR="61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77" marR="61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877" marR="61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75656" y="4374351"/>
          <a:ext cx="6096000" cy="645671"/>
        </p:xfrm>
        <a:graphic>
          <a:graphicData uri="http://schemas.openxmlformats.org/drawingml/2006/table">
            <a:tbl>
              <a:tblPr/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>
                          <a:latin typeface="Times New Roman"/>
                          <a:ea typeface="Calibri"/>
                          <a:cs typeface="Times New Roman"/>
                        </a:rPr>
                        <a:t>Ученика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i="1">
                          <a:latin typeface="Times New Roman"/>
                          <a:ea typeface="Calibri"/>
                          <a:cs typeface="Times New Roman"/>
                        </a:rPr>
                        <a:t>Учителя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2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07504" y="51470"/>
            <a:ext cx="8928992" cy="2908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Оценка учащегося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Общее количество баллов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Всего заданий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Средний балл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Оценка учителем: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Качество освоения программы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Уровень достижений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Отметка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95%-100%    Высокий «5»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66%-94%  Выше среднего   «4»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50%-65%   Средний  «3»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Меньше 50%  Ниже среднего   «2»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выполнил следующие творческие работы: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579862"/>
            <a:ext cx="80648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Мне было трудно: ______________________________________________________________________________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Мне было интересно: ___________________________________________________________________________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Могу себя похвалить: ___________________________________________________________________________</a:t>
            </a: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Общие выводы и рекомендации</a:t>
            </a:r>
            <a:endParaRPr lang="ru-RU" sz="1100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643966" y="4643453"/>
            <a:ext cx="394966" cy="500048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32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4282" y="1142990"/>
            <a:ext cx="8715436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tabLst>
                <a:tab pos="539750" algn="l"/>
              </a:tabLst>
              <a:defRPr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«Школа своим учением окажет наиболее глубокое влияние в том случае, когда она образование поставит на почву самообразования и саморазвития и лишь будет по мере средств и возможности помогать этому процессу…»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  <a:p>
            <a:pPr algn="ctr">
              <a:tabLst>
                <a:tab pos="539750" algn="l"/>
              </a:tabLst>
              <a:defRPr/>
            </a:pP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0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604448" y="4659982"/>
            <a:ext cx="432048" cy="432048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941206"/>
              </p:ext>
            </p:extLst>
          </p:nvPr>
        </p:nvGraphicFramePr>
        <p:xfrm>
          <a:off x="2286000" y="85725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Презентация" r:id="rId5" imgW="4570501" imgH="3427618" progId="PowerPoint.Show.12">
                  <p:embed/>
                </p:oleObj>
              </mc:Choice>
              <mc:Fallback>
                <p:oleObj name="Презентация" r:id="rId5" imgW="4570501" imgH="3427618" progId="PowerPoint.Show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857250"/>
                        <a:ext cx="4570413" cy="3427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602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0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95486"/>
            <a:ext cx="9144000" cy="86409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Внеурочная деятельность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522911"/>
              </p:ext>
            </p:extLst>
          </p:nvPr>
        </p:nvGraphicFramePr>
        <p:xfrm>
          <a:off x="323528" y="1419622"/>
          <a:ext cx="2382286" cy="1786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Презентация" r:id="rId4" imgW="4570501" imgH="3427618" progId="PowerPoint.Show.8">
                  <p:embed/>
                </p:oleObj>
              </mc:Choice>
              <mc:Fallback>
                <p:oleObj name="Презентация" r:id="rId4" imgW="4570501" imgH="3427618" progId="PowerPoint.Show.8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419622"/>
                        <a:ext cx="2382286" cy="17865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230882"/>
              </p:ext>
            </p:extLst>
          </p:nvPr>
        </p:nvGraphicFramePr>
        <p:xfrm>
          <a:off x="2987824" y="1419622"/>
          <a:ext cx="2430016" cy="1822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Презентация" r:id="rId6" imgW="4570501" imgH="3427618" progId="PowerPoint.Show.8">
                  <p:embed/>
                </p:oleObj>
              </mc:Choice>
              <mc:Fallback>
                <p:oleObj name="Презентация" r:id="rId6" imgW="4570501" imgH="3427618" progId="PowerPoint.Show.8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1419622"/>
                        <a:ext cx="2430016" cy="18223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856807"/>
              </p:ext>
            </p:extLst>
          </p:nvPr>
        </p:nvGraphicFramePr>
        <p:xfrm>
          <a:off x="5796136" y="1419622"/>
          <a:ext cx="3213892" cy="1807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Презентация" r:id="rId8" imgW="6094361" imgH="3427618" progId="PowerPoint.Show.12">
                  <p:embed/>
                </p:oleObj>
              </mc:Choice>
              <mc:Fallback>
                <p:oleObj name="Презентация" r:id="rId8" imgW="6094361" imgH="3427618" progId="PowerPoint.Show.12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1419622"/>
                        <a:ext cx="3213892" cy="18074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0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5187" y="0"/>
            <a:ext cx="334536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939530"/>
              </p:ext>
            </p:extLst>
          </p:nvPr>
        </p:nvGraphicFramePr>
        <p:xfrm>
          <a:off x="251520" y="195486"/>
          <a:ext cx="5857329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Презентация" r:id="rId5" imgW="4570501" imgH="3427618" progId="PowerPoint.Show.8">
                  <p:embed/>
                </p:oleObj>
              </mc:Choice>
              <mc:Fallback>
                <p:oleObj name="Презентация" r:id="rId5" imgW="4570501" imgH="3427618" progId="PowerPoint.Show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95486"/>
                        <a:ext cx="5857329" cy="4392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0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 l="5377" t="30586" r="4301" b="33094"/>
          <a:stretch>
            <a:fillRect/>
          </a:stretch>
        </p:blipFill>
        <p:spPr bwMode="auto">
          <a:xfrm>
            <a:off x="107504" y="483518"/>
            <a:ext cx="8913832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7" name="Picture 3" descr="F:\Рисунок1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b="54898"/>
          <a:stretch>
            <a:fillRect/>
          </a:stretch>
        </p:blipFill>
        <p:spPr bwMode="auto">
          <a:xfrm>
            <a:off x="778" y="2857502"/>
            <a:ext cx="9143221" cy="2319922"/>
          </a:xfrm>
          <a:prstGeom prst="rect">
            <a:avLst/>
          </a:prstGeom>
          <a:noFill/>
        </p:spPr>
      </p:pic>
      <p:pic>
        <p:nvPicPr>
          <p:cNvPr id="4" name="Рисунок 4" descr="123kopiya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2787774"/>
            <a:ext cx="2016224" cy="249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1" y="699542"/>
          <a:ext cx="8568952" cy="4331373"/>
        </p:xfrm>
        <a:graphic>
          <a:graphicData uri="http://schemas.openxmlformats.org/drawingml/2006/table">
            <a:tbl>
              <a:tblPr/>
              <a:tblGrid>
                <a:gridCol w="4148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4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3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1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2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2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29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639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145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0249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0249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9129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0411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60411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76696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ВИД РАБОТЫ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Границы оценки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Самооценка обучающихся</a:t>
                      </a:r>
                      <a:endParaRPr lang="ru-RU" sz="105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3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71755" indent="84074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6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0-6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407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6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0-2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6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0-5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6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0-10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6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0-5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6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0-10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6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0-4 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6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0-8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6696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Итого баллов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0-50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2252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Уровни успешности</a:t>
                      </a:r>
                      <a:endParaRPr lang="ru-RU" sz="9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Очень высокий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низкий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Очень низкий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36870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Рекомендовано  изучение математики  на профильном уровне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Рекомендовано  продолжить  накапливать оценки успешности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Рекомендовано  заниматься дополнительно (консультации, кружки, участие в конкурсах и др.)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-125341"/>
            <a:ext cx="9144000" cy="707886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413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Успешность обучающихся ( курс, предпрофильная подготовка)</a:t>
            </a:r>
            <a:endParaRPr kumimoji="0" lang="ru-RU" sz="1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8413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  самооценки успешности:</a:t>
            </a:r>
            <a:endParaRPr kumimoji="0" lang="ru-RU" sz="32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ChangeArrowheads="1"/>
          </p:cNvSpPr>
          <p:nvPr/>
        </p:nvSpPr>
        <p:spPr bwMode="auto">
          <a:xfrm>
            <a:off x="0" y="0"/>
            <a:ext cx="9144000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Новые критерии оценивания 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обучающихся</a:t>
            </a:r>
            <a:endParaRPr lang="ru-RU" sz="2800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028" name="Прямоугольник 5"/>
          <p:cNvSpPr>
            <a:spLocks noChangeArrowheads="1"/>
          </p:cNvSpPr>
          <p:nvPr/>
        </p:nvSpPr>
        <p:spPr bwMode="auto">
          <a:xfrm>
            <a:off x="642938" y="535781"/>
            <a:ext cx="25130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>
              <a:buFont typeface="Wingdings" pitchFamily="2" charset="2"/>
              <a:buChar char="ü"/>
            </a:pPr>
            <a:r>
              <a:rPr lang="ru-RU" b="1" i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>
              <a:solidFill>
                <a:srgbClr val="660066"/>
              </a:solidFill>
            </a:endParaRPr>
          </a:p>
        </p:txBody>
      </p:sp>
      <p:sp>
        <p:nvSpPr>
          <p:cNvPr id="1029" name="Прямоугольник 6"/>
          <p:cNvSpPr>
            <a:spLocks noChangeArrowheads="1"/>
          </p:cNvSpPr>
          <p:nvPr/>
        </p:nvSpPr>
        <p:spPr bwMode="auto">
          <a:xfrm>
            <a:off x="5387976" y="627534"/>
            <a:ext cx="32565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i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Рейтинго-бальная</a:t>
            </a:r>
            <a:r>
              <a:rPr lang="ru-RU" b="1" i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система</a:t>
            </a:r>
            <a:endParaRPr lang="ru-RU" dirty="0">
              <a:solidFill>
                <a:srgbClr val="660066"/>
              </a:solidFill>
              <a:latin typeface="Constantia" pitchFamily="18" charset="0"/>
            </a:endParaRPr>
          </a:p>
        </p:txBody>
      </p:sp>
      <p:graphicFrame>
        <p:nvGraphicFramePr>
          <p:cNvPr id="1026" name="Object 12"/>
          <p:cNvGraphicFramePr>
            <a:graphicFrameLocks noChangeAspect="1"/>
          </p:cNvGraphicFramePr>
          <p:nvPr/>
        </p:nvGraphicFramePr>
        <p:xfrm>
          <a:off x="107504" y="1247266"/>
          <a:ext cx="4116686" cy="1828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Диаграмма" r:id="rId3" imgW="8153423" imgH="4829220" progId="MSGraph.Chart.8">
                  <p:embed followColorScheme="full"/>
                </p:oleObj>
              </mc:Choice>
              <mc:Fallback>
                <p:oleObj name="Диаграмма" r:id="rId3" imgW="8153423" imgH="4829220" progId="MSGraph.Chart.8">
                  <p:embed followColorScheme="full"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247266"/>
                        <a:ext cx="4116686" cy="182854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0" name="Picture 4893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18000"/>
          </a:blip>
          <a:srcRect l="1865" t="15652" r="41878" b="11610"/>
          <a:stretch>
            <a:fillRect/>
          </a:stretch>
        </p:blipFill>
        <p:spPr bwMode="auto">
          <a:xfrm>
            <a:off x="4249564" y="1257604"/>
            <a:ext cx="4786932" cy="347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4"/>
          <p:cNvPicPr>
            <a:picLocks noChangeAspect="1" noChangeArrowheads="1"/>
          </p:cNvPicPr>
          <p:nvPr/>
        </p:nvPicPr>
        <p:blipFill>
          <a:blip r:embed="rId7" cstate="print"/>
          <a:srcRect t="13950"/>
          <a:stretch>
            <a:fillRect/>
          </a:stretch>
        </p:blipFill>
        <p:spPr bwMode="auto">
          <a:xfrm>
            <a:off x="179512" y="3251975"/>
            <a:ext cx="3799991" cy="18400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-108520" y="2935213"/>
            <a:ext cx="41433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latin typeface="+mj-lt"/>
                <a:ea typeface="+mj-ea"/>
                <a:cs typeface="+mj-cs"/>
              </a:rPr>
              <a:t>Успеваемость по подгруппам</a:t>
            </a: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>
          <a:xfrm>
            <a:off x="-180528" y="935708"/>
            <a:ext cx="4500563" cy="267890"/>
          </a:xfrm>
        </p:spPr>
        <p:txBody>
          <a:bodyPr>
            <a:normAutofit fontScale="90000"/>
          </a:bodyPr>
          <a:lstStyle/>
          <a:p>
            <a:pPr defTabSz="912813" eaLnBrk="1" hangingPunct="1"/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</a:rPr>
              <a:t>Рейтинговая система  оценки знаний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/>
          <p:nvPr/>
        </p:nvSpPr>
        <p:spPr>
          <a:xfrm rot="5400000">
            <a:off x="6552220" y="1023578"/>
            <a:ext cx="432048" cy="1080120"/>
          </a:xfrm>
          <a:custGeom>
            <a:avLst/>
            <a:gdLst>
              <a:gd name="connsiteX0" fmla="*/ 642551 w 1272746"/>
              <a:gd name="connsiteY0" fmla="*/ 352167 h 1408670"/>
              <a:gd name="connsiteX1" fmla="*/ 648730 w 1272746"/>
              <a:gd name="connsiteY1" fmla="*/ 12357 h 1408670"/>
              <a:gd name="connsiteX2" fmla="*/ 1272746 w 1272746"/>
              <a:gd name="connsiteY2" fmla="*/ 691978 h 1408670"/>
              <a:gd name="connsiteX3" fmla="*/ 654908 w 1272746"/>
              <a:gd name="connsiteY3" fmla="*/ 1365421 h 1408670"/>
              <a:gd name="connsiteX4" fmla="*/ 654908 w 1272746"/>
              <a:gd name="connsiteY4" fmla="*/ 1050324 h 1408670"/>
              <a:gd name="connsiteX5" fmla="*/ 537519 w 1272746"/>
              <a:gd name="connsiteY5" fmla="*/ 1050324 h 1408670"/>
              <a:gd name="connsiteX6" fmla="*/ 413951 w 1272746"/>
              <a:gd name="connsiteY6" fmla="*/ 1068859 h 1408670"/>
              <a:gd name="connsiteX7" fmla="*/ 321275 w 1272746"/>
              <a:gd name="connsiteY7" fmla="*/ 1118286 h 1408670"/>
              <a:gd name="connsiteX8" fmla="*/ 228600 w 1272746"/>
              <a:gd name="connsiteY8" fmla="*/ 1167713 h 1408670"/>
              <a:gd name="connsiteX9" fmla="*/ 92675 w 1272746"/>
              <a:gd name="connsiteY9" fmla="*/ 1278924 h 1408670"/>
              <a:gd name="connsiteX10" fmla="*/ 0 w 1272746"/>
              <a:gd name="connsiteY10" fmla="*/ 1408670 h 1408670"/>
              <a:gd name="connsiteX11" fmla="*/ 0 w 1272746"/>
              <a:gd name="connsiteY11" fmla="*/ 0 h 1408670"/>
              <a:gd name="connsiteX12" fmla="*/ 61784 w 1272746"/>
              <a:gd name="connsiteY12" fmla="*/ 98854 h 1408670"/>
              <a:gd name="connsiteX13" fmla="*/ 148281 w 1272746"/>
              <a:gd name="connsiteY13" fmla="*/ 216243 h 1408670"/>
              <a:gd name="connsiteX14" fmla="*/ 259492 w 1272746"/>
              <a:gd name="connsiteY14" fmla="*/ 290384 h 1408670"/>
              <a:gd name="connsiteX15" fmla="*/ 383059 w 1272746"/>
              <a:gd name="connsiteY15" fmla="*/ 339811 h 1408670"/>
              <a:gd name="connsiteX16" fmla="*/ 475735 w 1272746"/>
              <a:gd name="connsiteY16" fmla="*/ 352167 h 1408670"/>
              <a:gd name="connsiteX17" fmla="*/ 556054 w 1272746"/>
              <a:gd name="connsiteY17" fmla="*/ 352167 h 1408670"/>
              <a:gd name="connsiteX18" fmla="*/ 642551 w 1272746"/>
              <a:gd name="connsiteY18" fmla="*/ 352167 h 14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2746" h="1408670">
                <a:moveTo>
                  <a:pt x="642551" y="352167"/>
                </a:moveTo>
                <a:lnTo>
                  <a:pt x="648730" y="12357"/>
                </a:lnTo>
                <a:lnTo>
                  <a:pt x="1272746" y="691978"/>
                </a:lnTo>
                <a:lnTo>
                  <a:pt x="654908" y="1365421"/>
                </a:lnTo>
                <a:lnTo>
                  <a:pt x="654908" y="1050324"/>
                </a:lnTo>
                <a:lnTo>
                  <a:pt x="537519" y="1050324"/>
                </a:lnTo>
                <a:lnTo>
                  <a:pt x="413951" y="1068859"/>
                </a:lnTo>
                <a:lnTo>
                  <a:pt x="321275" y="1118286"/>
                </a:lnTo>
                <a:lnTo>
                  <a:pt x="228600" y="1167713"/>
                </a:lnTo>
                <a:lnTo>
                  <a:pt x="92675" y="1278924"/>
                </a:lnTo>
                <a:lnTo>
                  <a:pt x="0" y="1408670"/>
                </a:lnTo>
                <a:lnTo>
                  <a:pt x="0" y="0"/>
                </a:lnTo>
                <a:lnTo>
                  <a:pt x="61784" y="98854"/>
                </a:lnTo>
                <a:lnTo>
                  <a:pt x="148281" y="216243"/>
                </a:lnTo>
                <a:lnTo>
                  <a:pt x="259492" y="290384"/>
                </a:lnTo>
                <a:lnTo>
                  <a:pt x="383059" y="339811"/>
                </a:lnTo>
                <a:lnTo>
                  <a:pt x="475735" y="352167"/>
                </a:lnTo>
                <a:lnTo>
                  <a:pt x="556054" y="352167"/>
                </a:lnTo>
                <a:lnTo>
                  <a:pt x="642551" y="35216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788024" y="4155926"/>
            <a:ext cx="4104456" cy="86409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профессиональное самоопределение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3995936" y="267494"/>
            <a:ext cx="768690" cy="1408670"/>
          </a:xfrm>
          <a:custGeom>
            <a:avLst/>
            <a:gdLst>
              <a:gd name="connsiteX0" fmla="*/ 642551 w 1272746"/>
              <a:gd name="connsiteY0" fmla="*/ 352167 h 1408670"/>
              <a:gd name="connsiteX1" fmla="*/ 648730 w 1272746"/>
              <a:gd name="connsiteY1" fmla="*/ 12357 h 1408670"/>
              <a:gd name="connsiteX2" fmla="*/ 1272746 w 1272746"/>
              <a:gd name="connsiteY2" fmla="*/ 691978 h 1408670"/>
              <a:gd name="connsiteX3" fmla="*/ 654908 w 1272746"/>
              <a:gd name="connsiteY3" fmla="*/ 1365421 h 1408670"/>
              <a:gd name="connsiteX4" fmla="*/ 654908 w 1272746"/>
              <a:gd name="connsiteY4" fmla="*/ 1050324 h 1408670"/>
              <a:gd name="connsiteX5" fmla="*/ 537519 w 1272746"/>
              <a:gd name="connsiteY5" fmla="*/ 1050324 h 1408670"/>
              <a:gd name="connsiteX6" fmla="*/ 413951 w 1272746"/>
              <a:gd name="connsiteY6" fmla="*/ 1068859 h 1408670"/>
              <a:gd name="connsiteX7" fmla="*/ 321275 w 1272746"/>
              <a:gd name="connsiteY7" fmla="*/ 1118286 h 1408670"/>
              <a:gd name="connsiteX8" fmla="*/ 228600 w 1272746"/>
              <a:gd name="connsiteY8" fmla="*/ 1167713 h 1408670"/>
              <a:gd name="connsiteX9" fmla="*/ 92675 w 1272746"/>
              <a:gd name="connsiteY9" fmla="*/ 1278924 h 1408670"/>
              <a:gd name="connsiteX10" fmla="*/ 0 w 1272746"/>
              <a:gd name="connsiteY10" fmla="*/ 1408670 h 1408670"/>
              <a:gd name="connsiteX11" fmla="*/ 0 w 1272746"/>
              <a:gd name="connsiteY11" fmla="*/ 0 h 1408670"/>
              <a:gd name="connsiteX12" fmla="*/ 61784 w 1272746"/>
              <a:gd name="connsiteY12" fmla="*/ 98854 h 1408670"/>
              <a:gd name="connsiteX13" fmla="*/ 148281 w 1272746"/>
              <a:gd name="connsiteY13" fmla="*/ 216243 h 1408670"/>
              <a:gd name="connsiteX14" fmla="*/ 259492 w 1272746"/>
              <a:gd name="connsiteY14" fmla="*/ 290384 h 1408670"/>
              <a:gd name="connsiteX15" fmla="*/ 383059 w 1272746"/>
              <a:gd name="connsiteY15" fmla="*/ 339811 h 1408670"/>
              <a:gd name="connsiteX16" fmla="*/ 475735 w 1272746"/>
              <a:gd name="connsiteY16" fmla="*/ 352167 h 1408670"/>
              <a:gd name="connsiteX17" fmla="*/ 556054 w 1272746"/>
              <a:gd name="connsiteY17" fmla="*/ 352167 h 1408670"/>
              <a:gd name="connsiteX18" fmla="*/ 642551 w 1272746"/>
              <a:gd name="connsiteY18" fmla="*/ 352167 h 14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2746" h="1408670">
                <a:moveTo>
                  <a:pt x="642551" y="352167"/>
                </a:moveTo>
                <a:lnTo>
                  <a:pt x="648730" y="12357"/>
                </a:lnTo>
                <a:lnTo>
                  <a:pt x="1272746" y="691978"/>
                </a:lnTo>
                <a:lnTo>
                  <a:pt x="654908" y="1365421"/>
                </a:lnTo>
                <a:lnTo>
                  <a:pt x="654908" y="1050324"/>
                </a:lnTo>
                <a:lnTo>
                  <a:pt x="537519" y="1050324"/>
                </a:lnTo>
                <a:lnTo>
                  <a:pt x="413951" y="1068859"/>
                </a:lnTo>
                <a:lnTo>
                  <a:pt x="321275" y="1118286"/>
                </a:lnTo>
                <a:lnTo>
                  <a:pt x="228600" y="1167713"/>
                </a:lnTo>
                <a:lnTo>
                  <a:pt x="92675" y="1278924"/>
                </a:lnTo>
                <a:lnTo>
                  <a:pt x="0" y="1408670"/>
                </a:lnTo>
                <a:lnTo>
                  <a:pt x="0" y="0"/>
                </a:lnTo>
                <a:lnTo>
                  <a:pt x="61784" y="98854"/>
                </a:lnTo>
                <a:lnTo>
                  <a:pt x="148281" y="216243"/>
                </a:lnTo>
                <a:lnTo>
                  <a:pt x="259492" y="290384"/>
                </a:lnTo>
                <a:lnTo>
                  <a:pt x="383059" y="339811"/>
                </a:lnTo>
                <a:lnTo>
                  <a:pt x="475735" y="352167"/>
                </a:lnTo>
                <a:lnTo>
                  <a:pt x="556054" y="352167"/>
                </a:lnTo>
                <a:lnTo>
                  <a:pt x="642551" y="35216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788024" y="843558"/>
            <a:ext cx="4104456" cy="50405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пролицейские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классы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788024" y="1779662"/>
            <a:ext cx="4104456" cy="50405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предпрофильная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подготовка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олилиния 12"/>
          <p:cNvSpPr/>
          <p:nvPr/>
        </p:nvSpPr>
        <p:spPr>
          <a:xfrm rot="5400000">
            <a:off x="6552220" y="1959682"/>
            <a:ext cx="432048" cy="1080120"/>
          </a:xfrm>
          <a:custGeom>
            <a:avLst/>
            <a:gdLst>
              <a:gd name="connsiteX0" fmla="*/ 642551 w 1272746"/>
              <a:gd name="connsiteY0" fmla="*/ 352167 h 1408670"/>
              <a:gd name="connsiteX1" fmla="*/ 648730 w 1272746"/>
              <a:gd name="connsiteY1" fmla="*/ 12357 h 1408670"/>
              <a:gd name="connsiteX2" fmla="*/ 1272746 w 1272746"/>
              <a:gd name="connsiteY2" fmla="*/ 691978 h 1408670"/>
              <a:gd name="connsiteX3" fmla="*/ 654908 w 1272746"/>
              <a:gd name="connsiteY3" fmla="*/ 1365421 h 1408670"/>
              <a:gd name="connsiteX4" fmla="*/ 654908 w 1272746"/>
              <a:gd name="connsiteY4" fmla="*/ 1050324 h 1408670"/>
              <a:gd name="connsiteX5" fmla="*/ 537519 w 1272746"/>
              <a:gd name="connsiteY5" fmla="*/ 1050324 h 1408670"/>
              <a:gd name="connsiteX6" fmla="*/ 413951 w 1272746"/>
              <a:gd name="connsiteY6" fmla="*/ 1068859 h 1408670"/>
              <a:gd name="connsiteX7" fmla="*/ 321275 w 1272746"/>
              <a:gd name="connsiteY7" fmla="*/ 1118286 h 1408670"/>
              <a:gd name="connsiteX8" fmla="*/ 228600 w 1272746"/>
              <a:gd name="connsiteY8" fmla="*/ 1167713 h 1408670"/>
              <a:gd name="connsiteX9" fmla="*/ 92675 w 1272746"/>
              <a:gd name="connsiteY9" fmla="*/ 1278924 h 1408670"/>
              <a:gd name="connsiteX10" fmla="*/ 0 w 1272746"/>
              <a:gd name="connsiteY10" fmla="*/ 1408670 h 1408670"/>
              <a:gd name="connsiteX11" fmla="*/ 0 w 1272746"/>
              <a:gd name="connsiteY11" fmla="*/ 0 h 1408670"/>
              <a:gd name="connsiteX12" fmla="*/ 61784 w 1272746"/>
              <a:gd name="connsiteY12" fmla="*/ 98854 h 1408670"/>
              <a:gd name="connsiteX13" fmla="*/ 148281 w 1272746"/>
              <a:gd name="connsiteY13" fmla="*/ 216243 h 1408670"/>
              <a:gd name="connsiteX14" fmla="*/ 259492 w 1272746"/>
              <a:gd name="connsiteY14" fmla="*/ 290384 h 1408670"/>
              <a:gd name="connsiteX15" fmla="*/ 383059 w 1272746"/>
              <a:gd name="connsiteY15" fmla="*/ 339811 h 1408670"/>
              <a:gd name="connsiteX16" fmla="*/ 475735 w 1272746"/>
              <a:gd name="connsiteY16" fmla="*/ 352167 h 1408670"/>
              <a:gd name="connsiteX17" fmla="*/ 556054 w 1272746"/>
              <a:gd name="connsiteY17" fmla="*/ 352167 h 1408670"/>
              <a:gd name="connsiteX18" fmla="*/ 642551 w 1272746"/>
              <a:gd name="connsiteY18" fmla="*/ 352167 h 14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2746" h="1408670">
                <a:moveTo>
                  <a:pt x="642551" y="352167"/>
                </a:moveTo>
                <a:lnTo>
                  <a:pt x="648730" y="12357"/>
                </a:lnTo>
                <a:lnTo>
                  <a:pt x="1272746" y="691978"/>
                </a:lnTo>
                <a:lnTo>
                  <a:pt x="654908" y="1365421"/>
                </a:lnTo>
                <a:lnTo>
                  <a:pt x="654908" y="1050324"/>
                </a:lnTo>
                <a:lnTo>
                  <a:pt x="537519" y="1050324"/>
                </a:lnTo>
                <a:lnTo>
                  <a:pt x="413951" y="1068859"/>
                </a:lnTo>
                <a:lnTo>
                  <a:pt x="321275" y="1118286"/>
                </a:lnTo>
                <a:lnTo>
                  <a:pt x="228600" y="1167713"/>
                </a:lnTo>
                <a:lnTo>
                  <a:pt x="92675" y="1278924"/>
                </a:lnTo>
                <a:lnTo>
                  <a:pt x="0" y="1408670"/>
                </a:lnTo>
                <a:lnTo>
                  <a:pt x="0" y="0"/>
                </a:lnTo>
                <a:lnTo>
                  <a:pt x="61784" y="98854"/>
                </a:lnTo>
                <a:lnTo>
                  <a:pt x="148281" y="216243"/>
                </a:lnTo>
                <a:lnTo>
                  <a:pt x="259492" y="290384"/>
                </a:lnTo>
                <a:lnTo>
                  <a:pt x="383059" y="339811"/>
                </a:lnTo>
                <a:lnTo>
                  <a:pt x="475735" y="352167"/>
                </a:lnTo>
                <a:lnTo>
                  <a:pt x="556054" y="352167"/>
                </a:lnTo>
                <a:lnTo>
                  <a:pt x="642551" y="35216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788024" y="2715766"/>
            <a:ext cx="4104456" cy="1008112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зачисление в профильные классы (физико-математический и социально-математический)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Полилиния 14"/>
          <p:cNvSpPr/>
          <p:nvPr/>
        </p:nvSpPr>
        <p:spPr>
          <a:xfrm rot="5400000">
            <a:off x="6552220" y="3399842"/>
            <a:ext cx="432048" cy="1080120"/>
          </a:xfrm>
          <a:custGeom>
            <a:avLst/>
            <a:gdLst>
              <a:gd name="connsiteX0" fmla="*/ 642551 w 1272746"/>
              <a:gd name="connsiteY0" fmla="*/ 352167 h 1408670"/>
              <a:gd name="connsiteX1" fmla="*/ 648730 w 1272746"/>
              <a:gd name="connsiteY1" fmla="*/ 12357 h 1408670"/>
              <a:gd name="connsiteX2" fmla="*/ 1272746 w 1272746"/>
              <a:gd name="connsiteY2" fmla="*/ 691978 h 1408670"/>
              <a:gd name="connsiteX3" fmla="*/ 654908 w 1272746"/>
              <a:gd name="connsiteY3" fmla="*/ 1365421 h 1408670"/>
              <a:gd name="connsiteX4" fmla="*/ 654908 w 1272746"/>
              <a:gd name="connsiteY4" fmla="*/ 1050324 h 1408670"/>
              <a:gd name="connsiteX5" fmla="*/ 537519 w 1272746"/>
              <a:gd name="connsiteY5" fmla="*/ 1050324 h 1408670"/>
              <a:gd name="connsiteX6" fmla="*/ 413951 w 1272746"/>
              <a:gd name="connsiteY6" fmla="*/ 1068859 h 1408670"/>
              <a:gd name="connsiteX7" fmla="*/ 321275 w 1272746"/>
              <a:gd name="connsiteY7" fmla="*/ 1118286 h 1408670"/>
              <a:gd name="connsiteX8" fmla="*/ 228600 w 1272746"/>
              <a:gd name="connsiteY8" fmla="*/ 1167713 h 1408670"/>
              <a:gd name="connsiteX9" fmla="*/ 92675 w 1272746"/>
              <a:gd name="connsiteY9" fmla="*/ 1278924 h 1408670"/>
              <a:gd name="connsiteX10" fmla="*/ 0 w 1272746"/>
              <a:gd name="connsiteY10" fmla="*/ 1408670 h 1408670"/>
              <a:gd name="connsiteX11" fmla="*/ 0 w 1272746"/>
              <a:gd name="connsiteY11" fmla="*/ 0 h 1408670"/>
              <a:gd name="connsiteX12" fmla="*/ 61784 w 1272746"/>
              <a:gd name="connsiteY12" fmla="*/ 98854 h 1408670"/>
              <a:gd name="connsiteX13" fmla="*/ 148281 w 1272746"/>
              <a:gd name="connsiteY13" fmla="*/ 216243 h 1408670"/>
              <a:gd name="connsiteX14" fmla="*/ 259492 w 1272746"/>
              <a:gd name="connsiteY14" fmla="*/ 290384 h 1408670"/>
              <a:gd name="connsiteX15" fmla="*/ 383059 w 1272746"/>
              <a:gd name="connsiteY15" fmla="*/ 339811 h 1408670"/>
              <a:gd name="connsiteX16" fmla="*/ 475735 w 1272746"/>
              <a:gd name="connsiteY16" fmla="*/ 352167 h 1408670"/>
              <a:gd name="connsiteX17" fmla="*/ 556054 w 1272746"/>
              <a:gd name="connsiteY17" fmla="*/ 352167 h 1408670"/>
              <a:gd name="connsiteX18" fmla="*/ 642551 w 1272746"/>
              <a:gd name="connsiteY18" fmla="*/ 352167 h 14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72746" h="1408670">
                <a:moveTo>
                  <a:pt x="642551" y="352167"/>
                </a:moveTo>
                <a:lnTo>
                  <a:pt x="648730" y="12357"/>
                </a:lnTo>
                <a:lnTo>
                  <a:pt x="1272746" y="691978"/>
                </a:lnTo>
                <a:lnTo>
                  <a:pt x="654908" y="1365421"/>
                </a:lnTo>
                <a:lnTo>
                  <a:pt x="654908" y="1050324"/>
                </a:lnTo>
                <a:lnTo>
                  <a:pt x="537519" y="1050324"/>
                </a:lnTo>
                <a:lnTo>
                  <a:pt x="413951" y="1068859"/>
                </a:lnTo>
                <a:lnTo>
                  <a:pt x="321275" y="1118286"/>
                </a:lnTo>
                <a:lnTo>
                  <a:pt x="228600" y="1167713"/>
                </a:lnTo>
                <a:lnTo>
                  <a:pt x="92675" y="1278924"/>
                </a:lnTo>
                <a:lnTo>
                  <a:pt x="0" y="1408670"/>
                </a:lnTo>
                <a:lnTo>
                  <a:pt x="0" y="0"/>
                </a:lnTo>
                <a:lnTo>
                  <a:pt x="61784" y="98854"/>
                </a:lnTo>
                <a:lnTo>
                  <a:pt x="148281" y="216243"/>
                </a:lnTo>
                <a:lnTo>
                  <a:pt x="259492" y="290384"/>
                </a:lnTo>
                <a:lnTo>
                  <a:pt x="383059" y="339811"/>
                </a:lnTo>
                <a:lnTo>
                  <a:pt x="475735" y="352167"/>
                </a:lnTo>
                <a:lnTo>
                  <a:pt x="556054" y="352167"/>
                </a:lnTo>
                <a:lnTo>
                  <a:pt x="642551" y="35216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39999">
                <a:schemeClr val="accent1">
                  <a:lumMod val="75000"/>
                </a:schemeClr>
              </a:gs>
              <a:gs pos="7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16016" y="123478"/>
            <a:ext cx="4248472" cy="2232248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Построение образовательного рейтинга каждого ученика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7" name="Picture 8" descr="http://img1.labirint.ru/books/461799/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3478"/>
            <a:ext cx="3816424" cy="5020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494"/>
            <a:ext cx="3816424" cy="648072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урочная деятельность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r:id="rId3" action="ppaction://hlinksldjump"/>
            </a:endParaRPr>
          </a:p>
        </p:txBody>
      </p:sp>
      <p:sp>
        <p:nvSpPr>
          <p:cNvPr id="4" name="Заголовок 1">
            <a:hlinkClick r:id="rId4" action="ppaction://hlinksldjump"/>
          </p:cNvPr>
          <p:cNvSpPr txBox="1">
            <a:spLocks/>
          </p:cNvSpPr>
          <p:nvPr/>
        </p:nvSpPr>
        <p:spPr>
          <a:xfrm>
            <a:off x="179512" y="1059582"/>
            <a:ext cx="3816424" cy="64807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внеурочная деятельность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2119"/>
            <a:ext cx="8229600" cy="3394472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0" y="0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39752" y="-20538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Что дает портфолио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123478"/>
            <a:ext cx="1728192" cy="2448272"/>
          </a:xfrm>
          <a:prstGeom prst="roundRect">
            <a:avLst>
              <a:gd name="adj" fmla="val 2052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портфолио  дополняет традиционную систему оценки (контрольные работы, зачеты,</a:t>
            </a:r>
          </a:p>
          <a:p>
            <a:pPr algn="ctr"/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тестирование и т.д.)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07704" y="915566"/>
            <a:ext cx="1728192" cy="3600400"/>
          </a:xfrm>
          <a:prstGeom prst="roundRect">
            <a:avLst>
              <a:gd name="adj" fmla="val 2052"/>
            </a:avLst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портфолио освобождает ребенка от целого ряда психологических комплексов (уровень достижений учащегося оценивается вне сопоставления с достижениями других учеников)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07904" y="627534"/>
            <a:ext cx="1728192" cy="2088232"/>
          </a:xfrm>
          <a:prstGeom prst="roundRect">
            <a:avLst>
              <a:gd name="adj" fmla="val 2052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портфолио собирает сам ученик, выполняя при этом самооценку и составляя перспективный план</a:t>
            </a:r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08104" y="915566"/>
            <a:ext cx="1728192" cy="3600400"/>
          </a:xfrm>
          <a:prstGeom prst="roundRect">
            <a:avLst>
              <a:gd name="adj" fmla="val 2052"/>
            </a:avLst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ученик имеет возможность проявить свою творческую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индивидуальность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оформлении разделов, в отборе некоторых материалов и т.д.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308304" y="123478"/>
            <a:ext cx="1728192" cy="2520280"/>
          </a:xfrm>
          <a:prstGeom prst="roundRect">
            <a:avLst>
              <a:gd name="adj" fmla="val 2052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портфолио позволяет учитывать возрастные </a:t>
            </a:r>
            <a:r>
              <a:rPr lang="ru-RU" sz="160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особенности развития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(показывает прогресс во времени)</a:t>
            </a:r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504" y="2643758"/>
            <a:ext cx="1728192" cy="2448272"/>
          </a:xfrm>
          <a:prstGeom prst="roundRect">
            <a:avLst>
              <a:gd name="adj" fmla="val 2052"/>
            </a:avLst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портфолио  даёт широкое представление  о направленности  интересов ученика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07904" y="2787774"/>
            <a:ext cx="1728192" cy="2304256"/>
          </a:xfrm>
          <a:prstGeom prst="roundRect">
            <a:avLst>
              <a:gd name="adj" fmla="val 2052"/>
            </a:avLst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портфолио учит самоорганизации своей деятельности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308304" y="2715766"/>
            <a:ext cx="1728192" cy="2376264"/>
          </a:xfrm>
          <a:prstGeom prst="roundRect">
            <a:avLst>
              <a:gd name="adj" fmla="val 2052"/>
            </a:avLst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портфолио позволяет оценивать не только сами достижения, но и путь </a:t>
            </a:r>
            <a:r>
              <a:rPr lang="ru-RU" sz="160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 ним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398008"/>
            <a:ext cx="7992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A50021"/>
                </a:solidFill>
                <a:latin typeface="+mn-lt"/>
                <a:cs typeface="Times New Roman" pitchFamily="18" charset="0"/>
              </a:rPr>
              <a:t>Результаты </a:t>
            </a:r>
            <a:r>
              <a:rPr lang="ru-RU" sz="2800" b="1" i="1" dirty="0" smtClean="0">
                <a:solidFill>
                  <a:srgbClr val="A50021"/>
                </a:solidFill>
                <a:latin typeface="+mn-lt"/>
                <a:cs typeface="Times New Roman" pitchFamily="18" charset="0"/>
              </a:rPr>
              <a:t>ОГЭ  </a:t>
            </a:r>
            <a:r>
              <a:rPr lang="ru-RU" sz="2800" b="1" i="1" dirty="0">
                <a:solidFill>
                  <a:srgbClr val="A50021"/>
                </a:solidFill>
                <a:latin typeface="+mn-lt"/>
                <a:cs typeface="Times New Roman" pitchFamily="18" charset="0"/>
              </a:rPr>
              <a:t>9-х классах </a:t>
            </a: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9439198"/>
              </p:ext>
            </p:extLst>
          </p:nvPr>
        </p:nvGraphicFramePr>
        <p:xfrm>
          <a:off x="590353" y="935665"/>
          <a:ext cx="8021637" cy="3650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2615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5371" y="249492"/>
            <a:ext cx="8001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A50021"/>
                </a:solidFill>
                <a:latin typeface="+mn-lt"/>
                <a:cs typeface="Times New Roman" pitchFamily="18" charset="0"/>
              </a:rPr>
              <a:t>Результаты </a:t>
            </a:r>
            <a:r>
              <a:rPr lang="ru-RU" sz="3200" b="1" i="1" dirty="0" smtClean="0">
                <a:solidFill>
                  <a:srgbClr val="A50021"/>
                </a:solidFill>
                <a:latin typeface="+mn-lt"/>
                <a:cs typeface="Times New Roman" pitchFamily="18" charset="0"/>
              </a:rPr>
              <a:t>ЕГЭ (профиль) в </a:t>
            </a:r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11-</a:t>
            </a:r>
            <a:r>
              <a:rPr lang="ru-RU" sz="3200" b="1" i="1" dirty="0" smtClean="0">
                <a:solidFill>
                  <a:srgbClr val="A50021"/>
                </a:solidFill>
                <a:latin typeface="+mn-lt"/>
                <a:cs typeface="Times New Roman" pitchFamily="18" charset="0"/>
              </a:rPr>
              <a:t>х классах</a:t>
            </a:r>
            <a:endParaRPr lang="ru-RU" sz="3200" b="1" i="1" dirty="0">
              <a:solidFill>
                <a:srgbClr val="A50021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556173"/>
              </p:ext>
            </p:extLst>
          </p:nvPr>
        </p:nvGraphicFramePr>
        <p:xfrm>
          <a:off x="1058565" y="971923"/>
          <a:ext cx="7539038" cy="3562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28875" y="3804047"/>
            <a:ext cx="37993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2014-2015                                     2015-2016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Средний </a:t>
            </a:r>
            <a:r>
              <a:rPr lang="ru-RU" sz="12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балл  54                  </a:t>
            </a: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Средний </a:t>
            </a:r>
            <a:r>
              <a:rPr lang="ru-RU" sz="12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балл  56,4</a:t>
            </a:r>
            <a:endParaRPr lang="ru-RU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7715251" y="2839640"/>
            <a:ext cx="1285875" cy="646331"/>
            <a:chOff x="7715272" y="3786190"/>
            <a:chExt cx="1285884" cy="862067"/>
          </a:xfrm>
        </p:grpSpPr>
        <p:sp>
          <p:nvSpPr>
            <p:cNvPr id="28678" name="TextBox 4"/>
            <p:cNvSpPr txBox="1">
              <a:spLocks noChangeArrowheads="1"/>
            </p:cNvSpPr>
            <p:nvPr/>
          </p:nvSpPr>
          <p:spPr bwMode="auto">
            <a:xfrm>
              <a:off x="7858148" y="3786190"/>
              <a:ext cx="1143008" cy="862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Наибольший   тестовый </a:t>
              </a:r>
            </a:p>
            <a:p>
              <a:pPr algn="ctr" eaLnBrk="1" hangingPunct="1"/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балл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715272" y="3857651"/>
              <a:ext cx="142876" cy="142923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6901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0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85720" y="785800"/>
            <a:ext cx="8643937" cy="309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tabLst>
                <a:tab pos="539750" algn="l"/>
              </a:tabLst>
              <a:defRPr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«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Создание образовательного пространства, обеспечивающего успешность обучающихся, путем освоения технологии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портфолио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в рамках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предпрофильной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подготовки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»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ctr">
              <a:tabLst>
                <a:tab pos="539750" algn="l"/>
              </a:tabLst>
              <a:defRPr/>
            </a:pPr>
            <a:endParaRPr lang="ru-RU" sz="1400" b="1" dirty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22" name="Rectangle 14"/>
          <p:cNvSpPr>
            <a:spLocks noChangeArrowheads="1"/>
          </p:cNvSpPr>
          <p:nvPr/>
        </p:nvSpPr>
        <p:spPr bwMode="auto">
          <a:xfrm>
            <a:off x="107504" y="1470719"/>
            <a:ext cx="885698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</a:tabLst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Цели: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Мотивация  обучающихся в достижении индивидуальных учебных результатов через активное участие в учебной и внеурочной деятельности по овладению знаниями, умениями, навыками.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Переход на более объективную и прозрачную форму приема в профильные классы лицея.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Достижение более высоких учебных результатов и реализация жизненных планов выпускников 9-х классов.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581025" algn="l"/>
              </a:tabLst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Общие положения.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 – совокупность сертифицированных (документированных) индивидуальных достижений, выполняющих роль индивидуальной накопительной оценки, которая, наряду с результатами экзаменов, определяет образовательный рейтинг выпускников  9-х классов лицея.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Сертификаты достижений накапливаются в течение учебы в основной школе (8-9-е классы).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Лицей ведет учет документов, входящих в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Ответственным за организацию работы по созданию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назначается приказом директора заместитель директора по УВР.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Ответственными за учет документов в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назначаются приказом директора классные руководитель.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включаются в суммарный образовательный рейтинг обучающегося и учитывается при зачислении обучающихся в профильный 10 класс.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Лицей несет ответственность за информирование участников образовательного процесса о целях аттестации и накопительной оценки.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9" name="Rectangle 11"/>
          <p:cNvSpPr>
            <a:spLocks noChangeArrowheads="1"/>
          </p:cNvSpPr>
          <p:nvPr/>
        </p:nvSpPr>
        <p:spPr bwMode="auto">
          <a:xfrm>
            <a:off x="0" y="0"/>
            <a:ext cx="9144000" cy="17543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УТВЕРЖДАЮ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Директор лицея № 9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___________О.В. Иванченко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  от ________2012 г. № 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Положение о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индивидуальной накопительной оценке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учебных достижений выпускников 9-х классов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МБОУ лицея № 9  г. Сальска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3528" y="195486"/>
            <a:ext cx="871296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Структура </a:t>
            </a:r>
            <a:r>
              <a:rPr kumimoji="0" lang="ru-RU" sz="12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1.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Титульный лист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оформляется с указанием точных дат начала и окончания сбора материалов и документов, личной фотографией.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Раздел I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«Официальные документы»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Начинается перечнем представленных в нем официальных документов.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первом месте стоит документ, который свидетельствует о максимальных достижениях с учетом будущего профиля обучения, затем следующий по масштабу документ и т.д.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данном разделе можно помещать заверенные копии наиболее важных официальных документов, на случай возможной их утраты или потери при работе с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Перечень возможных документов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Дипломы (их копии) российских и областных олимпиад, конкурсов, школ.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Почетные грамоты, благодарственные письма (их копии) за участие в российских и областных олимпиадах, конкурсах.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Сертификаты, полученные в учреждениях дополнительного образования.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Сертификаты образовательных тестирований.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Свидетельства о результатах прохождения различных курсов (иностранного языка, информационных технологий, заочных школ и др.)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Дипломы районных олимпиад, конкурсов школ.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Почетные грамоты за участие в различных районных конкурсах.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Свидетельства участия в школьных и межшкольных научных обществах.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Дипломы  предметных олимпиад.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 среднем балле изучения учебных дисциплин за четверть, (семестр), год.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715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Перечень документов, составляющих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заполняется классным руководителем по мере поступления сертификатов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учебных достижений.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95486"/>
            <a:ext cx="885698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Раздел I</a:t>
            </a:r>
            <a:r>
              <a:rPr lang="en-US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«Курсы по выбору и творческие работы»</a:t>
            </a:r>
            <a:endParaRPr lang="ru-RU" sz="500" dirty="0" smtClean="0">
              <a:latin typeface="Arial" pitchFamily="34" charset="0"/>
              <a:cs typeface="Arial" pitchFamily="34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	Материалы этого раздела систематизируются в двух подразделах: «Курсы по выбору» и «Творческие работы».</a:t>
            </a:r>
            <a:endParaRPr lang="ru-RU" sz="500" dirty="0" smtClean="0">
              <a:latin typeface="Arial" pitchFamily="34" charset="0"/>
              <a:cs typeface="Arial" pitchFamily="34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«Курсы по выбору».</a:t>
            </a:r>
            <a:r>
              <a:rPr lang="ru-RU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Основной документ этого подраздела – зачетная книжка, являющаяся официальным документом, подтверждающим факт прохождения курсов по выбору, который отмечается (зачет/незачет либо отметка о защите исследовательского проекта). После отметки ставится подпись преподавателя данного курса по выбору. Зачетная книжка заверяется директором лице, где обучается выпускник 9-го класса, даже если часть курсов по выбору были прослушаны в другом образовательном учреждении.  </a:t>
            </a:r>
            <a:endParaRPr lang="ru-RU" sz="500" dirty="0" smtClean="0">
              <a:latin typeface="Arial" pitchFamily="34" charset="0"/>
              <a:cs typeface="Arial" pitchFamily="34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«Творческие работы».</a:t>
            </a:r>
            <a:r>
              <a:rPr lang="ru-RU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Вначале помещается перечень представленных творческих работ. Затем – сами творческие работы, их описание и/или фотографии конструкций, агрегатов и т.д. Содержание творческих работ должно соответствовать профилю будущего обучения.</a:t>
            </a:r>
            <a:endParaRPr lang="ru-RU" sz="500" dirty="0" smtClean="0">
              <a:latin typeface="Arial" pitchFamily="34" charset="0"/>
              <a:cs typeface="Arial" pitchFamily="34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Раздел II</a:t>
            </a:r>
            <a:r>
              <a:rPr lang="en-US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 «Отзывы, рекомендации и самоотчеты»</a:t>
            </a:r>
            <a:endParaRPr lang="ru-RU" sz="500" dirty="0" smtClean="0">
              <a:latin typeface="Arial" pitchFamily="34" charset="0"/>
              <a:cs typeface="Arial" pitchFamily="34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Данный раздел состоит из трех основных подразделов: «Отзывы и рекомендации», «Самоотчеты» и «Дополнительные документы».</a:t>
            </a:r>
            <a:endParaRPr lang="ru-RU" sz="500" dirty="0" smtClean="0">
              <a:latin typeface="Arial" pitchFamily="34" charset="0"/>
              <a:cs typeface="Arial" pitchFamily="34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«Отзывы и рекомендации».</a:t>
            </a:r>
            <a:r>
              <a:rPr lang="ru-RU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Этот подраздел начинается с перечня представленных отзывов и рекомендаций, которые служат лишь вспомогательным материалом в случае необходимости уточнения личностных характеристик.</a:t>
            </a:r>
            <a:endParaRPr lang="ru-RU" sz="500" dirty="0" smtClean="0">
              <a:latin typeface="Arial" pitchFamily="34" charset="0"/>
              <a:cs typeface="Arial" pitchFamily="34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«Самоотчеты».</a:t>
            </a:r>
            <a:r>
              <a:rPr lang="ru-RU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Самоотчеты о социальной и других видах практики должны в целом соответствовать будущему профилю. В самоотчетах необходимо указать сроки прохождения, содержание практики. Каждый самоотчет должен быть подписан выпускником.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7504" y="0"/>
            <a:ext cx="8892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Состав и структура образовательного рейтинга выпускника муниципального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общеобразовательного учреждения   г. Сальска 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Сальского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района.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519568"/>
          <a:ext cx="8568952" cy="5508566"/>
        </p:xfrm>
        <a:graphic>
          <a:graphicData uri="http://schemas.openxmlformats.org/drawingml/2006/table">
            <a:tbl>
              <a:tblPr/>
              <a:tblGrid>
                <a:gridCol w="2568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2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06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07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</a:rPr>
                        <a:t>Позиции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</a:rPr>
                        <a:t>Компоненты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</a:rPr>
                        <a:t>Результаты (баллы)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4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</a:rPr>
                        <a:t>1. Государственная итоговая аттестация                                     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</a:rPr>
                        <a:t>Профильные предметы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</a:rPr>
                        <a:t>Непрофильные предметы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9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1.1 Обязательные экзамены за курс основной общей школы, установленные МО РФ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Математика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Русский язык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До «5», но не ниже «4»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До «5 «, но не ниже «4»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От «3» до «5»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От «3» до «5» 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9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1.2. 2 экзамена по выбору обучающихся с учетом предполагаемого профиля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Экзамен 1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Экзамен 2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До «5», но не ниже «4»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До «5 «, но не ниже «4»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74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2.Индивидуальная накопительная оценка (портфолио)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37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2.1.Курсы по выбору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а) прослушал более 80 % учебного материала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б проект, реферат, доклад, исследовательская работа, модель и др.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  за каждый курс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  за каждый курс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9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2.2. Научно-исследовательская работа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а) презентация проекта на: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уровне учреждения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муниципальном уровне</a:t>
                      </a:r>
                    </a:p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-     региональном уровне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4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вне конкурса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44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2.3. Предметные олимпиады: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школьные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      -   городские</a:t>
                      </a:r>
                    </a:p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 -  областные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Призер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Победитель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Призер (2,3 место)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Победитель (1 место)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Призер, победитель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4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5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                       вне конкурса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259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2.4. Дополнительное образование: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кружки и объединения, конкурсы и фестивали,  в том числе профильной направленности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Участие в конкурсах на 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муниципальном уровне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региональном уровне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Победитель: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муниципального уровня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регионального уровня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3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4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вне конкурса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096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2.5. Спортивные достижения: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Участие в: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муниципальных спартакиадах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Призеры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муниципального уровня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регионального уровня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Победители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муниципального уровня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-         регионального уровня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вне конкурса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4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вне конкурса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1495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                             Максимальное количество баллов от 40 баллов                                Минимальное количество баллов -23 /21 бал.</a:t>
                      </a:r>
                    </a:p>
                  </a:txBody>
                  <a:tcPr marL="30280" marR="30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179512" y="51470"/>
            <a:ext cx="8784976" cy="484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Примечания: 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Срок актуальности достижений - 1 год (9 класс)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Приоритетными являются профильные достижения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достижения выше муниципального уровня не требуют ранжирования и могут давать право быть зачисленным на избранный профиль вне конкурса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достижения п. п. 2.2, 2.3. подтверждаются на муниципальном уровне соответствующими грамотами и приказами управления образования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позициям, обозначенным в п. п. 2.4, 2.5, прилагаются копии подтверждающих документов (материалов)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1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Ранжирование официальных документов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Ранжирование официальных документов индивидуальных учебных достижений в соответствии с установленными им шкалами.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Достижения учащихся, связанные с выбранным профилем на уровне выше муниципального ранжируются и фиксируются в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в обобщающем итоговом документе по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Они дают право учащимся быть зачисленными на избранный профиль вне конкурса.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Ранжирование достижений ведется от достижений самого высокого уровня внутри территориального образовательного округа. 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Приоритетными являются профильные достижения, т.е. результаты, достигнутые в тех предметных областях, по которым учащийся сдает экзамены по выбору или смежные с ними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Обобщающий официальный документ по </a:t>
            </a:r>
            <a:r>
              <a:rPr kumimoji="0" lang="ru-RU" sz="11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1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Педагогический совет образовательного учреждения анализирует, контролирует и утверждает итоговую оценку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обучающегося. Лицей выдает выпускнику под роспись обобщающий официальный документ по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заверенный печатью лицея и подписью директора лицея. 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Обобщающий официальный документ по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журнал его выдачи заполняется классным руководителем.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Обобщающий официальный документ является вкладышем в аттестат и содержит итоговый балл, а также перечень достижений обучающихся и их оценку по блокам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Форма обобщающего официального  документа утверждается данным положением. Данные обобщающих официальных документов по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ежегодно фиксируются в журнале выдачи итоговых документов по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заверяются печатью лицея и подписью директора лицея.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107504" y="126520"/>
            <a:ext cx="4283968" cy="4893502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572907" tIns="457056" rIns="53958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Дневник  достижений обучающегося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Муниципальноебуджетное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общеобразовательное                                             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учреждение_____________________________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________________________________________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Юридический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адрес:______________________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_____________________________________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Ф.И.О.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ученика___________________________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_____________________________________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Число, месяц, год рождения________________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 __________________________________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Дата выдачи «___»_____________200___ г.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М.П.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Директора школы _____________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716016" y="627534"/>
          <a:ext cx="4320480" cy="1091560"/>
        </p:xfrm>
        <a:graphic>
          <a:graphicData uri="http://schemas.openxmlformats.org/drawingml/2006/table">
            <a:tbl>
              <a:tblPr/>
              <a:tblGrid>
                <a:gridCol w="2858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Кол-во баллов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Математика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Русский язык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Экзамен 1 (                              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Экзамен 2 (                              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716016" y="4371950"/>
          <a:ext cx="4309110" cy="365760"/>
        </p:xfrm>
        <a:graphic>
          <a:graphicData uri="http://schemas.openxmlformats.org/drawingml/2006/table">
            <a:tbl>
              <a:tblPr/>
              <a:tblGrid>
                <a:gridCol w="2811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Название курса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Кол-во баллов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716016" y="3579862"/>
          <a:ext cx="4309110" cy="365760"/>
        </p:xfrm>
        <a:graphic>
          <a:graphicData uri="http://schemas.openxmlformats.org/drawingml/2006/table">
            <a:tbl>
              <a:tblPr/>
              <a:tblGrid>
                <a:gridCol w="2811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</a:rPr>
                        <a:t>Предмет</a:t>
                      </a:r>
                      <a:endParaRPr lang="ru-RU" sz="1000" b="1" dirty="0"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Кол-во баллов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716016" y="2859782"/>
          <a:ext cx="4309110" cy="365760"/>
        </p:xfrm>
        <a:graphic>
          <a:graphicData uri="http://schemas.openxmlformats.org/drawingml/2006/table">
            <a:tbl>
              <a:tblPr/>
              <a:tblGrid>
                <a:gridCol w="2811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</a:rPr>
                        <a:t>Предмет</a:t>
                      </a:r>
                      <a:endParaRPr lang="ru-RU" sz="1000" b="1" dirty="0"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</a:rPr>
                        <a:t>Кол-во баллов</a:t>
                      </a:r>
                      <a:endParaRPr lang="ru-RU" sz="1000" b="1"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716016" y="1995686"/>
          <a:ext cx="4309110" cy="548640"/>
        </p:xfrm>
        <a:graphic>
          <a:graphicData uri="http://schemas.openxmlformats.org/drawingml/2006/table">
            <a:tbl>
              <a:tblPr/>
              <a:tblGrid>
                <a:gridCol w="2811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Конкурсы, фестивали, спартакиады, соревнования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Кол-во баллов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716016" y="278527"/>
            <a:ext cx="4320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1.Итоговая аттестация учащихся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59323" y="1707654"/>
            <a:ext cx="16848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 Элективные курсы</a:t>
            </a:r>
            <a:endParaRPr lang="ru-RU" sz="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2598093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 Научно-исследовательская работа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3291830"/>
            <a:ext cx="4104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 Предметные олимпиады</a:t>
            </a:r>
            <a:endParaRPr lang="ru-RU" sz="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88024" y="4022943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5.Достижения в системе дополнительного образования  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932040" y="4743023"/>
            <a:ext cx="39452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</a:t>
            </a:r>
            <a:r>
              <a:rPr lang="ru-RU" sz="12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Общее количество баллов  ________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0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cвета\P51601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0"/>
            <a:ext cx="6840760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SCN88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0"/>
            <a:ext cx="3960440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SCN55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0"/>
            <a:ext cx="6840760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DSCN666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0"/>
            <a:ext cx="6840760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N126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42392" y="20538"/>
            <a:ext cx="6858000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27337E-6 L -0.29913 0.22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27337E-6 L -0.29913 -0.22401 " pathEditMode="relative" ptsTypes="AA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27337E-6 L 0.28559 -0.2240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00" y="-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16569E-6 L 0.28837 0.21999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55576" y="699542"/>
            <a:ext cx="777686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поддерживать высокую учебную мотивацию школьников;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поощрять их активность и самостоятельность;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расширять возможности обучения и самообучения;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навыки рефлексивной деятельности учащихся;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умение учиться – ставить цели, планировать и организовывать собственную учебную деятельность;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закладывать дополнительные предпосылки для успешной социализации.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95486"/>
            <a:ext cx="9144000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Портфолио помогает решать важные педагогические задачи:</a:t>
            </a:r>
            <a:endParaRPr lang="ru-RU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 rot="16200000">
            <a:off x="-1575920" y="2040928"/>
            <a:ext cx="4518977" cy="1152128"/>
          </a:xfrm>
          <a:prstGeom prst="roundRect">
            <a:avLst/>
          </a:prstGeom>
          <a:ln>
            <a:noFill/>
          </a:ln>
          <a:effectLst>
            <a:outerShdw blurRad="50800" dist="1778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23528" y="569317"/>
            <a:ext cx="513410" cy="4162673"/>
          </a:xfrm>
          <a:prstGeom prst="rect">
            <a:avLst/>
          </a:prstGeom>
          <a:noFill/>
        </p:spPr>
        <p:txBody>
          <a:bodyPr vert="wordArtVert"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660066"/>
                </a:solidFill>
                <a:latin typeface="+mn-lt"/>
              </a:rPr>
              <a:t>ПРОТИВОРЕЧИЯ</a:t>
            </a:r>
          </a:p>
        </p:txBody>
      </p:sp>
      <p:grpSp>
        <p:nvGrpSpPr>
          <p:cNvPr id="2" name="Группа 34"/>
          <p:cNvGrpSpPr/>
          <p:nvPr/>
        </p:nvGrpSpPr>
        <p:grpSpPr>
          <a:xfrm>
            <a:off x="1475656" y="357504"/>
            <a:ext cx="7416824" cy="1282037"/>
            <a:chOff x="3131840" y="529300"/>
            <a:chExt cx="7416824" cy="1709382"/>
          </a:xfrm>
          <a:effectLst>
            <a:outerShdw blurRad="50800" dist="1778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7884368" y="529300"/>
              <a:ext cx="2664296" cy="1656184"/>
            </a:xfrm>
            <a:prstGeom prst="roundRect">
              <a:avLst>
                <a:gd name="adj" fmla="val 11491"/>
              </a:avLst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 smtClean="0">
                  <a:solidFill>
                    <a:schemeClr val="bg1"/>
                  </a:solidFill>
                </a:rPr>
                <a:t>Наладить механизм приемственности между средним общим образованием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 smtClean="0">
                  <a:solidFill>
                    <a:schemeClr val="bg1"/>
                  </a:solidFill>
                </a:rPr>
                <a:t>и высшим образованием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3131840" y="529300"/>
              <a:ext cx="2448272" cy="811468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Социальный заказ</a:t>
              </a: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3131840" y="1393396"/>
              <a:ext cx="2448272" cy="845286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Условия выполнения</a:t>
              </a:r>
            </a:p>
          </p:txBody>
        </p:sp>
        <p:sp>
          <p:nvSpPr>
            <p:cNvPr id="29" name="Нашивка 28"/>
            <p:cNvSpPr/>
            <p:nvPr/>
          </p:nvSpPr>
          <p:spPr>
            <a:xfrm>
              <a:off x="5724128" y="529300"/>
              <a:ext cx="2016224" cy="1656184"/>
            </a:xfrm>
            <a:prstGeom prst="chevron">
              <a:avLst>
                <a:gd name="adj" fmla="val 31992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28184" y="1033356"/>
              <a:ext cx="1571625" cy="6155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задачи</a:t>
              </a:r>
            </a:p>
          </p:txBody>
        </p:sp>
      </p:grpSp>
      <p:grpSp>
        <p:nvGrpSpPr>
          <p:cNvPr id="3" name="Группа 35"/>
          <p:cNvGrpSpPr/>
          <p:nvPr/>
        </p:nvGrpSpPr>
        <p:grpSpPr>
          <a:xfrm flipH="1">
            <a:off x="1475656" y="1869672"/>
            <a:ext cx="7392884" cy="1404156"/>
            <a:chOff x="179512" y="2564904"/>
            <a:chExt cx="7392884" cy="1872208"/>
          </a:xfrm>
          <a:effectLst>
            <a:outerShdw blurRad="50800" dist="1778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072066" y="3501008"/>
              <a:ext cx="2500330" cy="934394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Консерватизм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педагога</a:t>
              </a:r>
              <a:endParaRPr lang="ru-RU" sz="17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5076056" y="2564904"/>
              <a:ext cx="2496340" cy="866376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Стандарты</a:t>
              </a:r>
              <a:endParaRPr lang="ru-RU" sz="17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179512" y="2564904"/>
              <a:ext cx="2664296" cy="1872208"/>
            </a:xfrm>
            <a:prstGeom prst="roundRect">
              <a:avLst>
                <a:gd name="adj" fmla="val 10053"/>
              </a:avLst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chemeClr val="bg1"/>
                  </a:solidFill>
                </a:rPr>
                <a:t>Стимулирование деятельности педагога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Нашивка 29"/>
            <p:cNvSpPr/>
            <p:nvPr/>
          </p:nvSpPr>
          <p:spPr>
            <a:xfrm flipH="1">
              <a:off x="2987824" y="2708920"/>
              <a:ext cx="1944216" cy="1656184"/>
            </a:xfrm>
            <a:prstGeom prst="chevron">
              <a:avLst>
                <a:gd name="adj" fmla="val 33322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832419" y="3284984"/>
              <a:ext cx="1571625" cy="6155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задачи</a:t>
              </a:r>
            </a:p>
          </p:txBody>
        </p:sp>
      </p:grpSp>
      <p:grpSp>
        <p:nvGrpSpPr>
          <p:cNvPr id="4" name="Группа 36"/>
          <p:cNvGrpSpPr/>
          <p:nvPr/>
        </p:nvGrpSpPr>
        <p:grpSpPr>
          <a:xfrm flipH="1">
            <a:off x="1428728" y="3530606"/>
            <a:ext cx="7429364" cy="1345020"/>
            <a:chOff x="214470" y="4725144"/>
            <a:chExt cx="7429364" cy="1793360"/>
          </a:xfrm>
          <a:effectLst>
            <a:outerShdw blurRad="50800" dist="1778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214470" y="4725144"/>
              <a:ext cx="2604828" cy="1656184"/>
            </a:xfrm>
            <a:prstGeom prst="roundRect">
              <a:avLst>
                <a:gd name="adj" fmla="val 7143"/>
              </a:avLst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 smtClean="0">
                  <a:solidFill>
                    <a:schemeClr val="bg1"/>
                  </a:solidFill>
                </a:rPr>
                <a:t>Изменение традиционной системы оценивания (смещение акцента на самооценку)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5143504" y="4725144"/>
              <a:ext cx="2500330" cy="845856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Оценочная деятельность</a:t>
              </a:r>
              <a:endParaRPr lang="ru-RU" sz="17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5143504" y="5661248"/>
              <a:ext cx="2500330" cy="857256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Нормативно-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правовая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документация</a:t>
              </a:r>
              <a:endParaRPr lang="ru-RU" sz="1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Нашивка 31"/>
            <p:cNvSpPr/>
            <p:nvPr/>
          </p:nvSpPr>
          <p:spPr>
            <a:xfrm flipH="1">
              <a:off x="2987824" y="4725144"/>
              <a:ext cx="1944216" cy="1656184"/>
            </a:xfrm>
            <a:prstGeom prst="chevron">
              <a:avLst>
                <a:gd name="adj" fmla="val 33322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31849" y="5294368"/>
              <a:ext cx="1571625" cy="6155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задачи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l="10986" r="11377" b="11672"/>
          <a:stretch>
            <a:fillRect/>
          </a:stretch>
        </p:blipFill>
        <p:spPr bwMode="auto">
          <a:xfrm>
            <a:off x="0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2483768" y="267494"/>
            <a:ext cx="5464050" cy="375047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3600" dirty="0" smtClean="0"/>
              <a:t>Предположение</a:t>
            </a:r>
          </a:p>
        </p:txBody>
      </p:sp>
      <p:sp>
        <p:nvSpPr>
          <p:cNvPr id="8196" name="Oval 39"/>
          <p:cNvSpPr>
            <a:spLocks noChangeArrowheads="1"/>
          </p:cNvSpPr>
          <p:nvPr/>
        </p:nvSpPr>
        <p:spPr bwMode="gray">
          <a:xfrm>
            <a:off x="3500438" y="2303860"/>
            <a:ext cx="2500312" cy="123229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 sz="180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724128" y="910829"/>
            <a:ext cx="2214562" cy="589359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ТО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573462" y="910829"/>
            <a:ext cx="2214562" cy="589359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ЕСЛИ</a:t>
            </a:r>
          </a:p>
        </p:txBody>
      </p:sp>
      <p:grpSp>
        <p:nvGrpSpPr>
          <p:cNvPr id="2" name="Группа 44"/>
          <p:cNvGrpSpPr>
            <a:grpSpLocks/>
          </p:cNvGrpSpPr>
          <p:nvPr/>
        </p:nvGrpSpPr>
        <p:grpSpPr bwMode="auto">
          <a:xfrm>
            <a:off x="5508104" y="1563638"/>
            <a:ext cx="3175767" cy="2304256"/>
            <a:chOff x="6143612" y="1857364"/>
            <a:chExt cx="3000388" cy="2143131"/>
          </a:xfrm>
        </p:grpSpPr>
        <p:sp>
          <p:nvSpPr>
            <p:cNvPr id="8204" name="Oval 36"/>
            <p:cNvSpPr>
              <a:spLocks noChangeArrowheads="1"/>
            </p:cNvSpPr>
            <p:nvPr/>
          </p:nvSpPr>
          <p:spPr bwMode="gray">
            <a:xfrm>
              <a:off x="6143612" y="1857364"/>
              <a:ext cx="3000388" cy="2143131"/>
            </a:xfrm>
            <a:prstGeom prst="ellipse">
              <a:avLst/>
            </a:prstGeom>
            <a:gradFill rotWithShape="1">
              <a:gsLst>
                <a:gs pos="0">
                  <a:srgbClr val="9900FF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sz="1800"/>
            </a:p>
          </p:txBody>
        </p:sp>
        <p:sp>
          <p:nvSpPr>
            <p:cNvPr id="8205" name="Oval 39"/>
            <p:cNvSpPr>
              <a:spLocks noChangeArrowheads="1"/>
            </p:cNvSpPr>
            <p:nvPr/>
          </p:nvSpPr>
          <p:spPr bwMode="gray">
            <a:xfrm>
              <a:off x="6215042" y="2143116"/>
              <a:ext cx="2500330" cy="1857379"/>
            </a:xfrm>
            <a:prstGeom prst="ellipse">
              <a:avLst/>
            </a:prstGeom>
            <a:gradFill rotWithShape="1">
              <a:gsLst>
                <a:gs pos="0">
                  <a:srgbClr val="CCCC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sz="1800"/>
            </a:p>
          </p:txBody>
        </p:sp>
      </p:grpSp>
      <p:sp>
        <p:nvSpPr>
          <p:cNvPr id="46" name="TextBox 29"/>
          <p:cNvSpPr txBox="1">
            <a:spLocks noChangeArrowheads="1"/>
          </p:cNvSpPr>
          <p:nvPr/>
        </p:nvSpPr>
        <p:spPr bwMode="auto">
          <a:xfrm>
            <a:off x="5940152" y="2355726"/>
            <a:ext cx="18573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1800" b="1" cap="all" dirty="0">
                <a:latin typeface="Constantia" pitchFamily="18" charset="0"/>
              </a:rPr>
              <a:t> успешная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1800" b="1" cap="all" dirty="0">
                <a:latin typeface="Constantia" pitchFamily="18" charset="0"/>
              </a:rPr>
              <a:t> личность</a:t>
            </a:r>
          </a:p>
        </p:txBody>
      </p:sp>
      <p:sp>
        <p:nvSpPr>
          <p:cNvPr id="73731" name="Freeform 3"/>
          <p:cNvSpPr>
            <a:spLocks noEditPoints="1"/>
          </p:cNvSpPr>
          <p:nvPr/>
        </p:nvSpPr>
        <p:spPr bwMode="gray">
          <a:xfrm>
            <a:off x="428625" y="1500188"/>
            <a:ext cx="7143750" cy="3375818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 sz="1800"/>
          </a:p>
        </p:txBody>
      </p:sp>
      <p:grpSp>
        <p:nvGrpSpPr>
          <p:cNvPr id="3" name="Группа 39"/>
          <p:cNvGrpSpPr>
            <a:grpSpLocks/>
          </p:cNvGrpSpPr>
          <p:nvPr/>
        </p:nvGrpSpPr>
        <p:grpSpPr bwMode="auto">
          <a:xfrm>
            <a:off x="1691678" y="1601904"/>
            <a:ext cx="3167061" cy="2510195"/>
            <a:chOff x="4304243" y="1672661"/>
            <a:chExt cx="1740158" cy="2454542"/>
          </a:xfrm>
        </p:grpSpPr>
        <p:sp>
          <p:nvSpPr>
            <p:cNvPr id="41" name="Oval 21"/>
            <p:cNvSpPr>
              <a:spLocks noChangeArrowheads="1"/>
            </p:cNvSpPr>
            <p:nvPr/>
          </p:nvSpPr>
          <p:spPr bwMode="gray">
            <a:xfrm>
              <a:off x="4383374" y="2621005"/>
              <a:ext cx="142730" cy="50783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 sz="180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gray">
            <a:xfrm>
              <a:off x="4304243" y="1672661"/>
              <a:ext cx="1740158" cy="24545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1400" b="1" cap="all" dirty="0">
                  <a:latin typeface="Constantia" pitchFamily="18" charset="0"/>
                </a:rPr>
                <a:t> создать инновационную образовательную </a:t>
              </a:r>
              <a:r>
                <a:rPr lang="ru-RU" sz="1400" b="1" cap="all" dirty="0" smtClean="0">
                  <a:latin typeface="Constantia" pitchFamily="18" charset="0"/>
                </a:rPr>
                <a:t>среду  </a:t>
              </a:r>
              <a:r>
                <a:rPr lang="ru-RU" sz="1400" b="1" cap="all" dirty="0">
                  <a:latin typeface="Constantia" pitchFamily="18" charset="0"/>
                </a:rPr>
                <a:t>через </a:t>
              </a:r>
              <a:r>
                <a:rPr lang="ru-RU" sz="1400" b="1" cap="all" dirty="0" smtClean="0">
                  <a:latin typeface="Constantia" pitchFamily="18" charset="0"/>
                </a:rPr>
                <a:t>введение технологии </a:t>
              </a:r>
              <a:r>
                <a:rPr lang="ru-RU" sz="1400" b="1" cap="all" dirty="0" err="1" smtClean="0">
                  <a:latin typeface="Constantia" pitchFamily="18" charset="0"/>
                </a:rPr>
                <a:t>портфолио</a:t>
              </a:r>
              <a:endParaRPr lang="ru-RU" sz="1400" b="1" cap="all" dirty="0">
                <a:latin typeface="Constantia" pitchFamily="18" charset="0"/>
              </a:endParaRPr>
            </a:p>
            <a:p>
              <a:pPr algn="ctr">
                <a:defRPr/>
              </a:pPr>
              <a:endParaRPr lang="ru-RU" sz="1200" dirty="0"/>
            </a:p>
          </p:txBody>
        </p:sp>
      </p:grpSp>
      <p:sp>
        <p:nvSpPr>
          <p:cNvPr id="8197" name="Oval 48"/>
          <p:cNvSpPr>
            <a:spLocks noChangeArrowheads="1"/>
          </p:cNvSpPr>
          <p:nvPr/>
        </p:nvSpPr>
        <p:spPr bwMode="gray">
          <a:xfrm rot="16200000">
            <a:off x="1592808" y="2598613"/>
            <a:ext cx="914400" cy="428625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2" name="Picture 5" descr="D:\Documents and Settings\Root\Рабочий стол\для светы\Марине\Книги\DSC00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501813" y="-17359313"/>
            <a:ext cx="4476750" cy="2518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Стрелка вправо 38"/>
          <p:cNvSpPr/>
          <p:nvPr/>
        </p:nvSpPr>
        <p:spPr>
          <a:xfrm>
            <a:off x="1259632" y="483518"/>
            <a:ext cx="648072" cy="378042"/>
          </a:xfrm>
          <a:prstGeom prst="rightArrow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>
            <a:off x="1259632" y="1473628"/>
            <a:ext cx="648072" cy="378042"/>
          </a:xfrm>
          <a:prstGeom prst="rightArrow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право 40"/>
          <p:cNvSpPr/>
          <p:nvPr/>
        </p:nvSpPr>
        <p:spPr>
          <a:xfrm>
            <a:off x="1259632" y="2427734"/>
            <a:ext cx="648072" cy="378042"/>
          </a:xfrm>
          <a:prstGeom prst="rightArrow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>
            <a:off x="1259632" y="3417844"/>
            <a:ext cx="648072" cy="378042"/>
          </a:xfrm>
          <a:prstGeom prst="rightArrow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право 42"/>
          <p:cNvSpPr/>
          <p:nvPr/>
        </p:nvSpPr>
        <p:spPr>
          <a:xfrm>
            <a:off x="1259632" y="4353948"/>
            <a:ext cx="648072" cy="378042"/>
          </a:xfrm>
          <a:prstGeom prst="rightArrow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79512" y="249492"/>
            <a:ext cx="1296144" cy="4770530"/>
          </a:xfrm>
          <a:prstGeom prst="roundRect">
            <a:avLst>
              <a:gd name="adj" fmla="val 10577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solidFill>
                  <a:srgbClr val="990099"/>
                </a:solidFill>
                <a:latin typeface="+mn-lt"/>
              </a:rPr>
              <a:t>Условия, необходимые для реализации данной модели</a:t>
            </a:r>
            <a:endParaRPr lang="ru-RU" sz="2400" dirty="0" smtClean="0"/>
          </a:p>
          <a:p>
            <a:pPr algn="ctr"/>
            <a:endParaRPr lang="ru-RU" dirty="0"/>
          </a:p>
        </p:txBody>
      </p:sp>
      <p:grpSp>
        <p:nvGrpSpPr>
          <p:cNvPr id="2" name="Группа 18"/>
          <p:cNvGrpSpPr/>
          <p:nvPr/>
        </p:nvGrpSpPr>
        <p:grpSpPr>
          <a:xfrm>
            <a:off x="1547664" y="249492"/>
            <a:ext cx="7382054" cy="4770530"/>
            <a:chOff x="1547664" y="332656"/>
            <a:chExt cx="7382054" cy="6038982"/>
          </a:xfrm>
        </p:grpSpPr>
        <p:pic>
          <p:nvPicPr>
            <p:cNvPr id="17414" name="Picture 6" descr="D:\Documents and Settings\Root\Рабочий стол\для светы\Марине\Книги\DSC00275.JPG"/>
            <p:cNvPicPr>
              <a:picLocks noChangeAspect="1" noChangeArrowheads="1"/>
            </p:cNvPicPr>
            <p:nvPr/>
          </p:nvPicPr>
          <p:blipFill>
            <a:blip r:embed="rId4" cstate="print"/>
            <a:srcRect l="13563" t="5319" r="8245" b="3192"/>
            <a:stretch>
              <a:fillRect/>
            </a:stretch>
          </p:blipFill>
          <p:spPr bwMode="auto">
            <a:xfrm>
              <a:off x="7661991" y="1916832"/>
              <a:ext cx="1230489" cy="12836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7415" name="Picture 7" descr="D:\Documents and Settings\Root\Рабочий стол\для светы\DSC_0221.JPG"/>
            <p:cNvPicPr>
              <a:picLocks noChangeAspect="1" noChangeArrowheads="1"/>
            </p:cNvPicPr>
            <p:nvPr/>
          </p:nvPicPr>
          <p:blipFill>
            <a:blip r:embed="rId5" cstate="print"/>
            <a:srcRect r="31638" b="4604"/>
            <a:stretch>
              <a:fillRect/>
            </a:stretch>
          </p:blipFill>
          <p:spPr bwMode="auto">
            <a:xfrm>
              <a:off x="7643834" y="3501008"/>
              <a:ext cx="1285884" cy="134067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7416" name="Picture 8" descr="D:\Documents and Settings\Root\Рабочий стол\для светы\i_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654228" y="332656"/>
              <a:ext cx="1238252" cy="123825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Нашивка 23"/>
            <p:cNvSpPr/>
            <p:nvPr/>
          </p:nvSpPr>
          <p:spPr>
            <a:xfrm>
              <a:off x="1547664" y="332656"/>
              <a:ext cx="5904656" cy="1080120"/>
            </a:xfrm>
            <a:prstGeom prst="chevron">
              <a:avLst/>
            </a:prstGeom>
            <a:ln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  <a:latin typeface="Constantia" pitchFamily="18" charset="0"/>
                </a:rPr>
                <a:t>Социальный заказ</a:t>
              </a:r>
            </a:p>
          </p:txBody>
        </p:sp>
        <p:sp>
          <p:nvSpPr>
            <p:cNvPr id="27" name="Нашивка 26"/>
            <p:cNvSpPr/>
            <p:nvPr/>
          </p:nvSpPr>
          <p:spPr>
            <a:xfrm>
              <a:off x="1547664" y="1556792"/>
              <a:ext cx="5904656" cy="1080120"/>
            </a:xfrm>
            <a:prstGeom prst="chevron">
              <a:avLst/>
            </a:prstGeom>
            <a:ln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bg1"/>
                  </a:solidFill>
                  <a:latin typeface="Constantia" pitchFamily="18" charset="0"/>
                </a:rPr>
                <a:t>Учебный план должен обеспечить расширенное  изучение образовательной области «Математика</a:t>
              </a:r>
              <a:r>
                <a:rPr lang="ru-RU" b="1" dirty="0" smtClean="0">
                  <a:solidFill>
                    <a:schemeClr val="bg1"/>
                  </a:solidFill>
                  <a:latin typeface="Constantia" pitchFamily="18" charset="0"/>
                </a:rPr>
                <a:t>»</a:t>
              </a:r>
              <a:endParaRPr lang="ru-RU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31" name="Нашивка 30"/>
            <p:cNvSpPr/>
            <p:nvPr/>
          </p:nvSpPr>
          <p:spPr>
            <a:xfrm>
              <a:off x="1547664" y="2780928"/>
              <a:ext cx="5904656" cy="1080120"/>
            </a:xfrm>
            <a:prstGeom prst="chevron">
              <a:avLst/>
            </a:prstGeom>
            <a:ln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800" b="1" dirty="0">
                  <a:solidFill>
                    <a:schemeClr val="bg1"/>
                  </a:solidFill>
                  <a:latin typeface="Constantia" pitchFamily="18" charset="0"/>
                </a:rPr>
                <a:t>Использование современных образовательных инновационных технологий, программ, </a:t>
              </a:r>
              <a:r>
                <a:rPr lang="ru-RU" sz="1800" b="1" dirty="0" smtClean="0">
                  <a:solidFill>
                    <a:schemeClr val="bg1"/>
                  </a:solidFill>
                  <a:latin typeface="Constantia" pitchFamily="18" charset="0"/>
                </a:rPr>
                <a:t>УМК</a:t>
              </a:r>
              <a:endParaRPr lang="ru-RU" sz="1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32" name="Нашивка 31"/>
            <p:cNvSpPr/>
            <p:nvPr/>
          </p:nvSpPr>
          <p:spPr>
            <a:xfrm>
              <a:off x="1547664" y="4005064"/>
              <a:ext cx="5904656" cy="1080120"/>
            </a:xfrm>
            <a:prstGeom prst="chevron">
              <a:avLst/>
            </a:prstGeom>
            <a:ln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539750" algn="l"/>
                </a:tabLst>
              </a:pPr>
              <a:r>
                <a:rPr lang="ru-RU" sz="2000" b="1" dirty="0" smtClean="0">
                  <a:solidFill>
                    <a:schemeClr val="bg1"/>
                  </a:solidFill>
                  <a:latin typeface="Constantia" pitchFamily="18" charset="0"/>
                </a:rPr>
                <a:t>Квалификационный уровень учителя</a:t>
              </a:r>
              <a:endParaRPr lang="ru-RU" sz="20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pic>
          <p:nvPicPr>
            <p:cNvPr id="17417" name="Picture 9" descr="D:\Documents and Settings\Root\Рабочий стол\для светы\2.jpg"/>
            <p:cNvPicPr>
              <a:picLocks noChangeAspect="1" noChangeArrowheads="1"/>
            </p:cNvPicPr>
            <p:nvPr/>
          </p:nvPicPr>
          <p:blipFill>
            <a:blip r:embed="rId7" cstate="print"/>
            <a:srcRect r="32105" b="7143"/>
            <a:stretch>
              <a:fillRect/>
            </a:stretch>
          </p:blipFill>
          <p:spPr bwMode="auto">
            <a:xfrm>
              <a:off x="7643835" y="5157192"/>
              <a:ext cx="1248646" cy="121444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3" name="Нашивка 32"/>
            <p:cNvSpPr/>
            <p:nvPr/>
          </p:nvSpPr>
          <p:spPr>
            <a:xfrm>
              <a:off x="1547664" y="5229200"/>
              <a:ext cx="5904656" cy="1080120"/>
            </a:xfrm>
            <a:prstGeom prst="chevron">
              <a:avLst/>
            </a:prstGeom>
            <a:ln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b="1" dirty="0">
                  <a:solidFill>
                    <a:schemeClr val="bg1"/>
                  </a:solidFill>
                  <a:latin typeface="Constantia" pitchFamily="18" charset="0"/>
                </a:rPr>
                <a:t>Наличие </a:t>
              </a:r>
              <a:r>
                <a:rPr lang="ru-RU" sz="1200" b="1" dirty="0" err="1">
                  <a:solidFill>
                    <a:schemeClr val="bg1"/>
                  </a:solidFill>
                  <a:latin typeface="Constantia" pitchFamily="18" charset="0"/>
                </a:rPr>
                <a:t>мультимедийной</a:t>
              </a:r>
              <a:r>
                <a:rPr lang="ru-RU" sz="1200" b="1" dirty="0">
                  <a:solidFill>
                    <a:schemeClr val="bg1"/>
                  </a:solidFill>
                  <a:latin typeface="Constantia" pitchFamily="18" charset="0"/>
                </a:rPr>
                <a:t> системы (компьютер, проектор), интерактивной доски в кабинете математики, что способствует применению современных технологий образования 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0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10208" y="249493"/>
            <a:ext cx="6934200" cy="422672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itchFamily="18" charset="0"/>
              </a:rPr>
              <a:t>	           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Цель :</a:t>
            </a:r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grpSp>
        <p:nvGrpSpPr>
          <p:cNvPr id="2" name="Группа 25"/>
          <p:cNvGrpSpPr/>
          <p:nvPr/>
        </p:nvGrpSpPr>
        <p:grpSpPr>
          <a:xfrm>
            <a:off x="179512" y="876933"/>
            <a:ext cx="8856983" cy="1108582"/>
            <a:chOff x="683568" y="1169244"/>
            <a:chExt cx="7929563" cy="851979"/>
          </a:xfrm>
        </p:grpSpPr>
        <p:sp>
          <p:nvSpPr>
            <p:cNvPr id="54279" name="AutoShape 7"/>
            <p:cNvSpPr>
              <a:spLocks noChangeArrowheads="1"/>
            </p:cNvSpPr>
            <p:nvPr/>
          </p:nvSpPr>
          <p:spPr bwMode="gray">
            <a:xfrm>
              <a:off x="683568" y="1169244"/>
              <a:ext cx="7929563" cy="71437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none" anchor="ctr"/>
            <a:lstStyle/>
            <a:p>
              <a:pPr algn="ctr">
                <a:defRPr/>
              </a:pPr>
              <a:endParaRPr lang="ru-RU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263" name="TextBox 17"/>
            <p:cNvSpPr txBox="1">
              <a:spLocks noChangeArrowheads="1"/>
            </p:cNvSpPr>
            <p:nvPr/>
          </p:nvSpPr>
          <p:spPr bwMode="auto">
            <a:xfrm>
              <a:off x="1040756" y="1240655"/>
              <a:ext cx="7286625" cy="780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>
              <a:spAutoFit/>
            </a:bodyPr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создать модель  математического образования, способствующую оптимальному  развитию </a:t>
              </a:r>
              <a:r>
                <a:rPr lang="ru-RU" sz="2000" b="1" dirty="0" smtClean="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успешной личности</a:t>
              </a:r>
              <a:endParaRPr lang="ru-RU" sz="2000" b="1" dirty="0">
                <a:solidFill>
                  <a:schemeClr val="bg1"/>
                </a:solidFill>
              </a:endParaRPr>
            </a:p>
            <a:p>
              <a:pPr algn="ctr"/>
              <a:endParaRPr lang="ru-RU" sz="2000" b="1" dirty="0"/>
            </a:p>
          </p:txBody>
        </p:sp>
      </p:grpSp>
      <p:grpSp>
        <p:nvGrpSpPr>
          <p:cNvPr id="3" name="Группа 24"/>
          <p:cNvGrpSpPr/>
          <p:nvPr/>
        </p:nvGrpSpPr>
        <p:grpSpPr>
          <a:xfrm>
            <a:off x="35496" y="2139702"/>
            <a:ext cx="9001000" cy="2701463"/>
            <a:chOff x="35495" y="1704649"/>
            <a:chExt cx="9001000" cy="3601950"/>
          </a:xfrm>
        </p:grpSpPr>
        <p:sp>
          <p:nvSpPr>
            <p:cNvPr id="10243" name="TextBox 14"/>
            <p:cNvSpPr txBox="1">
              <a:spLocks noChangeArrowheads="1"/>
            </p:cNvSpPr>
            <p:nvPr/>
          </p:nvSpPr>
          <p:spPr bwMode="auto">
            <a:xfrm>
              <a:off x="5429250" y="2857500"/>
              <a:ext cx="2143125" cy="170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1300"/>
            </a:p>
            <a:p>
              <a:endParaRPr lang="ru-RU" sz="1300"/>
            </a:p>
            <a:p>
              <a:endParaRPr lang="ru-RU" sz="1300"/>
            </a:p>
            <a:p>
              <a:endParaRPr lang="ru-RU" sz="1300"/>
            </a:p>
            <a:p>
              <a:endParaRPr lang="ru-RU" sz="1300"/>
            </a:p>
            <a:p>
              <a:endParaRPr lang="ru-RU" sz="1200"/>
            </a:p>
          </p:txBody>
        </p:sp>
        <p:sp>
          <p:nvSpPr>
            <p:cNvPr id="10245" name="AutoShape 49"/>
            <p:cNvSpPr>
              <a:spLocks noChangeArrowheads="1"/>
            </p:cNvSpPr>
            <p:nvPr/>
          </p:nvSpPr>
          <p:spPr bwMode="auto">
            <a:xfrm>
              <a:off x="1500188" y="1704649"/>
              <a:ext cx="6215062" cy="114828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CECFF"/>
                </a:gs>
                <a:gs pos="100000">
                  <a:srgbClr val="FFFFFF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none" anchor="ctr"/>
            <a:lstStyle/>
            <a:p>
              <a:pPr algn="ctr" eaLnBrk="0" hangingPunct="0"/>
              <a:r>
                <a:rPr lang="ru-RU" sz="3200" b="1" i="1" dirty="0">
                  <a:solidFill>
                    <a:srgbClr val="2D1947"/>
                  </a:solidFill>
                  <a:latin typeface="Constantia" pitchFamily="18" charset="0"/>
                </a:rPr>
                <a:t>Задачи </a:t>
              </a:r>
              <a:r>
                <a:rPr lang="ru-RU" sz="3200" b="1" i="1" dirty="0" smtClean="0">
                  <a:solidFill>
                    <a:srgbClr val="2D1947"/>
                  </a:solidFill>
                  <a:latin typeface="Constantia" pitchFamily="18" charset="0"/>
                </a:rPr>
                <a:t>:</a:t>
              </a:r>
              <a:endParaRPr lang="en-US" sz="3200" b="1" i="1" dirty="0">
                <a:solidFill>
                  <a:srgbClr val="2D1947"/>
                </a:solidFill>
                <a:latin typeface="Constantia" pitchFamily="18" charset="0"/>
              </a:endParaRPr>
            </a:p>
          </p:txBody>
        </p:sp>
        <p:sp>
          <p:nvSpPr>
            <p:cNvPr id="10246" name="Rectangle 48"/>
            <p:cNvSpPr>
              <a:spLocks noChangeArrowheads="1"/>
            </p:cNvSpPr>
            <p:nvPr/>
          </p:nvSpPr>
          <p:spPr bwMode="auto">
            <a:xfrm>
              <a:off x="609600" y="4098925"/>
              <a:ext cx="2041525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ru-RU" b="1">
                <a:solidFill>
                  <a:srgbClr val="000000"/>
                </a:solidFill>
              </a:endParaRPr>
            </a:p>
          </p:txBody>
        </p:sp>
        <p:grpSp>
          <p:nvGrpSpPr>
            <p:cNvPr id="4" name="Группа 66"/>
            <p:cNvGrpSpPr>
              <a:grpSpLocks/>
            </p:cNvGrpSpPr>
            <p:nvPr/>
          </p:nvGrpSpPr>
          <p:grpSpPr bwMode="auto">
            <a:xfrm>
              <a:off x="35495" y="2996949"/>
              <a:ext cx="2321927" cy="1972059"/>
              <a:chOff x="43911" y="2714620"/>
              <a:chExt cx="1776192" cy="1449441"/>
            </a:xfrm>
          </p:grpSpPr>
          <p:sp>
            <p:nvSpPr>
              <p:cNvPr id="49" name="AutoShape 6"/>
              <p:cNvSpPr>
                <a:spLocks noChangeArrowheads="1"/>
              </p:cNvSpPr>
              <p:nvPr/>
            </p:nvSpPr>
            <p:spPr bwMode="gray">
              <a:xfrm>
                <a:off x="71406" y="2714620"/>
                <a:ext cx="1748697" cy="14494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endParaRPr lang="en-US" sz="9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261" name="TextBox 53"/>
              <p:cNvSpPr txBox="1">
                <a:spLocks noChangeArrowheads="1"/>
              </p:cNvSpPr>
              <p:nvPr/>
            </p:nvSpPr>
            <p:spPr bwMode="auto">
              <a:xfrm>
                <a:off x="43911" y="2846626"/>
                <a:ext cx="1752341" cy="1176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chemeClr val="bg1"/>
                    </a:solidFill>
                    <a:latin typeface="Constantia" pitchFamily="18" charset="0"/>
                  </a:rPr>
                  <a:t>Реализация </a:t>
                </a:r>
                <a:r>
                  <a:rPr lang="ru-RU" b="1" dirty="0" err="1">
                    <a:solidFill>
                      <a:schemeClr val="bg1"/>
                    </a:solidFill>
                    <a:latin typeface="Constantia" pitchFamily="18" charset="0"/>
                  </a:rPr>
                  <a:t>деятельностного</a:t>
                </a:r>
                <a:r>
                  <a:rPr lang="ru-RU" b="1" dirty="0">
                    <a:solidFill>
                      <a:schemeClr val="bg1"/>
                    </a:solidFill>
                    <a:latin typeface="Constantia" pitchFamily="18" charset="0"/>
                  </a:rPr>
                  <a:t> подхода в </a:t>
                </a:r>
                <a:endParaRPr lang="ru-RU" b="1" dirty="0" smtClean="0">
                  <a:solidFill>
                    <a:schemeClr val="bg1"/>
                  </a:solidFill>
                  <a:latin typeface="Constantia" pitchFamily="18" charset="0"/>
                </a:endParaRPr>
              </a:p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latin typeface="Constantia" pitchFamily="18" charset="0"/>
                  </a:rPr>
                  <a:t>образовании</a:t>
                </a:r>
                <a:r>
                  <a:rPr lang="ru-RU" b="1" dirty="0">
                    <a:solidFill>
                      <a:schemeClr val="bg1"/>
                    </a:solidFill>
                    <a:latin typeface="Constantia" pitchFamily="18" charset="0"/>
                  </a:rPr>
                  <a:t>; </a:t>
                </a:r>
              </a:p>
            </p:txBody>
          </p:sp>
        </p:grpSp>
        <p:grpSp>
          <p:nvGrpSpPr>
            <p:cNvPr id="5" name="Группа 65"/>
            <p:cNvGrpSpPr>
              <a:grpSpLocks/>
            </p:cNvGrpSpPr>
            <p:nvPr/>
          </p:nvGrpSpPr>
          <p:grpSpPr bwMode="auto">
            <a:xfrm>
              <a:off x="2428874" y="2996951"/>
              <a:ext cx="2214562" cy="1972059"/>
              <a:chOff x="2428860" y="2714628"/>
              <a:chExt cx="1700388" cy="1449440"/>
            </a:xfrm>
          </p:grpSpPr>
          <p:sp>
            <p:nvSpPr>
              <p:cNvPr id="50" name="AutoShape 7"/>
              <p:cNvSpPr>
                <a:spLocks noChangeArrowheads="1"/>
              </p:cNvSpPr>
              <p:nvPr/>
            </p:nvSpPr>
            <p:spPr bwMode="gray">
              <a:xfrm>
                <a:off x="2428860" y="2714628"/>
                <a:ext cx="1700388" cy="14494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259" name="TextBox 54"/>
              <p:cNvSpPr txBox="1">
                <a:spLocks noChangeArrowheads="1"/>
              </p:cNvSpPr>
              <p:nvPr/>
            </p:nvSpPr>
            <p:spPr bwMode="auto">
              <a:xfrm>
                <a:off x="2486174" y="2915751"/>
                <a:ext cx="1643074" cy="1070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chemeClr val="bg1"/>
                    </a:solidFill>
                    <a:latin typeface="Constantia" pitchFamily="18" charset="0"/>
                  </a:rPr>
                  <a:t>Обновление содержания образования </a:t>
                </a:r>
              </a:p>
              <a:p>
                <a:pPr algn="ctr"/>
                <a:endParaRPr lang="ru-RU" sz="1100" b="1" i="1" dirty="0">
                  <a:solidFill>
                    <a:schemeClr val="bg1"/>
                  </a:solidFill>
                  <a:latin typeface="Constantia" pitchFamily="18" charset="0"/>
                </a:endParaRPr>
              </a:p>
            </p:txBody>
          </p:sp>
        </p:grpSp>
        <p:grpSp>
          <p:nvGrpSpPr>
            <p:cNvPr id="6" name="Группа 64"/>
            <p:cNvGrpSpPr>
              <a:grpSpLocks/>
            </p:cNvGrpSpPr>
            <p:nvPr/>
          </p:nvGrpSpPr>
          <p:grpSpPr bwMode="auto">
            <a:xfrm>
              <a:off x="4714876" y="3000372"/>
              <a:ext cx="2143140" cy="2064652"/>
              <a:chOff x="4705957" y="2788379"/>
              <a:chExt cx="1875600" cy="1401465"/>
            </a:xfrm>
          </p:grpSpPr>
          <p:sp>
            <p:nvSpPr>
              <p:cNvPr id="52" name="AutoShape 8"/>
              <p:cNvSpPr>
                <a:spLocks noChangeArrowheads="1"/>
              </p:cNvSpPr>
              <p:nvPr/>
            </p:nvSpPr>
            <p:spPr bwMode="gray">
              <a:xfrm>
                <a:off x="4705957" y="2788379"/>
                <a:ext cx="1875600" cy="140146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257" name="TextBox 55"/>
              <p:cNvSpPr txBox="1">
                <a:spLocks noChangeArrowheads="1"/>
              </p:cNvSpPr>
              <p:nvPr/>
            </p:nvSpPr>
            <p:spPr bwMode="auto">
              <a:xfrm>
                <a:off x="4857751" y="3093496"/>
                <a:ext cx="1643074" cy="835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chemeClr val="bg1"/>
                    </a:solidFill>
                    <a:latin typeface="Constantia" pitchFamily="18" charset="0"/>
                  </a:rPr>
                  <a:t>Использование современных </a:t>
                </a:r>
                <a:r>
                  <a:rPr lang="ru-RU" b="1" dirty="0" smtClean="0">
                    <a:solidFill>
                      <a:schemeClr val="bg1"/>
                    </a:solidFill>
                    <a:latin typeface="Constantia" pitchFamily="18" charset="0"/>
                  </a:rPr>
                  <a:t>технологий</a:t>
                </a:r>
                <a:endParaRPr lang="ru-RU" b="1" dirty="0">
                  <a:solidFill>
                    <a:schemeClr val="bg1"/>
                  </a:solidFill>
                  <a:latin typeface="Constantia" pitchFamily="18" charset="0"/>
                </a:endParaRPr>
              </a:p>
            </p:txBody>
          </p:sp>
        </p:grpSp>
        <p:grpSp>
          <p:nvGrpSpPr>
            <p:cNvPr id="7" name="Группа 63"/>
            <p:cNvGrpSpPr>
              <a:grpSpLocks/>
            </p:cNvGrpSpPr>
            <p:nvPr/>
          </p:nvGrpSpPr>
          <p:grpSpPr bwMode="auto">
            <a:xfrm>
              <a:off x="6919720" y="2996950"/>
              <a:ext cx="2116775" cy="2309649"/>
              <a:chOff x="7206021" y="2786057"/>
              <a:chExt cx="1825638" cy="1698278"/>
            </a:xfrm>
          </p:grpSpPr>
          <p:sp>
            <p:nvSpPr>
              <p:cNvPr id="61" name="AutoShape 7"/>
              <p:cNvSpPr>
                <a:spLocks noChangeArrowheads="1"/>
              </p:cNvSpPr>
              <p:nvPr/>
            </p:nvSpPr>
            <p:spPr bwMode="gray">
              <a:xfrm>
                <a:off x="7214417" y="2786057"/>
                <a:ext cx="1786738" cy="159124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C9900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0253" name="TextBox 61"/>
              <p:cNvSpPr txBox="1">
                <a:spLocks noChangeArrowheads="1"/>
              </p:cNvSpPr>
              <p:nvPr/>
            </p:nvSpPr>
            <p:spPr bwMode="auto">
              <a:xfrm>
                <a:off x="7206021" y="3035969"/>
                <a:ext cx="1825638" cy="1448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chemeClr val="bg1"/>
                    </a:solidFill>
                    <a:latin typeface="Constantia" pitchFamily="18" charset="0"/>
                  </a:rPr>
                  <a:t>Использование </a:t>
                </a:r>
                <a:r>
                  <a:rPr lang="ru-RU" b="1" dirty="0" smtClean="0">
                    <a:solidFill>
                      <a:schemeClr val="bg1"/>
                    </a:solidFill>
                    <a:latin typeface="Constantia" pitchFamily="18" charset="0"/>
                  </a:rPr>
                  <a:t>различных критериев оценивания</a:t>
                </a:r>
                <a:endParaRPr lang="ru-RU" b="1" dirty="0">
                  <a:solidFill>
                    <a:schemeClr val="bg1"/>
                  </a:solidFill>
                  <a:latin typeface="Constantia" pitchFamily="18" charset="0"/>
                </a:endParaRPr>
              </a:p>
              <a:p>
                <a:pPr algn="ctr"/>
                <a:endParaRPr lang="ru-RU" b="1" i="1" dirty="0">
                  <a:solidFill>
                    <a:schemeClr val="bg1"/>
                  </a:solidFill>
                  <a:latin typeface="Constantia" pitchFamily="18" charset="0"/>
                </a:endParaRPr>
              </a:p>
            </p:txBody>
          </p:sp>
        </p:grpSp>
        <p:sp>
          <p:nvSpPr>
            <p:cNvPr id="10255" name="TextBox 59"/>
            <p:cNvSpPr txBox="1">
              <a:spLocks noChangeArrowheads="1"/>
            </p:cNvSpPr>
            <p:nvPr/>
          </p:nvSpPr>
          <p:spPr bwMode="auto">
            <a:xfrm>
              <a:off x="323529" y="4656038"/>
              <a:ext cx="8330073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square">
              <a:spAutoFit/>
            </a:bodyPr>
            <a:lstStyle/>
            <a:p>
              <a:pPr algn="ctr"/>
              <a:endParaRPr lang="ru-RU" b="1" i="1" dirty="0">
                <a:latin typeface="Constantia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02" name="Picture 38" descr="D:\Анимашки\self_management_books-150x150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 flipH="1">
            <a:off x="-1" y="3291830"/>
            <a:ext cx="2468893" cy="1851670"/>
          </a:xfrm>
          <a:prstGeom prst="rect">
            <a:avLst/>
          </a:prstGeom>
          <a:noFill/>
        </p:spPr>
      </p:pic>
      <p:grpSp>
        <p:nvGrpSpPr>
          <p:cNvPr id="2" name="Группа 43"/>
          <p:cNvGrpSpPr/>
          <p:nvPr/>
        </p:nvGrpSpPr>
        <p:grpSpPr>
          <a:xfrm>
            <a:off x="755576" y="2114159"/>
            <a:ext cx="8568952" cy="1177671"/>
            <a:chOff x="251520" y="1430252"/>
            <a:chExt cx="8568952" cy="1234536"/>
          </a:xfrm>
        </p:grpSpPr>
        <p:grpSp>
          <p:nvGrpSpPr>
            <p:cNvPr id="3" name="Group 40"/>
            <p:cNvGrpSpPr>
              <a:grpSpLocks/>
            </p:cNvGrpSpPr>
            <p:nvPr/>
          </p:nvGrpSpPr>
          <p:grpSpPr bwMode="auto">
            <a:xfrm rot="10800000">
              <a:off x="251520" y="1430252"/>
              <a:ext cx="7992888" cy="1138273"/>
              <a:chOff x="-277" y="3199"/>
              <a:chExt cx="5844" cy="816"/>
            </a:xfrm>
          </p:grpSpPr>
          <p:sp>
            <p:nvSpPr>
              <p:cNvPr id="11297" name="Rectangle 41"/>
              <p:cNvSpPr>
                <a:spLocks noChangeArrowheads="1"/>
              </p:cNvSpPr>
              <p:nvPr/>
            </p:nvSpPr>
            <p:spPr bwMode="gray">
              <a:xfrm rot="10800000" flipH="1">
                <a:off x="-277" y="3286"/>
                <a:ext cx="4640" cy="647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CC99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ru-RU" sz="1400"/>
                  <a:t>   </a:t>
                </a:r>
                <a:r>
                  <a:rPr lang="ru-RU" sz="1400" i="1"/>
                  <a:t> </a:t>
                </a:r>
                <a:endParaRPr lang="ru-RU" sz="1200" b="1"/>
              </a:p>
            </p:txBody>
          </p:sp>
          <p:grpSp>
            <p:nvGrpSpPr>
              <p:cNvPr id="4" name="Group 42"/>
              <p:cNvGrpSpPr>
                <a:grpSpLocks/>
              </p:cNvGrpSpPr>
              <p:nvPr/>
            </p:nvGrpSpPr>
            <p:grpSpPr bwMode="auto">
              <a:xfrm>
                <a:off x="4205" y="3199"/>
                <a:ext cx="823" cy="816"/>
                <a:chOff x="1958" y="1923"/>
                <a:chExt cx="1680" cy="1681"/>
              </a:xfrm>
            </p:grpSpPr>
            <p:sp>
              <p:nvSpPr>
                <p:cNvPr id="11300" name="Oval 43"/>
                <p:cNvSpPr>
                  <a:spLocks noChangeArrowheads="1"/>
                </p:cNvSpPr>
                <p:nvPr/>
              </p:nvSpPr>
              <p:spPr bwMode="gray">
                <a:xfrm>
                  <a:off x="1958" y="1923"/>
                  <a:ext cx="1680" cy="16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CC99"/>
                    </a:gs>
                    <a:gs pos="100000">
                      <a:srgbClr val="003225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 prstMaterial="metal">
                  <a:bevelT w="609600" h="609600"/>
                </a:sp3d>
              </p:spPr>
              <p:txBody>
                <a:bodyPr rot="10800000" wrap="none" anchor="ctr"/>
                <a:lstStyle/>
                <a:p>
                  <a:endParaRPr lang="ru-RU" sz="1800"/>
                </a:p>
              </p:txBody>
            </p:sp>
            <p:sp>
              <p:nvSpPr>
                <p:cNvPr id="11301" name="Freeform 44"/>
                <p:cNvSpPr>
                  <a:spLocks/>
                </p:cNvSpPr>
                <p:nvPr/>
              </p:nvSpPr>
              <p:spPr bwMode="gray">
                <a:xfrm>
                  <a:off x="2159" y="1948"/>
                  <a:ext cx="1296" cy="634"/>
                </a:xfrm>
                <a:custGeom>
                  <a:avLst/>
                  <a:gdLst>
                    <a:gd name="T0" fmla="*/ 807 w 1321"/>
                    <a:gd name="T1" fmla="*/ 22 h 712"/>
                    <a:gd name="T2" fmla="*/ 817 w 1321"/>
                    <a:gd name="T3" fmla="*/ 24 h 712"/>
                    <a:gd name="T4" fmla="*/ 820 w 1321"/>
                    <a:gd name="T5" fmla="*/ 26 h 712"/>
                    <a:gd name="T6" fmla="*/ 815 w 1321"/>
                    <a:gd name="T7" fmla="*/ 28 h 712"/>
                    <a:gd name="T8" fmla="*/ 805 w 1321"/>
                    <a:gd name="T9" fmla="*/ 30 h 712"/>
                    <a:gd name="T10" fmla="*/ 789 w 1321"/>
                    <a:gd name="T11" fmla="*/ 32 h 712"/>
                    <a:gd name="T12" fmla="*/ 768 w 1321"/>
                    <a:gd name="T13" fmla="*/ 33 h 712"/>
                    <a:gd name="T14" fmla="*/ 742 w 1321"/>
                    <a:gd name="T15" fmla="*/ 34 h 712"/>
                    <a:gd name="T16" fmla="*/ 711 w 1321"/>
                    <a:gd name="T17" fmla="*/ 36 h 712"/>
                    <a:gd name="T18" fmla="*/ 677 w 1321"/>
                    <a:gd name="T19" fmla="*/ 37 h 712"/>
                    <a:gd name="T20" fmla="*/ 639 w 1321"/>
                    <a:gd name="T21" fmla="*/ 37 h 712"/>
                    <a:gd name="T22" fmla="*/ 600 w 1321"/>
                    <a:gd name="T23" fmla="*/ 38 h 712"/>
                    <a:gd name="T24" fmla="*/ 556 w 1321"/>
                    <a:gd name="T25" fmla="*/ 38 h 712"/>
                    <a:gd name="T26" fmla="*/ 512 w 1321"/>
                    <a:gd name="T27" fmla="*/ 38 h 712"/>
                    <a:gd name="T28" fmla="*/ 493 w 1321"/>
                    <a:gd name="T29" fmla="*/ 39 h 712"/>
                    <a:gd name="T30" fmla="*/ 295 w 1321"/>
                    <a:gd name="T31" fmla="*/ 39 h 712"/>
                    <a:gd name="T32" fmla="*/ 292 w 1321"/>
                    <a:gd name="T33" fmla="*/ 39 h 712"/>
                    <a:gd name="T34" fmla="*/ 254 w 1321"/>
                    <a:gd name="T35" fmla="*/ 38 h 712"/>
                    <a:gd name="T36" fmla="*/ 217 w 1321"/>
                    <a:gd name="T37" fmla="*/ 38 h 712"/>
                    <a:gd name="T38" fmla="*/ 180 w 1321"/>
                    <a:gd name="T39" fmla="*/ 38 h 712"/>
                    <a:gd name="T40" fmla="*/ 147 w 1321"/>
                    <a:gd name="T41" fmla="*/ 37 h 712"/>
                    <a:gd name="T42" fmla="*/ 117 w 1321"/>
                    <a:gd name="T43" fmla="*/ 37 h 712"/>
                    <a:gd name="T44" fmla="*/ 88 w 1321"/>
                    <a:gd name="T45" fmla="*/ 37 h 712"/>
                    <a:gd name="T46" fmla="*/ 65 w 1321"/>
                    <a:gd name="T47" fmla="*/ 36 h 712"/>
                    <a:gd name="T48" fmla="*/ 42 w 1321"/>
                    <a:gd name="T49" fmla="*/ 34 h 712"/>
                    <a:gd name="T50" fmla="*/ 26 w 1321"/>
                    <a:gd name="T51" fmla="*/ 33 h 712"/>
                    <a:gd name="T52" fmla="*/ 18 w 1321"/>
                    <a:gd name="T53" fmla="*/ 32 h 712"/>
                    <a:gd name="T54" fmla="*/ 6 w 1321"/>
                    <a:gd name="T55" fmla="*/ 30 h 712"/>
                    <a:gd name="T56" fmla="*/ 0 w 1321"/>
                    <a:gd name="T57" fmla="*/ 29 h 712"/>
                    <a:gd name="T58" fmla="*/ 0 w 1321"/>
                    <a:gd name="T59" fmla="*/ 28 h 712"/>
                    <a:gd name="T60" fmla="*/ 4 w 1321"/>
                    <a:gd name="T61" fmla="*/ 26 h 712"/>
                    <a:gd name="T62" fmla="*/ 16 w 1321"/>
                    <a:gd name="T63" fmla="*/ 24 h 712"/>
                    <a:gd name="T64" fmla="*/ 26 w 1321"/>
                    <a:gd name="T65" fmla="*/ 20 h 712"/>
                    <a:gd name="T66" fmla="*/ 61 w 1321"/>
                    <a:gd name="T67" fmla="*/ 16 h 712"/>
                    <a:gd name="T68" fmla="*/ 92 w 1321"/>
                    <a:gd name="T69" fmla="*/ 12 h 712"/>
                    <a:gd name="T70" fmla="*/ 126 w 1321"/>
                    <a:gd name="T71" fmla="*/ 10 h 712"/>
                    <a:gd name="T72" fmla="*/ 168 w 1321"/>
                    <a:gd name="T73" fmla="*/ 7 h 712"/>
                    <a:gd name="T74" fmla="*/ 213 w 1321"/>
                    <a:gd name="T75" fmla="*/ 4 h 712"/>
                    <a:gd name="T76" fmla="*/ 258 w 1321"/>
                    <a:gd name="T77" fmla="*/ 4 h 712"/>
                    <a:gd name="T78" fmla="*/ 309 w 1321"/>
                    <a:gd name="T79" fmla="*/ 4 h 712"/>
                    <a:gd name="T80" fmla="*/ 361 w 1321"/>
                    <a:gd name="T81" fmla="*/ 4 h 712"/>
                    <a:gd name="T82" fmla="*/ 415 w 1321"/>
                    <a:gd name="T83" fmla="*/ 0 h 712"/>
                    <a:gd name="T84" fmla="*/ 415 w 1321"/>
                    <a:gd name="T85" fmla="*/ 0 h 712"/>
                    <a:gd name="T86" fmla="*/ 471 w 1321"/>
                    <a:gd name="T87" fmla="*/ 4 h 712"/>
                    <a:gd name="T88" fmla="*/ 525 w 1321"/>
                    <a:gd name="T89" fmla="*/ 4 h 712"/>
                    <a:gd name="T90" fmla="*/ 578 w 1321"/>
                    <a:gd name="T91" fmla="*/ 4 h 712"/>
                    <a:gd name="T92" fmla="*/ 627 w 1321"/>
                    <a:gd name="T93" fmla="*/ 4 h 712"/>
                    <a:gd name="T94" fmla="*/ 671 w 1321"/>
                    <a:gd name="T95" fmla="*/ 8 h 712"/>
                    <a:gd name="T96" fmla="*/ 712 w 1321"/>
                    <a:gd name="T97" fmla="*/ 11 h 712"/>
                    <a:gd name="T98" fmla="*/ 749 w 1321"/>
                    <a:gd name="T99" fmla="*/ 14 h 712"/>
                    <a:gd name="T100" fmla="*/ 780 w 1321"/>
                    <a:gd name="T101" fmla="*/ 18 h 712"/>
                    <a:gd name="T102" fmla="*/ 807 w 1321"/>
                    <a:gd name="T103" fmla="*/ 22 h 712"/>
                    <a:gd name="T104" fmla="*/ 807 w 1321"/>
                    <a:gd name="T105" fmla="*/ 2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00CC99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 rot="10800000"/>
                <a:lstStyle/>
                <a:p>
                  <a:endParaRPr lang="ru-RU" sz="1800"/>
                </a:p>
              </p:txBody>
            </p:sp>
          </p:grpSp>
          <p:sp>
            <p:nvSpPr>
              <p:cNvPr id="33" name="Text Box 45"/>
              <p:cNvSpPr txBox="1">
                <a:spLocks noChangeArrowheads="1"/>
              </p:cNvSpPr>
              <p:nvPr/>
            </p:nvSpPr>
            <p:spPr bwMode="gray">
              <a:xfrm>
                <a:off x="3840" y="3489"/>
                <a:ext cx="1727" cy="27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rot="10800000">
                <a:spAutoFit/>
              </a:bodyPr>
              <a:lstStyle/>
              <a:p>
                <a:pPr algn="ctr" eaLnBrk="0" hangingPunct="0">
                  <a:defRPr/>
                </a:pPr>
                <a:endParaRPr lang="en-US" sz="13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2195736" y="1532513"/>
              <a:ext cx="6624736" cy="871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ü"/>
                <a:defRPr/>
              </a:pPr>
              <a:r>
                <a:rPr lang="ru-RU" sz="1600" b="1" i="1" dirty="0">
                  <a:solidFill>
                    <a:srgbClr val="660066"/>
                  </a:solidFill>
                </a:rPr>
                <a:t>Создание </a:t>
              </a:r>
              <a:r>
                <a:rPr lang="ru-RU" sz="1600" b="1" i="1" dirty="0" err="1" smtClean="0">
                  <a:solidFill>
                    <a:srgbClr val="660066"/>
                  </a:solidFill>
                </a:rPr>
                <a:t>социобразовательной</a:t>
              </a:r>
              <a:r>
                <a:rPr lang="ru-RU" sz="1600" b="1" i="1" dirty="0" smtClean="0">
                  <a:solidFill>
                    <a:srgbClr val="660066"/>
                  </a:solidFill>
                </a:rPr>
                <a:t> </a:t>
              </a:r>
              <a:r>
                <a:rPr lang="ru-RU" sz="1600" b="1" i="1" dirty="0">
                  <a:solidFill>
                    <a:srgbClr val="660066"/>
                  </a:solidFill>
                </a:rPr>
                <a:t>среды, способствующей  развитию </a:t>
              </a:r>
              <a:r>
                <a:rPr lang="ru-RU" sz="1600" b="1" i="1" dirty="0" smtClean="0">
                  <a:solidFill>
                    <a:srgbClr val="660066"/>
                  </a:solidFill>
                </a:rPr>
                <a:t>компетенций</a:t>
              </a:r>
              <a:r>
                <a:rPr lang="ru-RU" sz="1600" b="1" i="1" dirty="0">
                  <a:solidFill>
                    <a:srgbClr val="660066"/>
                  </a:solidFill>
                </a:rPr>
                <a:t>, необходимых для успешного профессионального самоопределения </a:t>
              </a:r>
              <a:r>
                <a:rPr lang="ru-RU" sz="1600" b="1" i="1" dirty="0" smtClean="0">
                  <a:solidFill>
                    <a:srgbClr val="660066"/>
                  </a:solidFill>
                </a:rPr>
                <a:t>.</a:t>
              </a:r>
              <a:endParaRPr lang="ru-RU" sz="1600" b="1" i="1" dirty="0">
                <a:solidFill>
                  <a:srgbClr val="660066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59632" y="1556792"/>
              <a:ext cx="36004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r>
                <a:rPr lang="ru-RU" sz="4800" b="1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Cambria" pitchFamily="18" charset="0"/>
                </a:rPr>
                <a:t>2</a:t>
              </a:r>
              <a:endParaRPr lang="ru-RU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grpSp>
        <p:nvGrpSpPr>
          <p:cNvPr id="5" name="Группа 44"/>
          <p:cNvGrpSpPr/>
          <p:nvPr/>
        </p:nvGrpSpPr>
        <p:grpSpPr>
          <a:xfrm>
            <a:off x="395537" y="897563"/>
            <a:ext cx="7560400" cy="1200634"/>
            <a:chOff x="1506741" y="2591405"/>
            <a:chExt cx="7560400" cy="1258609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 rot="10800000">
              <a:off x="1506741" y="2591405"/>
              <a:ext cx="7560400" cy="1130647"/>
              <a:chOff x="-880" y="2395"/>
              <a:chExt cx="5532" cy="811"/>
            </a:xfrm>
          </p:grpSpPr>
          <p:sp>
            <p:nvSpPr>
              <p:cNvPr id="11285" name="Rectangle 54"/>
              <p:cNvSpPr>
                <a:spLocks noChangeArrowheads="1"/>
              </p:cNvSpPr>
              <p:nvPr/>
            </p:nvSpPr>
            <p:spPr bwMode="gray">
              <a:xfrm>
                <a:off x="-880" y="2498"/>
                <a:ext cx="4843" cy="624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6B0CC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2000"/>
              </a:p>
            </p:txBody>
          </p:sp>
          <p:grpSp>
            <p:nvGrpSpPr>
              <p:cNvPr id="7" name="Group 55"/>
              <p:cNvGrpSpPr>
                <a:grpSpLocks/>
              </p:cNvGrpSpPr>
              <p:nvPr/>
            </p:nvGrpSpPr>
            <p:grpSpPr bwMode="auto">
              <a:xfrm>
                <a:off x="3727" y="2395"/>
                <a:ext cx="925" cy="811"/>
                <a:chOff x="3542" y="3324"/>
                <a:chExt cx="465" cy="392"/>
              </a:xfrm>
            </p:grpSpPr>
            <p:grpSp>
              <p:nvGrpSpPr>
                <p:cNvPr id="8" name="Group 56"/>
                <p:cNvGrpSpPr>
                  <a:grpSpLocks/>
                </p:cNvGrpSpPr>
                <p:nvPr/>
              </p:nvGrpSpPr>
              <p:grpSpPr bwMode="auto">
                <a:xfrm>
                  <a:off x="3552" y="3324"/>
                  <a:ext cx="412" cy="392"/>
                  <a:chOff x="2021" y="1858"/>
                  <a:chExt cx="1680" cy="1682"/>
                </a:xfrm>
              </p:grpSpPr>
              <p:sp>
                <p:nvSpPr>
                  <p:cNvPr id="11289" name="Oval 57"/>
                  <p:cNvSpPr>
                    <a:spLocks noChangeArrowheads="1"/>
                  </p:cNvSpPr>
                  <p:nvPr/>
                </p:nvSpPr>
                <p:spPr bwMode="gray">
                  <a:xfrm>
                    <a:off x="2021" y="1858"/>
                    <a:ext cx="1680" cy="16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56B0CC"/>
                      </a:gs>
                      <a:gs pos="100000">
                        <a:srgbClr val="152B32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 w="609600" h="609600"/>
                  </a:sp3d>
                </p:spPr>
                <p:txBody>
                  <a:bodyPr rot="10800000" wrap="none" anchor="ctr"/>
                  <a:lstStyle/>
                  <a:p>
                    <a:endParaRPr lang="ru-RU" sz="1800"/>
                  </a:p>
                </p:txBody>
              </p:sp>
              <p:sp>
                <p:nvSpPr>
                  <p:cNvPr id="11290" name="Freeform 58"/>
                  <p:cNvSpPr>
                    <a:spLocks/>
                  </p:cNvSpPr>
                  <p:nvPr/>
                </p:nvSpPr>
                <p:spPr bwMode="gray">
                  <a:xfrm>
                    <a:off x="2214" y="1865"/>
                    <a:ext cx="1296" cy="635"/>
                  </a:xfrm>
                  <a:custGeom>
                    <a:avLst/>
                    <a:gdLst>
                      <a:gd name="T0" fmla="*/ 807 w 1321"/>
                      <a:gd name="T1" fmla="*/ 22 h 712"/>
                      <a:gd name="T2" fmla="*/ 817 w 1321"/>
                      <a:gd name="T3" fmla="*/ 24 h 712"/>
                      <a:gd name="T4" fmla="*/ 820 w 1321"/>
                      <a:gd name="T5" fmla="*/ 26 h 712"/>
                      <a:gd name="T6" fmla="*/ 815 w 1321"/>
                      <a:gd name="T7" fmla="*/ 28 h 712"/>
                      <a:gd name="T8" fmla="*/ 805 w 1321"/>
                      <a:gd name="T9" fmla="*/ 30 h 712"/>
                      <a:gd name="T10" fmla="*/ 789 w 1321"/>
                      <a:gd name="T11" fmla="*/ 32 h 712"/>
                      <a:gd name="T12" fmla="*/ 768 w 1321"/>
                      <a:gd name="T13" fmla="*/ 33 h 712"/>
                      <a:gd name="T14" fmla="*/ 742 w 1321"/>
                      <a:gd name="T15" fmla="*/ 34 h 712"/>
                      <a:gd name="T16" fmla="*/ 711 w 1321"/>
                      <a:gd name="T17" fmla="*/ 36 h 712"/>
                      <a:gd name="T18" fmla="*/ 677 w 1321"/>
                      <a:gd name="T19" fmla="*/ 37 h 712"/>
                      <a:gd name="T20" fmla="*/ 639 w 1321"/>
                      <a:gd name="T21" fmla="*/ 37 h 712"/>
                      <a:gd name="T22" fmla="*/ 600 w 1321"/>
                      <a:gd name="T23" fmla="*/ 38 h 712"/>
                      <a:gd name="T24" fmla="*/ 556 w 1321"/>
                      <a:gd name="T25" fmla="*/ 38 h 712"/>
                      <a:gd name="T26" fmla="*/ 512 w 1321"/>
                      <a:gd name="T27" fmla="*/ 38 h 712"/>
                      <a:gd name="T28" fmla="*/ 493 w 1321"/>
                      <a:gd name="T29" fmla="*/ 39 h 712"/>
                      <a:gd name="T30" fmla="*/ 295 w 1321"/>
                      <a:gd name="T31" fmla="*/ 39 h 712"/>
                      <a:gd name="T32" fmla="*/ 292 w 1321"/>
                      <a:gd name="T33" fmla="*/ 39 h 712"/>
                      <a:gd name="T34" fmla="*/ 254 w 1321"/>
                      <a:gd name="T35" fmla="*/ 38 h 712"/>
                      <a:gd name="T36" fmla="*/ 217 w 1321"/>
                      <a:gd name="T37" fmla="*/ 38 h 712"/>
                      <a:gd name="T38" fmla="*/ 180 w 1321"/>
                      <a:gd name="T39" fmla="*/ 38 h 712"/>
                      <a:gd name="T40" fmla="*/ 147 w 1321"/>
                      <a:gd name="T41" fmla="*/ 37 h 712"/>
                      <a:gd name="T42" fmla="*/ 117 w 1321"/>
                      <a:gd name="T43" fmla="*/ 37 h 712"/>
                      <a:gd name="T44" fmla="*/ 88 w 1321"/>
                      <a:gd name="T45" fmla="*/ 37 h 712"/>
                      <a:gd name="T46" fmla="*/ 65 w 1321"/>
                      <a:gd name="T47" fmla="*/ 36 h 712"/>
                      <a:gd name="T48" fmla="*/ 42 w 1321"/>
                      <a:gd name="T49" fmla="*/ 34 h 712"/>
                      <a:gd name="T50" fmla="*/ 26 w 1321"/>
                      <a:gd name="T51" fmla="*/ 33 h 712"/>
                      <a:gd name="T52" fmla="*/ 18 w 1321"/>
                      <a:gd name="T53" fmla="*/ 32 h 712"/>
                      <a:gd name="T54" fmla="*/ 6 w 1321"/>
                      <a:gd name="T55" fmla="*/ 30 h 712"/>
                      <a:gd name="T56" fmla="*/ 0 w 1321"/>
                      <a:gd name="T57" fmla="*/ 29 h 712"/>
                      <a:gd name="T58" fmla="*/ 0 w 1321"/>
                      <a:gd name="T59" fmla="*/ 28 h 712"/>
                      <a:gd name="T60" fmla="*/ 4 w 1321"/>
                      <a:gd name="T61" fmla="*/ 26 h 712"/>
                      <a:gd name="T62" fmla="*/ 16 w 1321"/>
                      <a:gd name="T63" fmla="*/ 24 h 712"/>
                      <a:gd name="T64" fmla="*/ 26 w 1321"/>
                      <a:gd name="T65" fmla="*/ 20 h 712"/>
                      <a:gd name="T66" fmla="*/ 61 w 1321"/>
                      <a:gd name="T67" fmla="*/ 16 h 712"/>
                      <a:gd name="T68" fmla="*/ 92 w 1321"/>
                      <a:gd name="T69" fmla="*/ 12 h 712"/>
                      <a:gd name="T70" fmla="*/ 126 w 1321"/>
                      <a:gd name="T71" fmla="*/ 10 h 712"/>
                      <a:gd name="T72" fmla="*/ 168 w 1321"/>
                      <a:gd name="T73" fmla="*/ 7 h 712"/>
                      <a:gd name="T74" fmla="*/ 213 w 1321"/>
                      <a:gd name="T75" fmla="*/ 4 h 712"/>
                      <a:gd name="T76" fmla="*/ 258 w 1321"/>
                      <a:gd name="T77" fmla="*/ 4 h 712"/>
                      <a:gd name="T78" fmla="*/ 309 w 1321"/>
                      <a:gd name="T79" fmla="*/ 4 h 712"/>
                      <a:gd name="T80" fmla="*/ 361 w 1321"/>
                      <a:gd name="T81" fmla="*/ 4 h 712"/>
                      <a:gd name="T82" fmla="*/ 415 w 1321"/>
                      <a:gd name="T83" fmla="*/ 0 h 712"/>
                      <a:gd name="T84" fmla="*/ 415 w 1321"/>
                      <a:gd name="T85" fmla="*/ 0 h 712"/>
                      <a:gd name="T86" fmla="*/ 471 w 1321"/>
                      <a:gd name="T87" fmla="*/ 4 h 712"/>
                      <a:gd name="T88" fmla="*/ 525 w 1321"/>
                      <a:gd name="T89" fmla="*/ 4 h 712"/>
                      <a:gd name="T90" fmla="*/ 578 w 1321"/>
                      <a:gd name="T91" fmla="*/ 4 h 712"/>
                      <a:gd name="T92" fmla="*/ 627 w 1321"/>
                      <a:gd name="T93" fmla="*/ 4 h 712"/>
                      <a:gd name="T94" fmla="*/ 671 w 1321"/>
                      <a:gd name="T95" fmla="*/ 8 h 712"/>
                      <a:gd name="T96" fmla="*/ 712 w 1321"/>
                      <a:gd name="T97" fmla="*/ 11 h 712"/>
                      <a:gd name="T98" fmla="*/ 749 w 1321"/>
                      <a:gd name="T99" fmla="*/ 14 h 712"/>
                      <a:gd name="T100" fmla="*/ 780 w 1321"/>
                      <a:gd name="T101" fmla="*/ 18 h 712"/>
                      <a:gd name="T102" fmla="*/ 807 w 1321"/>
                      <a:gd name="T103" fmla="*/ 22 h 712"/>
                      <a:gd name="T104" fmla="*/ 807 w 1321"/>
                      <a:gd name="T105" fmla="*/ 22 h 71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321"/>
                      <a:gd name="T160" fmla="*/ 0 h 712"/>
                      <a:gd name="T161" fmla="*/ 1321 w 1321"/>
                      <a:gd name="T162" fmla="*/ 712 h 71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56B0CC"/>
                      </a:gs>
                    </a:gsLst>
                    <a:lin ang="5400000" scaled="1"/>
                  </a:gradFill>
                  <a:ln w="0">
                    <a:noFill/>
                    <a:round/>
                    <a:headEnd/>
                    <a:tailEnd/>
                  </a:ln>
                  <a:effectLst>
                    <a:softEdge rad="12700"/>
                  </a:effectLst>
                </p:spPr>
                <p:txBody>
                  <a:bodyPr rot="10800000"/>
                  <a:lstStyle/>
                  <a:p>
                    <a:endParaRPr lang="ru-RU" sz="1800"/>
                  </a:p>
                </p:txBody>
              </p:sp>
            </p:grpSp>
            <p:sp>
              <p:nvSpPr>
                <p:cNvPr id="22" name="Text Box 59"/>
                <p:cNvSpPr txBox="1">
                  <a:spLocks noChangeArrowheads="1"/>
                </p:cNvSpPr>
                <p:nvPr/>
              </p:nvSpPr>
              <p:spPr bwMode="gray">
                <a:xfrm>
                  <a:off x="3542" y="3476"/>
                  <a:ext cx="465" cy="13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rot="10800000">
                  <a:spAutoFit/>
                </a:bodyPr>
                <a:lstStyle/>
                <a:p>
                  <a:pPr algn="ctr" eaLnBrk="0" hangingPunct="0">
                    <a:defRPr/>
                  </a:pPr>
                  <a:endParaRPr lang="en-US" sz="13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endParaRPr>
                </a:p>
              </p:txBody>
            </p:sp>
          </p:grpSp>
        </p:grpSp>
        <p:sp>
          <p:nvSpPr>
            <p:cNvPr id="11" name="Text Box 69"/>
            <p:cNvSpPr txBox="1">
              <a:spLocks noChangeArrowheads="1"/>
            </p:cNvSpPr>
            <p:nvPr/>
          </p:nvSpPr>
          <p:spPr bwMode="gray">
            <a:xfrm rot="10800000">
              <a:off x="2876414" y="2826702"/>
              <a:ext cx="4981483" cy="328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>
              <a:spAutoFit/>
            </a:bodyPr>
            <a:lstStyle/>
            <a:p>
              <a:pPr algn="r" eaLnBrk="0" hangingPunct="0">
                <a:defRPr/>
              </a:pPr>
              <a:endParaRPr lang="ru-RU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843808" y="2762344"/>
              <a:ext cx="6048672" cy="8711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ü"/>
                <a:defRPr/>
              </a:pPr>
              <a:r>
                <a:rPr lang="ru-RU" sz="1600" b="1" i="1" dirty="0">
                  <a:solidFill>
                    <a:srgbClr val="660066"/>
                  </a:solidFill>
                </a:rPr>
                <a:t>Обеспечение преемственности обучения на всех ступенях образовательного процесса и профессиональным </a:t>
              </a:r>
              <a:r>
                <a:rPr lang="ru-RU" sz="1600" b="1" i="1" dirty="0" smtClean="0">
                  <a:solidFill>
                    <a:srgbClr val="660066"/>
                  </a:solidFill>
                </a:rPr>
                <a:t>образованием.</a:t>
              </a:r>
              <a:endParaRPr lang="ru-RU" sz="1600" b="1" i="1" dirty="0">
                <a:solidFill>
                  <a:srgbClr val="660066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07704" y="2742018"/>
              <a:ext cx="36004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r>
                <a:rPr lang="ru-RU" sz="4800" b="1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Cambria" pitchFamily="18" charset="0"/>
                </a:rPr>
                <a:t>1</a:t>
              </a:r>
              <a:endParaRPr lang="ru-RU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grpSp>
        <p:nvGrpSpPr>
          <p:cNvPr id="9" name="Группа 45"/>
          <p:cNvGrpSpPr/>
          <p:nvPr/>
        </p:nvGrpSpPr>
        <p:grpSpPr>
          <a:xfrm>
            <a:off x="2062369" y="3416608"/>
            <a:ext cx="6974127" cy="1531406"/>
            <a:chOff x="1846345" y="3787391"/>
            <a:chExt cx="6974127" cy="1605351"/>
          </a:xfrm>
        </p:grpSpPr>
        <p:sp>
          <p:nvSpPr>
            <p:cNvPr id="28" name="Text Box 52"/>
            <p:cNvSpPr txBox="1">
              <a:spLocks noChangeArrowheads="1"/>
            </p:cNvSpPr>
            <p:nvPr/>
          </p:nvSpPr>
          <p:spPr bwMode="gray">
            <a:xfrm rot="10800000">
              <a:off x="1846345" y="3910365"/>
              <a:ext cx="3067693" cy="3898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rot="10800000">
              <a:spAutoFit/>
            </a:bodyPr>
            <a:lstStyle/>
            <a:p>
              <a:pPr algn="ctr" eaLnBrk="0" hangingPunct="0">
                <a:defRPr/>
              </a:pPr>
              <a:endParaRPr lang="en-US" sz="13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  <p:grpSp>
          <p:nvGrpSpPr>
            <p:cNvPr id="12" name="Group 60"/>
            <p:cNvGrpSpPr>
              <a:grpSpLocks/>
            </p:cNvGrpSpPr>
            <p:nvPr/>
          </p:nvGrpSpPr>
          <p:grpSpPr bwMode="auto">
            <a:xfrm rot="10800000">
              <a:off x="2225351" y="3787391"/>
              <a:ext cx="4566828" cy="1605351"/>
              <a:chOff x="784" y="1121"/>
              <a:chExt cx="3336" cy="1151"/>
            </a:xfrm>
          </p:grpSpPr>
          <p:sp>
            <p:nvSpPr>
              <p:cNvPr id="11279" name="Rectangle 61"/>
              <p:cNvSpPr>
                <a:spLocks noChangeArrowheads="1"/>
              </p:cNvSpPr>
              <p:nvPr/>
            </p:nvSpPr>
            <p:spPr bwMode="gray">
              <a:xfrm>
                <a:off x="784" y="1569"/>
                <a:ext cx="2726" cy="638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98931"/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1800"/>
              </a:p>
            </p:txBody>
          </p:sp>
          <p:grpSp>
            <p:nvGrpSpPr>
              <p:cNvPr id="13" name="Group 62"/>
              <p:cNvGrpSpPr>
                <a:grpSpLocks/>
              </p:cNvGrpSpPr>
              <p:nvPr/>
            </p:nvGrpSpPr>
            <p:grpSpPr bwMode="auto">
              <a:xfrm>
                <a:off x="2747" y="1121"/>
                <a:ext cx="1373" cy="1151"/>
                <a:chOff x="1496" y="2106"/>
                <a:chExt cx="725" cy="620"/>
              </a:xfrm>
            </p:grpSpPr>
            <p:grpSp>
              <p:nvGrpSpPr>
                <p:cNvPr id="14" name="Group 63"/>
                <p:cNvGrpSpPr>
                  <a:grpSpLocks/>
                </p:cNvGrpSpPr>
                <p:nvPr/>
              </p:nvGrpSpPr>
              <p:grpSpPr bwMode="auto">
                <a:xfrm>
                  <a:off x="1789" y="2294"/>
                  <a:ext cx="432" cy="432"/>
                  <a:chOff x="3178" y="3189"/>
                  <a:chExt cx="1678" cy="1680"/>
                </a:xfrm>
              </p:grpSpPr>
              <p:sp>
                <p:nvSpPr>
                  <p:cNvPr id="11283" name="Oval 64"/>
                  <p:cNvSpPr>
                    <a:spLocks noChangeArrowheads="1"/>
                  </p:cNvSpPr>
                  <p:nvPr/>
                </p:nvSpPr>
                <p:spPr bwMode="gray">
                  <a:xfrm>
                    <a:off x="3178" y="3189"/>
                    <a:ext cx="1678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9900"/>
                      </a:gs>
                      <a:gs pos="100000">
                        <a:srgbClr val="643C00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 w="609600" h="609600"/>
                  </a:sp3d>
                </p:spPr>
                <p:txBody>
                  <a:bodyPr rot="10800000" wrap="none" anchor="ctr"/>
                  <a:lstStyle/>
                  <a:p>
                    <a:endParaRPr lang="ru-RU" sz="1800"/>
                  </a:p>
                </p:txBody>
              </p:sp>
              <p:sp>
                <p:nvSpPr>
                  <p:cNvPr id="11284" name="Freeform 65"/>
                  <p:cNvSpPr>
                    <a:spLocks/>
                  </p:cNvSpPr>
                  <p:nvPr/>
                </p:nvSpPr>
                <p:spPr bwMode="gray">
                  <a:xfrm>
                    <a:off x="3389" y="3246"/>
                    <a:ext cx="1296" cy="635"/>
                  </a:xfrm>
                  <a:custGeom>
                    <a:avLst/>
                    <a:gdLst>
                      <a:gd name="T0" fmla="*/ 807 w 1321"/>
                      <a:gd name="T1" fmla="*/ 22 h 712"/>
                      <a:gd name="T2" fmla="*/ 817 w 1321"/>
                      <a:gd name="T3" fmla="*/ 24 h 712"/>
                      <a:gd name="T4" fmla="*/ 820 w 1321"/>
                      <a:gd name="T5" fmla="*/ 26 h 712"/>
                      <a:gd name="T6" fmla="*/ 815 w 1321"/>
                      <a:gd name="T7" fmla="*/ 28 h 712"/>
                      <a:gd name="T8" fmla="*/ 805 w 1321"/>
                      <a:gd name="T9" fmla="*/ 30 h 712"/>
                      <a:gd name="T10" fmla="*/ 789 w 1321"/>
                      <a:gd name="T11" fmla="*/ 32 h 712"/>
                      <a:gd name="T12" fmla="*/ 768 w 1321"/>
                      <a:gd name="T13" fmla="*/ 33 h 712"/>
                      <a:gd name="T14" fmla="*/ 742 w 1321"/>
                      <a:gd name="T15" fmla="*/ 34 h 712"/>
                      <a:gd name="T16" fmla="*/ 711 w 1321"/>
                      <a:gd name="T17" fmla="*/ 36 h 712"/>
                      <a:gd name="T18" fmla="*/ 677 w 1321"/>
                      <a:gd name="T19" fmla="*/ 37 h 712"/>
                      <a:gd name="T20" fmla="*/ 639 w 1321"/>
                      <a:gd name="T21" fmla="*/ 37 h 712"/>
                      <a:gd name="T22" fmla="*/ 600 w 1321"/>
                      <a:gd name="T23" fmla="*/ 38 h 712"/>
                      <a:gd name="T24" fmla="*/ 556 w 1321"/>
                      <a:gd name="T25" fmla="*/ 38 h 712"/>
                      <a:gd name="T26" fmla="*/ 512 w 1321"/>
                      <a:gd name="T27" fmla="*/ 38 h 712"/>
                      <a:gd name="T28" fmla="*/ 493 w 1321"/>
                      <a:gd name="T29" fmla="*/ 39 h 712"/>
                      <a:gd name="T30" fmla="*/ 295 w 1321"/>
                      <a:gd name="T31" fmla="*/ 39 h 712"/>
                      <a:gd name="T32" fmla="*/ 292 w 1321"/>
                      <a:gd name="T33" fmla="*/ 39 h 712"/>
                      <a:gd name="T34" fmla="*/ 254 w 1321"/>
                      <a:gd name="T35" fmla="*/ 38 h 712"/>
                      <a:gd name="T36" fmla="*/ 217 w 1321"/>
                      <a:gd name="T37" fmla="*/ 38 h 712"/>
                      <a:gd name="T38" fmla="*/ 180 w 1321"/>
                      <a:gd name="T39" fmla="*/ 38 h 712"/>
                      <a:gd name="T40" fmla="*/ 147 w 1321"/>
                      <a:gd name="T41" fmla="*/ 37 h 712"/>
                      <a:gd name="T42" fmla="*/ 117 w 1321"/>
                      <a:gd name="T43" fmla="*/ 37 h 712"/>
                      <a:gd name="T44" fmla="*/ 88 w 1321"/>
                      <a:gd name="T45" fmla="*/ 37 h 712"/>
                      <a:gd name="T46" fmla="*/ 65 w 1321"/>
                      <a:gd name="T47" fmla="*/ 36 h 712"/>
                      <a:gd name="T48" fmla="*/ 42 w 1321"/>
                      <a:gd name="T49" fmla="*/ 34 h 712"/>
                      <a:gd name="T50" fmla="*/ 26 w 1321"/>
                      <a:gd name="T51" fmla="*/ 33 h 712"/>
                      <a:gd name="T52" fmla="*/ 18 w 1321"/>
                      <a:gd name="T53" fmla="*/ 32 h 712"/>
                      <a:gd name="T54" fmla="*/ 6 w 1321"/>
                      <a:gd name="T55" fmla="*/ 30 h 712"/>
                      <a:gd name="T56" fmla="*/ 0 w 1321"/>
                      <a:gd name="T57" fmla="*/ 29 h 712"/>
                      <a:gd name="T58" fmla="*/ 0 w 1321"/>
                      <a:gd name="T59" fmla="*/ 28 h 712"/>
                      <a:gd name="T60" fmla="*/ 4 w 1321"/>
                      <a:gd name="T61" fmla="*/ 26 h 712"/>
                      <a:gd name="T62" fmla="*/ 16 w 1321"/>
                      <a:gd name="T63" fmla="*/ 24 h 712"/>
                      <a:gd name="T64" fmla="*/ 26 w 1321"/>
                      <a:gd name="T65" fmla="*/ 20 h 712"/>
                      <a:gd name="T66" fmla="*/ 61 w 1321"/>
                      <a:gd name="T67" fmla="*/ 16 h 712"/>
                      <a:gd name="T68" fmla="*/ 92 w 1321"/>
                      <a:gd name="T69" fmla="*/ 12 h 712"/>
                      <a:gd name="T70" fmla="*/ 126 w 1321"/>
                      <a:gd name="T71" fmla="*/ 10 h 712"/>
                      <a:gd name="T72" fmla="*/ 168 w 1321"/>
                      <a:gd name="T73" fmla="*/ 7 h 712"/>
                      <a:gd name="T74" fmla="*/ 213 w 1321"/>
                      <a:gd name="T75" fmla="*/ 4 h 712"/>
                      <a:gd name="T76" fmla="*/ 258 w 1321"/>
                      <a:gd name="T77" fmla="*/ 4 h 712"/>
                      <a:gd name="T78" fmla="*/ 309 w 1321"/>
                      <a:gd name="T79" fmla="*/ 4 h 712"/>
                      <a:gd name="T80" fmla="*/ 361 w 1321"/>
                      <a:gd name="T81" fmla="*/ 4 h 712"/>
                      <a:gd name="T82" fmla="*/ 415 w 1321"/>
                      <a:gd name="T83" fmla="*/ 0 h 712"/>
                      <a:gd name="T84" fmla="*/ 415 w 1321"/>
                      <a:gd name="T85" fmla="*/ 0 h 712"/>
                      <a:gd name="T86" fmla="*/ 471 w 1321"/>
                      <a:gd name="T87" fmla="*/ 4 h 712"/>
                      <a:gd name="T88" fmla="*/ 525 w 1321"/>
                      <a:gd name="T89" fmla="*/ 4 h 712"/>
                      <a:gd name="T90" fmla="*/ 578 w 1321"/>
                      <a:gd name="T91" fmla="*/ 4 h 712"/>
                      <a:gd name="T92" fmla="*/ 627 w 1321"/>
                      <a:gd name="T93" fmla="*/ 4 h 712"/>
                      <a:gd name="T94" fmla="*/ 671 w 1321"/>
                      <a:gd name="T95" fmla="*/ 8 h 712"/>
                      <a:gd name="T96" fmla="*/ 712 w 1321"/>
                      <a:gd name="T97" fmla="*/ 11 h 712"/>
                      <a:gd name="T98" fmla="*/ 749 w 1321"/>
                      <a:gd name="T99" fmla="*/ 14 h 712"/>
                      <a:gd name="T100" fmla="*/ 780 w 1321"/>
                      <a:gd name="T101" fmla="*/ 18 h 712"/>
                      <a:gd name="T102" fmla="*/ 807 w 1321"/>
                      <a:gd name="T103" fmla="*/ 22 h 712"/>
                      <a:gd name="T104" fmla="*/ 807 w 1321"/>
                      <a:gd name="T105" fmla="*/ 22 h 71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321"/>
                      <a:gd name="T160" fmla="*/ 0 h 712"/>
                      <a:gd name="T161" fmla="*/ 1321 w 1321"/>
                      <a:gd name="T162" fmla="*/ 712 h 71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F9900"/>
                      </a:gs>
                    </a:gsLst>
                    <a:lin ang="5400000" scaled="1"/>
                  </a:gradFill>
                  <a:ln w="0">
                    <a:noFill/>
                    <a:round/>
                    <a:headEnd/>
                    <a:tailEnd/>
                  </a:ln>
                </p:spPr>
                <p:txBody>
                  <a:bodyPr rot="10800000"/>
                  <a:lstStyle/>
                  <a:p>
                    <a:endParaRPr lang="ru-RU" sz="1800"/>
                  </a:p>
                </p:txBody>
              </p:sp>
            </p:grpSp>
            <p:sp>
              <p:nvSpPr>
                <p:cNvPr id="16" name="Text Box 66"/>
                <p:cNvSpPr txBox="1">
                  <a:spLocks noChangeArrowheads="1"/>
                </p:cNvSpPr>
                <p:nvPr/>
              </p:nvSpPr>
              <p:spPr bwMode="gray">
                <a:xfrm>
                  <a:off x="1496" y="2106"/>
                  <a:ext cx="455" cy="151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rot="10800000">
                  <a:spAutoFit/>
                </a:bodyPr>
                <a:lstStyle/>
                <a:p>
                  <a:pPr algn="ctr" eaLnBrk="0" hangingPunct="0">
                    <a:defRPr/>
                  </a:pPr>
                  <a:endParaRPr lang="en-US" sz="13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endParaRPr>
                </a:p>
              </p:txBody>
            </p:sp>
          </p:grpSp>
        </p:grpSp>
        <p:sp>
          <p:nvSpPr>
            <p:cNvPr id="10" name="Text Box 68"/>
            <p:cNvSpPr txBox="1">
              <a:spLocks noChangeArrowheads="1"/>
            </p:cNvSpPr>
            <p:nvPr/>
          </p:nvSpPr>
          <p:spPr bwMode="gray">
            <a:xfrm rot="10800000">
              <a:off x="3720734" y="3856295"/>
              <a:ext cx="3461709" cy="328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>
              <a:spAutoFit/>
            </a:bodyPr>
            <a:lstStyle/>
            <a:p>
              <a:pPr algn="r" eaLnBrk="0" hangingPunct="0">
                <a:defRPr/>
              </a:pPr>
              <a:endParaRPr lang="en-US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491880" y="3883043"/>
              <a:ext cx="5328592" cy="8711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ü"/>
                <a:defRPr/>
              </a:pPr>
              <a:r>
                <a:rPr lang="ru-RU" sz="1600" b="1" i="1" dirty="0">
                  <a:solidFill>
                    <a:srgbClr val="660066"/>
                  </a:solidFill>
                </a:rPr>
                <a:t>Разработка  индивидуальных образовательных траекторий обучающихся и их реализация на основе </a:t>
              </a:r>
              <a:r>
                <a:rPr lang="ru-RU" sz="1600" b="1" i="1" dirty="0" err="1">
                  <a:solidFill>
                    <a:srgbClr val="660066"/>
                  </a:solidFill>
                </a:rPr>
                <a:t>деятельностного</a:t>
              </a:r>
              <a:r>
                <a:rPr lang="ru-RU" sz="1600" b="1" i="1" dirty="0">
                  <a:solidFill>
                    <a:srgbClr val="660066"/>
                  </a:solidFill>
                </a:rPr>
                <a:t> </a:t>
              </a:r>
              <a:r>
                <a:rPr lang="ru-RU" sz="1600" b="1" i="1" dirty="0" smtClean="0">
                  <a:solidFill>
                    <a:srgbClr val="660066"/>
                  </a:solidFill>
                </a:rPr>
                <a:t>подхода.</a:t>
              </a:r>
              <a:endParaRPr lang="ru-RU" sz="1600" b="1" i="1" dirty="0">
                <a:solidFill>
                  <a:srgbClr val="660066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555776" y="3861047"/>
              <a:ext cx="360040" cy="11079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r>
                <a:rPr lang="ru-RU" sz="4800" b="1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Cambria" pitchFamily="18" charset="0"/>
                </a:rPr>
                <a:t>3</a:t>
              </a:r>
              <a:endParaRPr lang="ru-RU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0" y="123478"/>
            <a:ext cx="9144000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chemeClr val="bg1"/>
                </a:solidFill>
                <a:latin typeface="+mj-lt"/>
              </a:rPr>
              <a:t>Планируемые результаты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0986" r="11377" b="11672"/>
          <a:stretch>
            <a:fillRect/>
          </a:stretch>
        </p:blipFill>
        <p:spPr bwMode="auto">
          <a:xfrm>
            <a:off x="0" y="-20538"/>
            <a:ext cx="9143968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s://otvet.imgsmail.ru/download/b6612914b414375012be71b29b5c9bc8_i-6035.jpg"/>
          <p:cNvPicPr>
            <a:picLocks noChangeAspect="1" noChangeArrowheads="1"/>
          </p:cNvPicPr>
          <p:nvPr/>
        </p:nvPicPr>
        <p:blipFill>
          <a:blip r:embed="rId3" cstate="print"/>
          <a:srcRect l="49657"/>
          <a:stretch>
            <a:fillRect/>
          </a:stretch>
        </p:blipFill>
        <p:spPr bwMode="auto">
          <a:xfrm>
            <a:off x="251520" y="1779662"/>
            <a:ext cx="1794442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6" descr="Папка Портфолио школьника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2699792" y="1419622"/>
            <a:ext cx="3168352" cy="3168352"/>
          </a:xfrm>
          <a:prstGeom prst="rect">
            <a:avLst/>
          </a:prstGeom>
          <a:noFill/>
          <a:effectLst>
            <a:outerShdw blurRad="254000" dist="2540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люс 8"/>
          <p:cNvSpPr/>
          <p:nvPr/>
        </p:nvSpPr>
        <p:spPr>
          <a:xfrm>
            <a:off x="2051720" y="2355726"/>
            <a:ext cx="1152128" cy="1224136"/>
          </a:xfrm>
          <a:prstGeom prst="mathPlus">
            <a:avLst>
              <a:gd name="adj1" fmla="val 11722"/>
            </a:avLst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 10"/>
          <p:cNvSpPr/>
          <p:nvPr/>
        </p:nvSpPr>
        <p:spPr>
          <a:xfrm>
            <a:off x="5364088" y="2499742"/>
            <a:ext cx="1224136" cy="936104"/>
          </a:xfrm>
          <a:prstGeom prst="mathEqual">
            <a:avLst>
              <a:gd name="adj1" fmla="val 16260"/>
              <a:gd name="adj2" fmla="val 18360"/>
            </a:avLst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1707654"/>
            <a:ext cx="2304256" cy="273630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39700" dist="228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Образовательный рейтинг</a:t>
            </a:r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504" y="1347614"/>
            <a:ext cx="8928992" cy="33123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6993583" y="1923678"/>
            <a:ext cx="1690064" cy="2160240"/>
          </a:xfrm>
          <a:custGeom>
            <a:avLst/>
            <a:gdLst>
              <a:gd name="connsiteX0" fmla="*/ 0 w 1690064"/>
              <a:gd name="connsiteY0" fmla="*/ 1872943 h 1872943"/>
              <a:gd name="connsiteX1" fmla="*/ 365760 w 1690064"/>
              <a:gd name="connsiteY1" fmla="*/ 1872943 h 1872943"/>
              <a:gd name="connsiteX2" fmla="*/ 674765 w 1690064"/>
              <a:gd name="connsiteY2" fmla="*/ 1387365 h 1872943"/>
              <a:gd name="connsiteX3" fmla="*/ 1015300 w 1690064"/>
              <a:gd name="connsiteY3" fmla="*/ 1393672 h 1872943"/>
              <a:gd name="connsiteX4" fmla="*/ 1317998 w 1690064"/>
              <a:gd name="connsiteY4" fmla="*/ 485578 h 1872943"/>
              <a:gd name="connsiteX5" fmla="*/ 1526103 w 1690064"/>
              <a:gd name="connsiteY5" fmla="*/ 485578 h 1872943"/>
              <a:gd name="connsiteX6" fmla="*/ 1690064 w 1690064"/>
              <a:gd name="connsiteY6" fmla="*/ 0 h 187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0064" h="1872943">
                <a:moveTo>
                  <a:pt x="0" y="1872943"/>
                </a:moveTo>
                <a:lnTo>
                  <a:pt x="365760" y="1872943"/>
                </a:lnTo>
                <a:lnTo>
                  <a:pt x="674765" y="1387365"/>
                </a:lnTo>
                <a:lnTo>
                  <a:pt x="1015300" y="1393672"/>
                </a:lnTo>
                <a:lnTo>
                  <a:pt x="1317998" y="485578"/>
                </a:lnTo>
                <a:lnTo>
                  <a:pt x="1526103" y="485578"/>
                </a:lnTo>
                <a:lnTo>
                  <a:pt x="1690064" y="0"/>
                </a:lnTo>
              </a:path>
            </a:pathLst>
          </a:custGeom>
          <a:ln w="73025">
            <a:solidFill>
              <a:schemeClr val="bg1">
                <a:alpha val="31000"/>
              </a:schemeClr>
            </a:solidFill>
            <a:tailEnd type="triangle" w="med" len="lg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0" y="267494"/>
            <a:ext cx="9144000" cy="83099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tang" pitchFamily="18" charset="-127"/>
              </a:rPr>
              <a:t>Портфолио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2582</Words>
  <Application>Microsoft Office PowerPoint</Application>
  <PresentationFormat>Экран (16:9)</PresentationFormat>
  <Paragraphs>531</Paragraphs>
  <Slides>37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51" baseType="lpstr">
      <vt:lpstr>Arial</vt:lpstr>
      <vt:lpstr>Batang</vt:lpstr>
      <vt:lpstr>Calibri</vt:lpstr>
      <vt:lpstr>Cambria</vt:lpstr>
      <vt:lpstr>Constantia</vt:lpstr>
      <vt:lpstr>Cooper Black</vt:lpstr>
      <vt:lpstr>Helvetica</vt:lpstr>
      <vt:lpstr>Times New Roman</vt:lpstr>
      <vt:lpstr>Verdana</vt:lpstr>
      <vt:lpstr>Wingdings</vt:lpstr>
      <vt:lpstr>Wingdings 2</vt:lpstr>
      <vt:lpstr>Тема Office</vt:lpstr>
      <vt:lpstr>Презентация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Предположение</vt:lpstr>
      <vt:lpstr>Презентация PowerPoint</vt:lpstr>
      <vt:lpstr>             Цель :</vt:lpstr>
      <vt:lpstr>Презентация PowerPoint</vt:lpstr>
      <vt:lpstr>Презентация PowerPoint</vt:lpstr>
      <vt:lpstr>Презентация PowerPoint</vt:lpstr>
      <vt:lpstr>урочная деятельность</vt:lpstr>
      <vt:lpstr>урочная деятельность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Рейтинговая система  оценки знаний</vt:lpstr>
      <vt:lpstr>урочная деятельность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HOME</cp:lastModifiedBy>
  <cp:revision>107</cp:revision>
  <dcterms:created xsi:type="dcterms:W3CDTF">2016-09-14T18:22:28Z</dcterms:created>
  <dcterms:modified xsi:type="dcterms:W3CDTF">2022-06-06T16:00:04Z</dcterms:modified>
</cp:coreProperties>
</file>