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9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6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53906F-7CD7-44FB-BD29-21C07C6325CC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E7F08C-9ADE-4614-8895-C03F1103B7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E7F08C-9ADE-4614-8895-C03F1103B71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44DAD-A01B-42D4-A18C-0A22DA5F41FB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19BE5-87C7-4376-84E6-23CBBAB06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44DAD-A01B-42D4-A18C-0A22DA5F41FB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19BE5-87C7-4376-84E6-23CBBAB06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44DAD-A01B-42D4-A18C-0A22DA5F41FB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19BE5-87C7-4376-84E6-23CBBAB06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44DAD-A01B-42D4-A18C-0A22DA5F41FB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19BE5-87C7-4376-84E6-23CBBAB06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44DAD-A01B-42D4-A18C-0A22DA5F41FB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19BE5-87C7-4376-84E6-23CBBAB06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44DAD-A01B-42D4-A18C-0A22DA5F41FB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19BE5-87C7-4376-84E6-23CBBAB06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44DAD-A01B-42D4-A18C-0A22DA5F41FB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19BE5-87C7-4376-84E6-23CBBAB06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44DAD-A01B-42D4-A18C-0A22DA5F41FB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19BE5-87C7-4376-84E6-23CBBAB06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44DAD-A01B-42D4-A18C-0A22DA5F41FB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19BE5-87C7-4376-84E6-23CBBAB06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44DAD-A01B-42D4-A18C-0A22DA5F41FB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19BE5-87C7-4376-84E6-23CBBAB06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44DAD-A01B-42D4-A18C-0A22DA5F41FB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19BE5-87C7-4376-84E6-23CBBAB06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44DAD-A01B-42D4-A18C-0A22DA5F41FB}" type="datetimeFigureOut">
              <a:rPr lang="ru-RU" smtClean="0"/>
              <a:pPr/>
              <a:t>23.02.2014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19BE5-87C7-4376-84E6-23CBBAB067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3" Type="http://schemas.openxmlformats.org/officeDocument/2006/relationships/slide" Target="slide2.xml"/><Relationship Id="rId21" Type="http://schemas.openxmlformats.org/officeDocument/2006/relationships/slide" Target="slide20.xml"/><Relationship Id="rId7" Type="http://schemas.openxmlformats.org/officeDocument/2006/relationships/slide" Target="slide5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" Type="http://schemas.openxmlformats.org/officeDocument/2006/relationships/notesSlide" Target="../notesSlides/notesSlide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0.xml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2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elygorod.ru/img2/Matorin/0MatorinV_KnDmitriyDonskoy.jpg" TargetMode="External"/><Relationship Id="rId3" Type="http://schemas.openxmlformats.org/officeDocument/2006/relationships/hyperlink" Target="http://www.oldorthodox.ge/images/image44058909.jpg" TargetMode="External"/><Relationship Id="rId7" Type="http://schemas.openxmlformats.org/officeDocument/2006/relationships/hyperlink" Target="http://www.museum.ru/imgB.asp?24184" TargetMode="External"/><Relationship Id="rId12" Type="http://schemas.openxmlformats.org/officeDocument/2006/relationships/hyperlink" Target="http://slavs.org.ua/img/articles/kazaki.don/08.jpg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ochkavpechatleniy.com/data/upload/1016_.jpg" TargetMode="External"/><Relationship Id="rId11" Type="http://schemas.openxmlformats.org/officeDocument/2006/relationships/hyperlink" Target="http://www.jpg1.ru/2009/6/18/_jpg1.ru_156482956kjbj.jpg" TargetMode="External"/><Relationship Id="rId5" Type="http://schemas.openxmlformats.org/officeDocument/2006/relationships/hyperlink" Target="http://www.internetstones.com/image-files/forensic-facial-reconstruction-of-marfa-sobakina-by-sergei-nikitin.jpg" TargetMode="External"/><Relationship Id="rId10" Type="http://schemas.openxmlformats.org/officeDocument/2006/relationships/hyperlink" Target="http://www.russobras.com.br/historia/images/h177b.jpg" TargetMode="External"/><Relationship Id="rId4" Type="http://schemas.openxmlformats.org/officeDocument/2006/relationships/hyperlink" Target="http://i5.pixs.ru/storage/1/6/1/0003jpg_2651714_3723161.jpg" TargetMode="External"/><Relationship Id="rId9" Type="http://schemas.openxmlformats.org/officeDocument/2006/relationships/hyperlink" Target="http://sfart.ru/files/catalog/1234117453_Jcop14_b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3.jpe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.jpeg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.pn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latin typeface="Verdana" pitchFamily="34" charset="0"/>
              </a:rPr>
              <a:t>Тема: Знатоки истории</a:t>
            </a:r>
            <a:endParaRPr lang="ru-RU" b="1" dirty="0">
              <a:solidFill>
                <a:schemeClr val="tx2"/>
              </a:solidFill>
              <a:latin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785794"/>
            <a:ext cx="735811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</a:rPr>
              <a:t>III</a:t>
            </a:r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</a:rPr>
              <a:t> тур.</a:t>
            </a:r>
            <a:endParaRPr lang="ru-RU" sz="4000" b="1" cap="all" spc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erdana" pitchFamily="34" charset="0"/>
            </a:endParaRPr>
          </a:p>
          <a:p>
            <a:pPr algn="ctr"/>
            <a:r>
              <a:rPr lang="ru-RU" sz="4000" b="1" cap="all" spc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</a:rPr>
              <a:t>Историческая</a:t>
            </a:r>
            <a:endParaRPr lang="ru-RU" sz="40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erdana" pitchFamily="34" charset="0"/>
            </a:endParaRPr>
          </a:p>
          <a:p>
            <a:pPr algn="ctr"/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Verdana" pitchFamily="34" charset="0"/>
              </a:rPr>
              <a:t>Игра</a:t>
            </a: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357166"/>
            <a:ext cx="8215370" cy="164307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Кому принадлежат слова: «Там где пройдет олень, там пройдет и русский солдат, а там, где не пройдет олень, все равно пройдет русский солдат»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14678" y="5786454"/>
            <a:ext cx="2643206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А.В.Суворов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 descr="http://www.russobras.com.br/historia/images/h177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2714620"/>
            <a:ext cx="2071702" cy="30575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2643182"/>
            <a:ext cx="271464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8143900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357166"/>
            <a:ext cx="8215370" cy="157163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714348" y="500042"/>
            <a:ext cx="72866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Эпитафия на его могиле гласит: "Он был смоленский щит, в Париже - меч России."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28992" y="5643578"/>
            <a:ext cx="2428892" cy="7000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М.И.Кутузов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9" name="Picture 3" descr="http://www.jpg1.ru/2009/6/18/_jpg1.ru_156482956kjbj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3071810"/>
            <a:ext cx="1928826" cy="24717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2786058"/>
            <a:ext cx="264320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верх 6">
            <a:hlinkClick r:id="rId6" action="ppaction://hlinksldjump"/>
          </p:cNvPr>
          <p:cNvSpPr/>
          <p:nvPr/>
        </p:nvSpPr>
        <p:spPr>
          <a:xfrm>
            <a:off x="8143900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357166"/>
            <a:ext cx="8215370" cy="235745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28596" y="428605"/>
            <a:ext cx="828680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Он начал военную службу в 13 лет урядником. За заслуги в войне 1812 года получил графский титул. Хотя он имел только начальное образование, Оксфордский университет вручил ему почетный диплом доктора наук.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28992" y="5857892"/>
            <a:ext cx="2071702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Платов М.И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3" name="Picture 3" descr="http://slavs.org.ua/img/articles/kazaki.don/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3214686"/>
            <a:ext cx="1928826" cy="26526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3143248"/>
            <a:ext cx="228601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верх 6">
            <a:hlinkClick r:id="rId6" action="ppaction://hlinksldjump"/>
          </p:cNvPr>
          <p:cNvSpPr/>
          <p:nvPr/>
        </p:nvSpPr>
        <p:spPr>
          <a:xfrm>
            <a:off x="8143900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357166"/>
            <a:ext cx="8215370" cy="15716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Как в древнерусском суде называли свидетеля, который все видел своими глазами?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868" y="3571876"/>
            <a:ext cx="17145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видок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000372"/>
            <a:ext cx="257176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8143900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357166"/>
            <a:ext cx="8215370" cy="15716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Кого на Руси называли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гостем?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43306" y="4000504"/>
            <a:ext cx="1643074" cy="7000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купца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000372"/>
            <a:ext cx="257176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верх 6">
            <a:hlinkClick r:id="rId5" action="ppaction://hlinksldjump"/>
          </p:cNvPr>
          <p:cNvSpPr/>
          <p:nvPr/>
        </p:nvSpPr>
        <p:spPr>
          <a:xfrm>
            <a:off x="8143900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357166"/>
            <a:ext cx="8215370" cy="15716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Каким именем называли в дореволюционной Москве всех дешевых извозчиков?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714744" y="3429000"/>
            <a:ext cx="171451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Ванька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000372"/>
            <a:ext cx="257176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8143900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357166"/>
            <a:ext cx="8215370" cy="157163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Как в древнерусском счете называлось «бесконечное число» (иначе говоря 100 миллионов)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868" y="3786190"/>
            <a:ext cx="178595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Колода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071810"/>
            <a:ext cx="257176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8143900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357166"/>
            <a:ext cx="8215370" cy="23574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Татарское слово «ям» или «место остановки» в России означало станцию, на которой меняли лошадей? На какое слово в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XVIII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в. заменили «ямы»?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868" y="4214818"/>
            <a:ext cx="185738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Почта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357562"/>
            <a:ext cx="257176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8143900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357166"/>
            <a:ext cx="8215370" cy="207170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Изображение какого сказочного существа присутствовало на знаменах драгунских полков?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28992" y="3643314"/>
            <a:ext cx="2143140" cy="11287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Дракон</a:t>
            </a:r>
          </a:p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(отсюда и их название)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3214686"/>
            <a:ext cx="257176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8143900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357166"/>
            <a:ext cx="8215370" cy="164307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Назовите воинское звание Екатерины 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II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714744" y="3571876"/>
            <a:ext cx="1928826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полковник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3071810"/>
            <a:ext cx="257176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8143900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43042" y="142852"/>
            <a:ext cx="5786478" cy="64294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Verdana" pitchFamily="34" charset="0"/>
              </a:rPr>
              <a:t>Выбери тему</a:t>
            </a:r>
            <a:endParaRPr lang="ru-RU" sz="2800" b="1" dirty="0">
              <a:latin typeface="Verdana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071546"/>
            <a:ext cx="3714776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Verdana" pitchFamily="34" charset="0"/>
                <a:hlinkClick r:id="rId3" action="ppaction://hlinksldjump"/>
              </a:rPr>
              <a:t>Женщины в истории</a:t>
            </a:r>
            <a:endParaRPr lang="ru-RU" sz="2800" b="1" dirty="0">
              <a:latin typeface="Verdana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4500570"/>
            <a:ext cx="3714744" cy="9144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Verdana" pitchFamily="34" charset="0"/>
                <a:hlinkClick r:id="rId3" action="ppaction://hlinksldjump"/>
              </a:rPr>
              <a:t>Ратное дело</a:t>
            </a:r>
            <a:endParaRPr lang="ru-RU" sz="2800" b="1" dirty="0">
              <a:latin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2143116"/>
            <a:ext cx="3714776" cy="914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Verdana" pitchFamily="34" charset="0"/>
                <a:hlinkClick r:id="rId3" action="ppaction://hlinksldjump"/>
              </a:rPr>
              <a:t>Полководцы</a:t>
            </a:r>
            <a:endParaRPr lang="ru-RU" sz="2800" b="1" dirty="0">
              <a:latin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3286124"/>
            <a:ext cx="3714776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Verdana" pitchFamily="34" charset="0"/>
                <a:hlinkClick r:id="rId3" action="ppaction://hlinksldjump"/>
              </a:rPr>
              <a:t>Русская старина</a:t>
            </a:r>
            <a:endParaRPr lang="ru-RU" sz="2800" b="1" dirty="0">
              <a:latin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643042" y="5929330"/>
            <a:ext cx="6000792" cy="7143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Verdana" pitchFamily="34" charset="0"/>
              </a:rPr>
              <a:t>Историческая игра</a:t>
            </a:r>
            <a:endParaRPr lang="ru-RU" sz="3600" b="1" dirty="0">
              <a:latin typeface="Verdana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286248" y="1142984"/>
            <a:ext cx="714380" cy="71438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4" action="ppaction://hlinksldjump"/>
              </a:rPr>
              <a:t>10</a:t>
            </a:r>
            <a:endParaRPr lang="ru-RU" sz="2400" b="1" dirty="0"/>
          </a:p>
        </p:txBody>
      </p:sp>
      <p:sp>
        <p:nvSpPr>
          <p:cNvPr id="15" name="Овал 14"/>
          <p:cNvSpPr/>
          <p:nvPr/>
        </p:nvSpPr>
        <p:spPr>
          <a:xfrm>
            <a:off x="5143504" y="1142984"/>
            <a:ext cx="714380" cy="71438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5" action="ppaction://hlinksldjump"/>
              </a:rPr>
              <a:t>20</a:t>
            </a:r>
            <a:endParaRPr lang="ru-RU" sz="2400" b="1" dirty="0"/>
          </a:p>
        </p:txBody>
      </p:sp>
      <p:sp>
        <p:nvSpPr>
          <p:cNvPr id="16" name="Овал 15"/>
          <p:cNvSpPr/>
          <p:nvPr/>
        </p:nvSpPr>
        <p:spPr>
          <a:xfrm>
            <a:off x="8072462" y="1142984"/>
            <a:ext cx="714380" cy="71438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6" action="ppaction://hlinksldjump"/>
              </a:rPr>
              <a:t>50</a:t>
            </a:r>
            <a:endParaRPr lang="ru-RU" sz="2400" b="1" dirty="0"/>
          </a:p>
        </p:txBody>
      </p:sp>
      <p:sp>
        <p:nvSpPr>
          <p:cNvPr id="17" name="Овал 16"/>
          <p:cNvSpPr/>
          <p:nvPr/>
        </p:nvSpPr>
        <p:spPr>
          <a:xfrm>
            <a:off x="6072198" y="1142984"/>
            <a:ext cx="714380" cy="71438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7" action="ppaction://hlinksldjump"/>
              </a:rPr>
              <a:t>30</a:t>
            </a:r>
            <a:endParaRPr lang="ru-RU" sz="2400" b="1" dirty="0"/>
          </a:p>
        </p:txBody>
      </p:sp>
      <p:sp>
        <p:nvSpPr>
          <p:cNvPr id="18" name="Овал 17"/>
          <p:cNvSpPr/>
          <p:nvPr/>
        </p:nvSpPr>
        <p:spPr>
          <a:xfrm>
            <a:off x="7072330" y="1142984"/>
            <a:ext cx="714380" cy="71438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8" action="ppaction://hlinksldjump"/>
              </a:rPr>
              <a:t>40</a:t>
            </a:r>
            <a:endParaRPr lang="ru-RU" sz="2400" b="1" dirty="0"/>
          </a:p>
        </p:txBody>
      </p:sp>
      <p:sp>
        <p:nvSpPr>
          <p:cNvPr id="19" name="Овал 18"/>
          <p:cNvSpPr/>
          <p:nvPr/>
        </p:nvSpPr>
        <p:spPr>
          <a:xfrm>
            <a:off x="4286248" y="2143116"/>
            <a:ext cx="714380" cy="71438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9" action="ppaction://hlinksldjump"/>
              </a:rPr>
              <a:t>10</a:t>
            </a:r>
            <a:endParaRPr lang="ru-RU" sz="2400" b="1" dirty="0"/>
          </a:p>
        </p:txBody>
      </p:sp>
      <p:sp>
        <p:nvSpPr>
          <p:cNvPr id="20" name="Овал 19"/>
          <p:cNvSpPr/>
          <p:nvPr/>
        </p:nvSpPr>
        <p:spPr>
          <a:xfrm>
            <a:off x="5214942" y="2143116"/>
            <a:ext cx="714380" cy="71438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10" action="ppaction://hlinksldjump"/>
              </a:rPr>
              <a:t>20</a:t>
            </a:r>
            <a:endParaRPr lang="ru-RU" sz="2400" b="1" dirty="0"/>
          </a:p>
        </p:txBody>
      </p:sp>
      <p:sp>
        <p:nvSpPr>
          <p:cNvPr id="21" name="Овал 20"/>
          <p:cNvSpPr/>
          <p:nvPr/>
        </p:nvSpPr>
        <p:spPr>
          <a:xfrm>
            <a:off x="6143636" y="2143116"/>
            <a:ext cx="714380" cy="71438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11" action="ppaction://hlinksldjump"/>
              </a:rPr>
              <a:t>30</a:t>
            </a:r>
            <a:endParaRPr lang="ru-RU" sz="2400" b="1" dirty="0"/>
          </a:p>
        </p:txBody>
      </p:sp>
      <p:sp>
        <p:nvSpPr>
          <p:cNvPr id="22" name="Овал 21"/>
          <p:cNvSpPr/>
          <p:nvPr/>
        </p:nvSpPr>
        <p:spPr>
          <a:xfrm>
            <a:off x="7143768" y="2143116"/>
            <a:ext cx="714380" cy="71438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12" action="ppaction://hlinksldjump"/>
              </a:rPr>
              <a:t>40</a:t>
            </a:r>
            <a:endParaRPr lang="ru-RU" sz="2400" b="1" dirty="0"/>
          </a:p>
        </p:txBody>
      </p:sp>
      <p:sp>
        <p:nvSpPr>
          <p:cNvPr id="23" name="Овал 22"/>
          <p:cNvSpPr/>
          <p:nvPr/>
        </p:nvSpPr>
        <p:spPr>
          <a:xfrm>
            <a:off x="8072462" y="2143116"/>
            <a:ext cx="714380" cy="71438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13" action="ppaction://hlinksldjump"/>
              </a:rPr>
              <a:t>50</a:t>
            </a:r>
            <a:endParaRPr lang="ru-RU" sz="2400" b="1" dirty="0"/>
          </a:p>
        </p:txBody>
      </p:sp>
      <p:sp>
        <p:nvSpPr>
          <p:cNvPr id="24" name="Овал 23"/>
          <p:cNvSpPr/>
          <p:nvPr/>
        </p:nvSpPr>
        <p:spPr>
          <a:xfrm>
            <a:off x="4286248" y="3357562"/>
            <a:ext cx="714380" cy="71438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14" action="ppaction://hlinksldjump"/>
              </a:rPr>
              <a:t>10</a:t>
            </a:r>
            <a:endParaRPr lang="ru-RU" sz="2400" b="1" dirty="0"/>
          </a:p>
        </p:txBody>
      </p:sp>
      <p:sp>
        <p:nvSpPr>
          <p:cNvPr id="25" name="Овал 24"/>
          <p:cNvSpPr/>
          <p:nvPr/>
        </p:nvSpPr>
        <p:spPr>
          <a:xfrm>
            <a:off x="5214942" y="3357562"/>
            <a:ext cx="714380" cy="71438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15" action="ppaction://hlinksldjump"/>
              </a:rPr>
              <a:t>20</a:t>
            </a:r>
            <a:endParaRPr lang="ru-RU" sz="2400" b="1" dirty="0"/>
          </a:p>
        </p:txBody>
      </p:sp>
      <p:sp>
        <p:nvSpPr>
          <p:cNvPr id="26" name="Овал 25"/>
          <p:cNvSpPr/>
          <p:nvPr/>
        </p:nvSpPr>
        <p:spPr>
          <a:xfrm>
            <a:off x="6143636" y="3357562"/>
            <a:ext cx="714380" cy="71438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16" action="ppaction://hlinksldjump"/>
              </a:rPr>
              <a:t>30</a:t>
            </a:r>
            <a:endParaRPr lang="ru-RU" sz="2400" b="1" dirty="0"/>
          </a:p>
        </p:txBody>
      </p:sp>
      <p:sp>
        <p:nvSpPr>
          <p:cNvPr id="27" name="Овал 26"/>
          <p:cNvSpPr/>
          <p:nvPr/>
        </p:nvSpPr>
        <p:spPr>
          <a:xfrm>
            <a:off x="7143768" y="3357562"/>
            <a:ext cx="714380" cy="71438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17" action="ppaction://hlinksldjump"/>
              </a:rPr>
              <a:t>40</a:t>
            </a:r>
            <a:endParaRPr lang="ru-RU" sz="2400" b="1" dirty="0"/>
          </a:p>
        </p:txBody>
      </p:sp>
      <p:sp>
        <p:nvSpPr>
          <p:cNvPr id="28" name="Овал 27"/>
          <p:cNvSpPr/>
          <p:nvPr/>
        </p:nvSpPr>
        <p:spPr>
          <a:xfrm>
            <a:off x="8072462" y="3357562"/>
            <a:ext cx="714380" cy="71438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18" action="ppaction://hlinksldjump"/>
              </a:rPr>
              <a:t>50</a:t>
            </a:r>
            <a:endParaRPr lang="ru-RU" sz="2400" b="1" dirty="0"/>
          </a:p>
        </p:txBody>
      </p:sp>
      <p:sp>
        <p:nvSpPr>
          <p:cNvPr id="29" name="Овал 28"/>
          <p:cNvSpPr/>
          <p:nvPr/>
        </p:nvSpPr>
        <p:spPr>
          <a:xfrm>
            <a:off x="4286248" y="4572008"/>
            <a:ext cx="714380" cy="7143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19" action="ppaction://hlinksldjump"/>
              </a:rPr>
              <a:t>10</a:t>
            </a:r>
            <a:endParaRPr lang="ru-RU" sz="2400" b="1" dirty="0"/>
          </a:p>
        </p:txBody>
      </p:sp>
      <p:sp>
        <p:nvSpPr>
          <p:cNvPr id="30" name="Овал 29"/>
          <p:cNvSpPr/>
          <p:nvPr/>
        </p:nvSpPr>
        <p:spPr>
          <a:xfrm>
            <a:off x="5214942" y="4572008"/>
            <a:ext cx="714380" cy="7143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20" action="ppaction://hlinksldjump"/>
              </a:rPr>
              <a:t>20</a:t>
            </a:r>
            <a:endParaRPr lang="ru-RU" sz="2400" b="1" dirty="0"/>
          </a:p>
        </p:txBody>
      </p:sp>
      <p:sp>
        <p:nvSpPr>
          <p:cNvPr id="31" name="Овал 30"/>
          <p:cNvSpPr/>
          <p:nvPr/>
        </p:nvSpPr>
        <p:spPr>
          <a:xfrm>
            <a:off x="6143636" y="4572008"/>
            <a:ext cx="714380" cy="7143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21" action="ppaction://hlinksldjump"/>
              </a:rPr>
              <a:t>30</a:t>
            </a:r>
            <a:endParaRPr lang="ru-RU" sz="2400" b="1" dirty="0"/>
          </a:p>
        </p:txBody>
      </p:sp>
      <p:sp>
        <p:nvSpPr>
          <p:cNvPr id="32" name="Овал 31"/>
          <p:cNvSpPr/>
          <p:nvPr/>
        </p:nvSpPr>
        <p:spPr>
          <a:xfrm>
            <a:off x="7143768" y="4572008"/>
            <a:ext cx="714380" cy="7143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22" action="ppaction://hlinksldjump"/>
              </a:rPr>
              <a:t>40</a:t>
            </a:r>
            <a:endParaRPr lang="ru-RU" sz="2400" b="1" dirty="0"/>
          </a:p>
        </p:txBody>
      </p:sp>
      <p:sp>
        <p:nvSpPr>
          <p:cNvPr id="33" name="Овал 32"/>
          <p:cNvSpPr/>
          <p:nvPr/>
        </p:nvSpPr>
        <p:spPr>
          <a:xfrm>
            <a:off x="8072462" y="4572008"/>
            <a:ext cx="714380" cy="7143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hlinkClick r:id="rId23" action="ppaction://hlinksldjump"/>
              </a:rPr>
              <a:t>50</a:t>
            </a:r>
            <a:endParaRPr lang="ru-RU" sz="2400" b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357166"/>
            <a:ext cx="8215370" cy="207170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Подразделение кубанских казаков носило прозвище «черноморские пластуны». Отсюда пошел этот всем известный армейский термин. Какой?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86116" y="3571876"/>
            <a:ext cx="2286016" cy="15573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Ползти по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пластунски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-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(на локтях прижимаясь к земле)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3071810"/>
            <a:ext cx="257176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8001024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357166"/>
            <a:ext cx="8215370" cy="171451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 чем говорится в этой русской загадке: «Не велик Матвей, а далеко плюет»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643306" y="3857628"/>
            <a:ext cx="1643074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Ружье </a:t>
            </a:r>
            <a:endParaRPr lang="ru-RU" sz="2400" b="1" dirty="0"/>
          </a:p>
        </p:txBody>
      </p:sp>
      <p:pic>
        <p:nvPicPr>
          <p:cNvPr id="4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000372"/>
            <a:ext cx="257176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8001024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357166"/>
            <a:ext cx="8215370" cy="23574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 комплект для гусарского мундира их входило 30 круглых и 60 полукруглых. Комплект выдавался на 20 лет. Приходилось беречь. О чем идет речь?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00430" y="3929066"/>
            <a:ext cx="221457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 пуговицах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000372"/>
            <a:ext cx="257176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верх 4">
            <a:hlinkClick r:id="rId5" action="ppaction://hlinksldjump"/>
          </p:cNvPr>
          <p:cNvSpPr/>
          <p:nvPr/>
        </p:nvSpPr>
        <p:spPr>
          <a:xfrm>
            <a:off x="8001024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Verdana" pitchFamily="34" charset="0"/>
              </a:rPr>
              <a:t>Интернет ресурсы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643998" cy="55007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400" dirty="0" smtClean="0"/>
              <a:t>          Боярыня Морозова</a:t>
            </a:r>
          </a:p>
          <a:p>
            <a:r>
              <a:rPr lang="en-US" sz="1400" dirty="0" smtClean="0">
                <a:hlinkClick r:id="rId3"/>
              </a:rPr>
              <a:t>http://www.oldorthodox.ge/images/image44058909.jpg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Екатерина Дашкова</a:t>
            </a:r>
          </a:p>
          <a:p>
            <a:r>
              <a:rPr lang="en-US" sz="1400" dirty="0" smtClean="0">
                <a:hlinkClick r:id="rId4"/>
              </a:rPr>
              <a:t>http://i5.pixs.ru/storage/1/6/1/0003jpg_2651714_3723161.jpg</a:t>
            </a:r>
            <a:endParaRPr lang="ru-RU" sz="1400" dirty="0" smtClean="0"/>
          </a:p>
          <a:p>
            <a:r>
              <a:rPr lang="ru-RU" sz="1400" dirty="0" smtClean="0"/>
              <a:t>Марфа Собакина</a:t>
            </a:r>
          </a:p>
          <a:p>
            <a:r>
              <a:rPr lang="en-US" sz="1400" dirty="0" smtClean="0">
                <a:hlinkClick r:id="rId5"/>
              </a:rPr>
              <a:t>http://www.internetstones.com/image-files/forensic-facial-reconstruction-of-marfa-sobakina-by-sergei-nikitin.jpg</a:t>
            </a:r>
            <a:endParaRPr lang="ru-RU" sz="1400" dirty="0" smtClean="0"/>
          </a:p>
          <a:p>
            <a:r>
              <a:rPr lang="ru-RU" sz="1400" dirty="0" smtClean="0"/>
              <a:t>Княгиня Ольга</a:t>
            </a:r>
          </a:p>
          <a:p>
            <a:r>
              <a:rPr lang="en-US" sz="1400" dirty="0" smtClean="0">
                <a:hlinkClick r:id="rId6"/>
              </a:rPr>
              <a:t>http://www.bochkavpechatleniy.com/data/upload/1016_.jpg</a:t>
            </a:r>
            <a:endParaRPr lang="ru-RU" sz="1400" dirty="0" smtClean="0"/>
          </a:p>
          <a:p>
            <a:r>
              <a:rPr lang="ru-RU" sz="1400" dirty="0" smtClean="0"/>
              <a:t>Императрица Мария Федоровна</a:t>
            </a:r>
          </a:p>
          <a:p>
            <a:r>
              <a:rPr lang="en-US" sz="1400" dirty="0" smtClean="0">
                <a:hlinkClick r:id="rId7"/>
              </a:rPr>
              <a:t>http://www.museum.ru/imgB.asp?24184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Дмитрий Иванович Донской</a:t>
            </a:r>
          </a:p>
          <a:p>
            <a:r>
              <a:rPr lang="en-US" sz="1400" dirty="0" smtClean="0">
                <a:hlinkClick r:id="rId8"/>
              </a:rPr>
              <a:t>http://www.belygorod.ru/img2/Matorin/0MatorinV_KnDmitriyDonskoy.jpg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Ф.Ф.Ушаков</a:t>
            </a:r>
          </a:p>
          <a:p>
            <a:r>
              <a:rPr lang="en-US" sz="1400" dirty="0" smtClean="0">
                <a:hlinkClick r:id="rId9"/>
              </a:rPr>
              <a:t>http://sfart.ru/files/catalog/1234117453_Jcop14_b.jpg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А.В.Суворов</a:t>
            </a:r>
          </a:p>
          <a:p>
            <a:r>
              <a:rPr lang="en-US" sz="1400" dirty="0" smtClean="0">
                <a:hlinkClick r:id="rId10"/>
              </a:rPr>
              <a:t>http://www.russobras.com.br/historia/images/h177b.jpg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М.И.Кутузов</a:t>
            </a:r>
          </a:p>
          <a:p>
            <a:r>
              <a:rPr lang="en-US" sz="1400" dirty="0" smtClean="0">
                <a:hlinkClick r:id="rId11"/>
              </a:rPr>
              <a:t>http://www.jpg1.ru/2009/6/18/_jpg1.ru_156482956kjbj.jpg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М.И.Платов</a:t>
            </a:r>
          </a:p>
          <a:p>
            <a:r>
              <a:rPr lang="en-US" sz="1400" dirty="0" smtClean="0">
                <a:hlinkClick r:id="rId12"/>
              </a:rPr>
              <a:t>http://slavs.org.ua/img/articles/kazaki.don/08.jpg</a:t>
            </a:r>
            <a:r>
              <a:rPr lang="ru-RU" sz="1400" dirty="0" smtClean="0"/>
              <a:t> </a:t>
            </a: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hlinkClick r:id="rId3" action="ppaction://hlinksldjump"/>
          </p:cNvPr>
          <p:cNvSpPr/>
          <p:nvPr/>
        </p:nvSpPr>
        <p:spPr>
          <a:xfrm>
            <a:off x="214282" y="285728"/>
            <a:ext cx="8715436" cy="20002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199701" y="5786454"/>
            <a:ext cx="2786050" cy="83099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Боярыня Морозова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трелка вверх 6">
            <a:hlinkClick r:id="rId4" action="ppaction://hlinksldjump"/>
          </p:cNvPr>
          <p:cNvSpPr/>
          <p:nvPr/>
        </p:nvSpPr>
        <p:spPr>
          <a:xfrm>
            <a:off x="7858148" y="5429264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57158" y="428604"/>
            <a:ext cx="842968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Она была одной из самых богатых и родовитых женщин России, но в 1671 году была арестована за «неприятие новой веры». Ей посвящена одна из картин В.И. Сурикова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7" name="Picture 5" descr="http://www.oldorthodox.ge/images/image4405890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2857496"/>
            <a:ext cx="2357454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2714620"/>
            <a:ext cx="300039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857224" y="500042"/>
            <a:ext cx="7286676" cy="135732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928662" y="571480"/>
            <a:ext cx="72152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1784 г. она стала первым директором Российской академии наук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28992" y="5357826"/>
            <a:ext cx="270035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Екатерина Дашкова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трелка вверх 7">
            <a:hlinkClick r:id="rId4" action="ppaction://hlinksldjump"/>
          </p:cNvPr>
          <p:cNvSpPr/>
          <p:nvPr/>
        </p:nvSpPr>
        <p:spPr>
          <a:xfrm>
            <a:off x="7929586" y="5429264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3" name="Picture 5" descr="http://i5.pixs.ru/storage/1/6/1/0003jpg_2651714_37231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2571744"/>
            <a:ext cx="2000264" cy="27955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2500306"/>
            <a:ext cx="2857519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500042"/>
            <a:ext cx="8215370" cy="157163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71472" y="571480"/>
            <a:ext cx="807249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Именно эта третья жена Ивана Грозного стала прообразом героини фильма Л. Гайдая «Иван Васильевич меняет профессию».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428992" y="5572140"/>
            <a:ext cx="2428892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Arial" pitchFamily="34" charset="0"/>
                <a:cs typeface="Arial" pitchFamily="34" charset="0"/>
              </a:rPr>
              <a:t>Марфа Собакина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трелка вверх 6">
            <a:hlinkClick r:id="rId4" action="ppaction://hlinksldjump"/>
          </p:cNvPr>
          <p:cNvSpPr/>
          <p:nvPr/>
        </p:nvSpPr>
        <p:spPr>
          <a:xfrm>
            <a:off x="8143900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7" name="Picture 5" descr="http://www.internetstones.com/image-files/forensic-facial-reconstruction-of-marfa-sobakina-by-sergei-nikiti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7" y="2500306"/>
            <a:ext cx="2071703" cy="30813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2428868"/>
            <a:ext cx="2857519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500034" y="500042"/>
            <a:ext cx="8215370" cy="135732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500166" y="642918"/>
            <a:ext cx="57150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крещении эта правительница получила имя Елена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43306" y="5643578"/>
            <a:ext cx="2143140" cy="7715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Княгиня Ольга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трелка вверх 7">
            <a:hlinkClick r:id="rId4" action="ppaction://hlinksldjump"/>
          </p:cNvPr>
          <p:cNvSpPr/>
          <p:nvPr/>
        </p:nvSpPr>
        <p:spPr>
          <a:xfrm>
            <a:off x="8143900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61" name="Picture 5" descr="http://www.bochkavpechatleniy.com/data/upload/1016_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2714620"/>
            <a:ext cx="2071702" cy="29384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5" y="2571744"/>
            <a:ext cx="257176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500042"/>
            <a:ext cx="8215370" cy="157163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571472" y="571480"/>
            <a:ext cx="807249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Какая императрица в девичестве носила имя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Максимилиана-Вильгельмина-Августа-София-Мария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?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14678" y="5857892"/>
            <a:ext cx="250033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Мария Федоровна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4" name="Picture 4" descr="http://www.museum.ru/imgB.asp?2418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3143248"/>
            <a:ext cx="2214578" cy="27146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2928910"/>
            <a:ext cx="2857519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трелка вверх 7">
            <a:hlinkClick r:id="rId6" action="ppaction://hlinksldjump"/>
          </p:cNvPr>
          <p:cNvSpPr/>
          <p:nvPr/>
        </p:nvSpPr>
        <p:spPr>
          <a:xfrm>
            <a:off x="8143900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357166"/>
            <a:ext cx="8215370" cy="14287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Кто возглавил русское войско во время Куликовской битвы?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868" y="5857892"/>
            <a:ext cx="2214578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Дмитрий Иванович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http://www.belygorod.ru/img2/Matorin/0MatorinV_KnDmitriyDonsko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3214686"/>
            <a:ext cx="1785950" cy="25812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3143248"/>
            <a:ext cx="2571768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8143900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3" action="ppaction://hlinksldjump"/>
          </p:cNvPr>
          <p:cNvSpPr/>
          <p:nvPr/>
        </p:nvSpPr>
        <p:spPr>
          <a:xfrm>
            <a:off x="500034" y="357166"/>
            <a:ext cx="8215370" cy="14287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Какой чин имел Федор Федорович Ушаков, в то время, когда он командовал Черноморским флотом?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000364" y="5786454"/>
            <a:ext cx="2928958" cy="7715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Контр-адмирал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6" name="Picture 2" descr="http://sfart.ru/files/catalog/1234117453_Jcop14_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2643182"/>
            <a:ext cx="2214578" cy="30813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10" descr="watermark_300x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00364" y="2428868"/>
            <a:ext cx="292895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трелка вверх 5">
            <a:hlinkClick r:id="rId6" action="ppaction://hlinksldjump"/>
          </p:cNvPr>
          <p:cNvSpPr/>
          <p:nvPr/>
        </p:nvSpPr>
        <p:spPr>
          <a:xfrm>
            <a:off x="8143900" y="5500702"/>
            <a:ext cx="484632" cy="97840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502</Words>
  <Application>Microsoft Office PowerPoint</Application>
  <PresentationFormat>Экран (4:3)</PresentationFormat>
  <Paragraphs>117</Paragraphs>
  <Slides>23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Интернет ресурсы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user</cp:lastModifiedBy>
  <cp:revision>36</cp:revision>
  <dcterms:created xsi:type="dcterms:W3CDTF">2013-11-26T13:34:22Z</dcterms:created>
  <dcterms:modified xsi:type="dcterms:W3CDTF">2014-02-23T10:48:31Z</dcterms:modified>
</cp:coreProperties>
</file>