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7" r:id="rId2"/>
    <p:sldMasterId id="2147483700" r:id="rId3"/>
    <p:sldMasterId id="2147483724" r:id="rId4"/>
  </p:sldMasterIdLst>
  <p:notesMasterIdLst>
    <p:notesMasterId r:id="rId79"/>
  </p:notesMasterIdLst>
  <p:sldIdLst>
    <p:sldId id="303" r:id="rId5"/>
    <p:sldId id="368" r:id="rId6"/>
    <p:sldId id="295" r:id="rId7"/>
    <p:sldId id="294" r:id="rId8"/>
    <p:sldId id="296" r:id="rId9"/>
    <p:sldId id="304" r:id="rId10"/>
    <p:sldId id="297" r:id="rId11"/>
    <p:sldId id="289" r:id="rId12"/>
    <p:sldId id="290" r:id="rId13"/>
    <p:sldId id="291" r:id="rId14"/>
    <p:sldId id="307" r:id="rId15"/>
    <p:sldId id="442" r:id="rId16"/>
    <p:sldId id="305" r:id="rId17"/>
    <p:sldId id="369" r:id="rId18"/>
    <p:sldId id="372" r:id="rId19"/>
    <p:sldId id="370" r:id="rId20"/>
    <p:sldId id="373" r:id="rId21"/>
    <p:sldId id="443" r:id="rId22"/>
    <p:sldId id="444" r:id="rId23"/>
    <p:sldId id="445" r:id="rId24"/>
    <p:sldId id="446" r:id="rId25"/>
    <p:sldId id="447" r:id="rId26"/>
    <p:sldId id="449" r:id="rId27"/>
    <p:sldId id="450" r:id="rId28"/>
    <p:sldId id="448" r:id="rId29"/>
    <p:sldId id="374" r:id="rId30"/>
    <p:sldId id="454" r:id="rId31"/>
    <p:sldId id="390" r:id="rId32"/>
    <p:sldId id="391" r:id="rId33"/>
    <p:sldId id="392" r:id="rId34"/>
    <p:sldId id="393" r:id="rId35"/>
    <p:sldId id="394" r:id="rId36"/>
    <p:sldId id="395" r:id="rId37"/>
    <p:sldId id="396" r:id="rId38"/>
    <p:sldId id="397" r:id="rId39"/>
    <p:sldId id="398" r:id="rId40"/>
    <p:sldId id="399" r:id="rId41"/>
    <p:sldId id="426" r:id="rId42"/>
    <p:sldId id="406" r:id="rId43"/>
    <p:sldId id="411" r:id="rId44"/>
    <p:sldId id="377" r:id="rId45"/>
    <p:sldId id="415" r:id="rId46"/>
    <p:sldId id="414" r:id="rId47"/>
    <p:sldId id="326" r:id="rId48"/>
    <p:sldId id="437" r:id="rId49"/>
    <p:sldId id="427" r:id="rId50"/>
    <p:sldId id="428" r:id="rId51"/>
    <p:sldId id="429" r:id="rId52"/>
    <p:sldId id="430" r:id="rId53"/>
    <p:sldId id="431" r:id="rId54"/>
    <p:sldId id="432" r:id="rId55"/>
    <p:sldId id="433" r:id="rId56"/>
    <p:sldId id="434" r:id="rId57"/>
    <p:sldId id="435" r:id="rId58"/>
    <p:sldId id="436" r:id="rId59"/>
    <p:sldId id="378" r:id="rId60"/>
    <p:sldId id="365" r:id="rId61"/>
    <p:sldId id="379" r:id="rId62"/>
    <p:sldId id="380" r:id="rId63"/>
    <p:sldId id="451" r:id="rId64"/>
    <p:sldId id="407" r:id="rId65"/>
    <p:sldId id="408" r:id="rId66"/>
    <p:sldId id="409" r:id="rId67"/>
    <p:sldId id="439" r:id="rId68"/>
    <p:sldId id="440" r:id="rId69"/>
    <p:sldId id="381" r:id="rId70"/>
    <p:sldId id="389" r:id="rId71"/>
    <p:sldId id="382" r:id="rId72"/>
    <p:sldId id="366" r:id="rId73"/>
    <p:sldId id="383" r:id="rId74"/>
    <p:sldId id="438" r:id="rId75"/>
    <p:sldId id="387" r:id="rId76"/>
    <p:sldId id="452" r:id="rId77"/>
    <p:sldId id="353" r:id="rId7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9900CC"/>
    <a:srgbClr val="FF9900"/>
    <a:srgbClr val="0000CC"/>
    <a:srgbClr val="936231"/>
    <a:srgbClr val="FF66FF"/>
    <a:srgbClr val="FF3399"/>
    <a:srgbClr val="FF33CC"/>
    <a:srgbClr val="FF0066"/>
    <a:srgbClr val="F0EA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762" autoAdjust="0"/>
    <p:restoredTop sz="94660"/>
  </p:normalViewPr>
  <p:slideViewPr>
    <p:cSldViewPr>
      <p:cViewPr>
        <p:scale>
          <a:sx n="60" d="100"/>
          <a:sy n="60" d="100"/>
        </p:scale>
        <p:origin x="-606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EC3292-88C0-428C-9FFE-C91DEC39D8A8}" type="datetimeFigureOut">
              <a:rPr lang="ru-RU" smtClean="0"/>
              <a:pPr/>
              <a:t>22.01.2002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83DAD3-9169-4695-9A9A-FF0D483566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62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63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72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3DAD3-9169-4695-9A9A-FF0D483566C9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effectLst/>
                <a:latin typeface="Times New Roman" pitchFamily="18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effectLst/>
                <a:latin typeface="Times New Roman" pitchFamily="18" charset="0"/>
                <a:cs typeface="+mn-cs"/>
              </a:endParaRPr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effectLst/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effectLst/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effectLst/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effectLst/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effectLst/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effectLst/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effectLst/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effectLst/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effectLst/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effectLst/>
                  <a:latin typeface="Times New Roman" pitchFamily="18" charset="0"/>
                  <a:cs typeface="+mn-cs"/>
                </a:endParaRPr>
              </a:p>
            </p:txBody>
          </p:sp>
        </p:grpSp>
      </p:grpSp>
      <p:sp>
        <p:nvSpPr>
          <p:cNvPr id="20481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0482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828800"/>
            <a:ext cx="4038600" cy="4302125"/>
          </a:xfrm>
        </p:spPr>
        <p:txBody>
          <a:bodyPr/>
          <a:lstStyle/>
          <a:p>
            <a:r>
              <a:rPr lang="ru-RU" smtClean="0"/>
              <a:t>Вставка клипа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3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4495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495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E5365-4F95-4005-B06D-5BC2FB99C3DF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ED1D9-6C1B-4846-9B48-D8D04B910C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6AFD7-FAAD-4FA4-99C7-9A664EB0AA5B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A44B5-861B-436D-A8E9-97DBD2EB61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281415-6366-4AC9-B2C4-D4A648846E80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5174F-9FA1-4D1C-BAF4-81791B7E9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95B3C6-36CD-48B2-A874-EAA69E976412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A537C0-E266-47D4-8E7E-FADE8F0A1D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FBE62B-FDA5-4453-8D24-536EE5D9493C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C3FDA-73E4-4081-9852-8563263C2A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E855F-0C17-41F4-B228-5768B1E2C576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B4841-B674-4687-8145-C50026D7A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0A8E9-D9BA-42E3-BE8A-23D50FB62FD7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2A77B-F8D1-402D-8424-EFE0C39EAE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AC11F-2AB3-400A-A06A-EFCF4648D13E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BB51A-A5F2-456C-84FC-724EB9D2E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58A602-6B8F-4714-9E63-02A706415092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BE39D-5087-4CAF-A298-77225E4D3C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DF52D-C387-4D82-A052-10A2E023F530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903ACC-6B07-47EA-960C-A3DCCAADE9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A6AB6-1B3B-480E-9A8A-01091566D16D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7CD6A-6197-4B38-9ECB-6EDED322DC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6DA23-9039-48E1-9D80-773495F38FF4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A1F90-4E2C-4945-9695-02CE2A6817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BAE18-CE22-414A-9750-6198C3B3408A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798211-E208-4A79-85AE-95A78821E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14373-617C-47A1-A248-B7C335BA527D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41D1A-A68E-4A63-8E56-F4FDBD71A1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400A77-EF1A-4863-A979-54DC019FA300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9F27B-A4F0-4D23-8E14-37BF091962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DE794-FB48-4244-8655-D3CC188E3E20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7EF846-3B0F-4334-905F-AA1E42F97E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AD31F9-9021-498A-8A07-37164FD478BD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B4EFE-EE26-476A-B749-EB4DAF019E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D32E2-D00D-4564-98F5-7904DD7AABF0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DEB67-54A1-48D1-B44A-0630FCE5F5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A90E1-D983-40FB-BF47-C7FAC77798E2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C49B7-8E75-467D-9D3C-84221FA65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B9C9B-EB32-4E0B-BB86-C186A9050B0F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5C477-29C0-49C4-95B2-5BFFEDF488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6AF9B-A0DC-41B8-85BD-AFE8F8418595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F8FC61-17A3-4DA3-86AB-C9E41794FA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3A6D7-985D-48D9-83FA-BB728B065C28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37A15-2D4A-4850-808C-D1CE36000F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6E15C-F915-49AB-81F9-3FCAC150E2AA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F51A2-F817-43D8-959E-C71C1AB3EB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shade val="100000"/>
                <a:satMod val="150000"/>
                <a:alpha val="72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 Black" pitchFamily="34" charset="0"/>
                <a:cs typeface="+mn-cs"/>
              </a:defRPr>
            </a:lvl1pPr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03781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effectLst/>
                <a:latin typeface="Times New Roman" pitchFamily="18" charset="0"/>
                <a:cs typeface="+mn-cs"/>
              </a:endParaRPr>
            </a:p>
          </p:txBody>
        </p:sp>
        <p:sp>
          <p:nvSpPr>
            <p:cNvPr id="203782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effectLst/>
                <a:latin typeface="Times New Roman" pitchFamily="18" charset="0"/>
                <a:cs typeface="+mn-cs"/>
              </a:endParaRPr>
            </a:p>
          </p:txBody>
        </p:sp>
        <p:sp>
          <p:nvSpPr>
            <p:cNvPr id="203783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  <a:effectLst/>
                <a:cs typeface="+mn-cs"/>
              </a:endParaRPr>
            </a:p>
          </p:txBody>
        </p:sp>
        <p:sp>
          <p:nvSpPr>
            <p:cNvPr id="203784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  <a:effectLst/>
                <a:cs typeface="+mn-cs"/>
              </a:endParaRPr>
            </a:p>
          </p:txBody>
        </p:sp>
        <p:sp>
          <p:nvSpPr>
            <p:cNvPr id="203785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  <a:effectLst/>
                <a:cs typeface="+mn-cs"/>
              </a:endParaRPr>
            </a:p>
          </p:txBody>
        </p:sp>
        <p:sp>
          <p:nvSpPr>
            <p:cNvPr id="203786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  <a:effectLst/>
                <a:cs typeface="+mn-cs"/>
              </a:endParaRPr>
            </a:p>
          </p:txBody>
        </p:sp>
        <p:sp>
          <p:nvSpPr>
            <p:cNvPr id="203787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effectLst/>
                <a:latin typeface="Times New Roman" pitchFamily="18" charset="0"/>
                <a:cs typeface="+mn-cs"/>
              </a:endParaRPr>
            </a:p>
          </p:txBody>
        </p:sp>
        <p:sp>
          <p:nvSpPr>
            <p:cNvPr id="203788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  <a:effectLst/>
                <a:cs typeface="+mn-cs"/>
              </a:endParaRPr>
            </a:p>
          </p:txBody>
        </p:sp>
        <p:sp>
          <p:nvSpPr>
            <p:cNvPr id="203789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  <a:effectLst/>
                <a:cs typeface="+mn-cs"/>
              </a:endParaRPr>
            </a:p>
          </p:txBody>
        </p:sp>
      </p:grpSp>
      <p:sp>
        <p:nvSpPr>
          <p:cNvPr id="1638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9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379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cs typeface="+mn-cs"/>
              </a:defRPr>
            </a:lvl1pPr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shade val="100000"/>
                <a:satMod val="150000"/>
                <a:alpha val="72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4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485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33426AC8-86B2-4A5C-9FA7-690AE096C1C4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44851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85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AB20B6-FDBC-48E0-83A7-C4D1E92C9A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48520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448521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448523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48524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48525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48526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48527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48528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48529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48530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48531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3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4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448534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8535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8536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448537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48538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48539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448541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8542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8543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8544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8545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8546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8547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8548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</p:grp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44855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4855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8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448554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448556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8557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50" y="330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8558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60" y="180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8559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8560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9" y="895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8561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4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8562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8563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0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</p:grpSp>
        <p:sp>
          <p:nvSpPr>
            <p:cNvPr id="448564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shade val="100000"/>
                <a:satMod val="150000"/>
                <a:alpha val="72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60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cs typeface="+mn-cs"/>
              </a:defRPr>
            </a:lvl1pPr>
          </a:lstStyle>
          <a:p>
            <a:pPr>
              <a:defRPr/>
            </a:pPr>
            <a:fld id="{68B2862C-3A5E-43CB-840D-7704494289CD}" type="datetimeFigureOut">
              <a:rPr lang="ru-RU"/>
              <a:pPr>
                <a:defRPr/>
              </a:pPr>
              <a:t>22.01.2002</a:t>
            </a:fld>
            <a:endParaRPr lang="ru-RU"/>
          </a:p>
        </p:txBody>
      </p:sp>
      <p:sp>
        <p:nvSpPr>
          <p:cNvPr id="4608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cs typeface="+mn-cs"/>
              </a:defRPr>
            </a:lvl1pPr>
          </a:lstStyle>
          <a:p>
            <a:pPr>
              <a:defRPr/>
            </a:pPr>
            <a:fld id="{85647FCF-12C3-489A-B4A1-83E6646BA1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ransition spd="med"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shade val="100000"/>
                <a:satMod val="150000"/>
                <a:alpha val="72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6CB2BA4-1CC5-4042-AB6B-A7AE492D5BE0}" type="datetimeFigureOut">
              <a:rPr lang="ru-RU" smtClean="0"/>
              <a:pPr/>
              <a:t>22.01.2002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BE0C2E1-18D1-45F2-A7E5-0865B83D8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3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7" Type="http://schemas.openxmlformats.org/officeDocument/2006/relationships/image" Target="../media/image19.wm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4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4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34.wm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19.w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3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КАРТИНКИ\клипы\PUB60COR\J023239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-92855"/>
            <a:ext cx="8749865" cy="695085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06" y="1071546"/>
            <a:ext cx="8358246" cy="1071546"/>
          </a:xfrm>
        </p:spPr>
        <p:txBody>
          <a:bodyPr/>
          <a:lstStyle/>
          <a:p>
            <a:pPr algn="ctr"/>
            <a:r>
              <a:rPr lang="ru-RU" sz="54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Моя   профессия -</a:t>
            </a:r>
            <a:endParaRPr lang="ru-RU" sz="5400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4286256"/>
            <a:ext cx="8358246" cy="1285884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9144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гордос</a:t>
            </a:r>
            <a:r>
              <a:rPr kumimoji="0" lang="ru-RU" sz="5400" b="1" i="0" u="none" strike="noStrike" kern="1200" spc="50" normalizeH="0" baseline="0" noProof="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ть</a:t>
            </a:r>
            <a:r>
              <a:rPr kumimoji="0" lang="ru-RU" sz="5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  моя</a:t>
            </a:r>
            <a:endParaRPr kumimoji="0" lang="ru-RU" sz="5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305800" cy="785818"/>
          </a:xfrm>
        </p:spPr>
        <p:txBody>
          <a:bodyPr>
            <a:normAutofit/>
          </a:bodyPr>
          <a:lstStyle/>
          <a:p>
            <a:pPr algn="ctr"/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ЖЭУ</a:t>
            </a:r>
            <a:endParaRPr lang="ru-RU" sz="4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51132" t="2819"/>
          <a:stretch>
            <a:fillRect/>
          </a:stretch>
        </p:blipFill>
        <p:spPr bwMode="auto">
          <a:xfrm>
            <a:off x="1857356" y="1500174"/>
            <a:ext cx="5786478" cy="49251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305800" cy="1143000"/>
          </a:xfrm>
        </p:spPr>
        <p:txBody>
          <a:bodyPr/>
          <a:lstStyle/>
          <a:p>
            <a:pPr algn="ctr"/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ПТПА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84105" t="17480" r="4206" b="70100"/>
          <a:stretch>
            <a:fillRect/>
          </a:stretch>
        </p:blipFill>
        <p:spPr bwMode="auto">
          <a:xfrm>
            <a:off x="2786050" y="1643050"/>
            <a:ext cx="3571900" cy="4193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500034" y="1214422"/>
            <a:ext cx="8643966" cy="5220600"/>
          </a:xfrm>
        </p:spPr>
        <p:txBody>
          <a:bodyPr>
            <a:noAutofit/>
          </a:bodyPr>
          <a:lstStyle/>
          <a:p>
            <a:pPr marL="569214" indent="-514350">
              <a:buFont typeface="+mj-lt"/>
              <a:buAutoNum type="arabicPeriod"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Устройство всех видов автомобилей (от грузовых до легковых, от отечественных до иномарок)</a:t>
            </a:r>
          </a:p>
          <a:p>
            <a:pPr marL="569214" indent="-514350">
              <a:buFont typeface="+mj-lt"/>
              <a:buAutoNum type="arabicPeriod"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Назначение  и работу всех узлов и  деталей машин</a:t>
            </a:r>
          </a:p>
          <a:p>
            <a:pPr marL="569214" indent="-514350">
              <a:buFont typeface="+mj-lt"/>
              <a:buAutoNum type="arabicPeriod"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Способы креплений и соединений агрегатов</a:t>
            </a:r>
          </a:p>
          <a:p>
            <a:pPr marL="569214" indent="-514350">
              <a:buFont typeface="+mj-lt"/>
              <a:buAutoNum type="arabicPeriod"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Свойства используемых материалов (масел, присадок,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герметиков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проникающих жидкостей  и т.д.)</a:t>
            </a:r>
          </a:p>
          <a:p>
            <a:pPr marL="569214" indent="-514350">
              <a:buFont typeface="+mj-lt"/>
              <a:buAutoNum type="arabicPeriod"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Правила охраны труда  </a:t>
            </a:r>
          </a:p>
          <a:p>
            <a:pPr marL="569214" indent="-514350">
              <a:buFont typeface="+mj-lt"/>
              <a:buAutoNum type="arabicPeriod"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Основы механики, термодинамики, теплотехники.</a:t>
            </a:r>
          </a:p>
          <a:p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spc="0" dirty="0" err="1" smtClean="0">
                <a:ln/>
                <a:solidFill>
                  <a:schemeClr val="accent3"/>
                </a:solidFill>
              </a:rPr>
              <a:t>Автослесарь</a:t>
            </a:r>
            <a:r>
              <a:rPr lang="ru-RU" b="1" spc="0" dirty="0" smtClean="0">
                <a:ln/>
                <a:solidFill>
                  <a:schemeClr val="accent3"/>
                </a:solidFill>
              </a:rPr>
              <a:t>  должен знать:</a:t>
            </a:r>
            <a:br>
              <a:rPr lang="ru-RU" b="1" spc="0" dirty="0" smtClean="0">
                <a:ln/>
                <a:solidFill>
                  <a:schemeClr val="accent3"/>
                </a:solidFill>
              </a:rPr>
            </a:br>
            <a:endParaRPr lang="ru-RU" b="1" spc="0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body" idx="1"/>
          </p:nvPr>
        </p:nvSpPr>
        <p:spPr>
          <a:xfrm>
            <a:off x="571472" y="1214422"/>
            <a:ext cx="8572528" cy="977486"/>
          </a:xfrm>
        </p:spPr>
        <p:txBody>
          <a:bodyPr>
            <a:noAutofit/>
          </a:bodyPr>
          <a:lstStyle/>
          <a:p>
            <a:pPr marL="441325" lvl="0" indent="-441325">
              <a:buBlip>
                <a:blip r:embed="rId2"/>
              </a:buBlip>
            </a:pPr>
            <a:r>
              <a:rPr lang="ru-RU" sz="2800" b="1" dirty="0" smtClean="0"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хорошее зрение, цветоразличение и глазомер;  </a:t>
            </a:r>
          </a:p>
          <a:p>
            <a:pPr marL="441325" indent="-441325">
              <a:buBlip>
                <a:blip r:embed="rId2"/>
              </a:buBlip>
            </a:pPr>
            <a:r>
              <a:rPr lang="ru-RU" sz="2800" b="1" dirty="0" smtClean="0"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четкая координация движений;</a:t>
            </a:r>
          </a:p>
          <a:p>
            <a:pPr marL="441325" indent="-441325">
              <a:buBlip>
                <a:blip r:embed="rId2"/>
              </a:buBlip>
            </a:pPr>
            <a:r>
              <a:rPr lang="ru-RU" sz="2800" b="1" dirty="0" smtClean="0"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хорошая реакция; </a:t>
            </a:r>
          </a:p>
          <a:p>
            <a:pPr marL="441325" lvl="0" indent="-441325">
              <a:buBlip>
                <a:blip r:embed="rId2"/>
              </a:buBlip>
            </a:pPr>
            <a:r>
              <a:rPr lang="ru-RU" sz="2800" b="1" dirty="0" smtClean="0"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техническая смекалка; </a:t>
            </a:r>
          </a:p>
          <a:p>
            <a:pPr marL="441325" lvl="0" indent="-441325">
              <a:buBlip>
                <a:blip r:embed="rId2"/>
              </a:buBlip>
            </a:pPr>
            <a:r>
              <a:rPr lang="ru-RU" sz="2800" b="1" dirty="0" smtClean="0"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пространственное воображение; </a:t>
            </a:r>
          </a:p>
          <a:p>
            <a:pPr marL="441325" lvl="0" indent="-441325">
              <a:buBlip>
                <a:blip r:embed="rId2"/>
              </a:buBlip>
            </a:pPr>
            <a:r>
              <a:rPr lang="ru-RU" sz="2800" b="1" dirty="0" smtClean="0"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концентрированное внимание; </a:t>
            </a:r>
          </a:p>
          <a:p>
            <a:pPr marL="441325" indent="-441325">
              <a:buBlip>
                <a:blip r:embed="rId2"/>
              </a:buBlip>
            </a:pPr>
            <a:r>
              <a:rPr lang="ru-RU" sz="2800" b="1" dirty="0" smtClean="0"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физическая выносливость; </a:t>
            </a:r>
          </a:p>
          <a:p>
            <a:pPr marL="441325" lvl="0" indent="-441325">
              <a:buBlip>
                <a:blip r:embed="rId2"/>
              </a:buBlip>
            </a:pPr>
            <a:r>
              <a:rPr lang="ru-RU" sz="2800" b="1" dirty="0" smtClean="0"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умение принимать решения в критических ситуациях; </a:t>
            </a:r>
          </a:p>
          <a:p>
            <a:pPr marL="441325" lvl="0" indent="-441325">
              <a:buBlip>
                <a:blip r:embed="rId2"/>
              </a:buBlip>
            </a:pPr>
            <a:r>
              <a:rPr lang="ru-RU" sz="2800" b="1" dirty="0" smtClean="0"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осторожность, уравновешенность, аккуратность;</a:t>
            </a:r>
            <a:endParaRPr lang="en-US" sz="2800" b="1" dirty="0" smtClean="0"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41325" lvl="0" indent="-441325">
              <a:buBlip>
                <a:blip r:embed="rId2"/>
              </a:buBlip>
            </a:pPr>
            <a:r>
              <a:rPr lang="ru-RU" sz="2800" b="1" dirty="0" smtClean="0"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тактичное поведение.</a:t>
            </a:r>
          </a:p>
          <a:p>
            <a:pPr>
              <a:buBlip>
                <a:blip r:embed="rId2"/>
              </a:buBlip>
            </a:pPr>
            <a:endParaRPr lang="ru-RU" sz="2800" b="1" dirty="0" smtClean="0"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Blip>
                <a:blip r:embed="rId2"/>
              </a:buBlip>
            </a:pPr>
            <a:endParaRPr lang="ru-RU" sz="2800" b="1" dirty="0"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8620"/>
            <a:ext cx="8572560" cy="77724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rtDeco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spc="0" dirty="0" smtClean="0">
                <a:ln/>
                <a:solidFill>
                  <a:schemeClr val="accent3"/>
                </a:solidFill>
              </a:rPr>
              <a:t>Профессионально важные качества</a:t>
            </a:r>
            <a:endParaRPr lang="ru-RU" sz="3600" b="1" spc="0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857232"/>
            <a:ext cx="8929750" cy="2614618"/>
          </a:xfrm>
        </p:spPr>
        <p:txBody>
          <a:bodyPr>
            <a:noAutofit/>
          </a:bodyPr>
          <a:lstStyle/>
          <a:p>
            <a:pPr algn="l"/>
            <a:r>
              <a:rPr lang="ru-RU" sz="44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Пора игру нам начинать.</a:t>
            </a:r>
            <a:br>
              <a:rPr lang="ru-RU" sz="44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r>
              <a:rPr lang="ru-RU" sz="44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Пусть каждый проявит смекалку и юмор.</a:t>
            </a:r>
            <a:br>
              <a:rPr lang="ru-RU" sz="44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r>
              <a:rPr lang="ru-RU" sz="44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Всем курс на победу держать! </a:t>
            </a:r>
            <a:endParaRPr lang="ru-RU" sz="4400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57158" y="571480"/>
            <a:ext cx="7858180" cy="642918"/>
          </a:xfrm>
          <a:prstGeom prst="rect">
            <a:avLst/>
          </a:prstGeom>
        </p:spPr>
        <p:txBody>
          <a:bodyPr vert="horz" lIns="0" tIns="4572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1. «Разминка»</a:t>
            </a:r>
            <a:endParaRPr kumimoji="0" lang="ru-RU" sz="54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5" name="Рисунок 4" descr="40005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7623" b="7623"/>
          <a:stretch>
            <a:fillRect/>
          </a:stretch>
        </p:blipFill>
        <p:spPr/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64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Собрать разрезанную картинку.</a:t>
            </a:r>
            <a:br>
              <a:rPr lang="ru-RU" dirty="0" smtClean="0"/>
            </a:br>
            <a:r>
              <a:rPr lang="ru-RU" dirty="0" smtClean="0"/>
              <a:t>Назвать марку машины и её технические характеристики.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42844" y="928694"/>
            <a:ext cx="8786842" cy="642918"/>
          </a:xfrm>
          <a:prstGeom prst="rect">
            <a:avLst/>
          </a:prstGeom>
        </p:spPr>
        <p:txBody>
          <a:bodyPr vert="horz" lIns="0" tIns="4572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Разминка</a:t>
            </a:r>
            <a:r>
              <a:rPr kumimoji="0" lang="ru-RU" sz="48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 для болельщиков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«Быстрый счет»</a:t>
            </a:r>
            <a:endParaRPr kumimoji="0" lang="ru-RU" sz="48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5" name="Рисунок 4" descr="76958_1024_76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2332" b="12332"/>
          <a:stretch>
            <a:fillRect/>
          </a:stretch>
        </p:blipFill>
        <p:spPr/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14348" y="676268"/>
            <a:ext cx="8072494" cy="1752600"/>
          </a:xfrm>
        </p:spPr>
        <p:txBody>
          <a:bodyPr>
            <a:noAutofit/>
          </a:bodyPr>
          <a:lstStyle/>
          <a:p>
            <a:pPr algn="l"/>
            <a:r>
              <a:rPr lang="ru-RU" sz="3600" b="1" dirty="0">
                <a:latin typeface="+mj-lt"/>
              </a:rPr>
              <a:t>За одну минуту одному из </a:t>
            </a:r>
            <a:r>
              <a:rPr lang="ru-RU" sz="3600" b="1" dirty="0" smtClean="0">
                <a:latin typeface="+mj-lt"/>
              </a:rPr>
              <a:t>вас предстоит </a:t>
            </a:r>
            <a:r>
              <a:rPr lang="ru-RU" sz="3600" b="1" dirty="0">
                <a:latin typeface="+mj-lt"/>
              </a:rPr>
              <a:t>как можно </a:t>
            </a:r>
            <a:r>
              <a:rPr lang="ru-RU" sz="3600" b="1" dirty="0" smtClean="0">
                <a:latin typeface="+mj-lt"/>
              </a:rPr>
              <a:t>больше найти и показать указкой числа от 1 до 30!</a:t>
            </a:r>
            <a:endParaRPr lang="ru-RU" sz="3600" b="1" dirty="0">
              <a:latin typeface="+mj-lt"/>
            </a:endParaRPr>
          </a:p>
        </p:txBody>
      </p:sp>
      <p:pic>
        <p:nvPicPr>
          <p:cNvPr id="47111" name="Picture 7" descr="arg-5-50-tran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5400675"/>
            <a:ext cx="1143000" cy="1457325"/>
          </a:xfrm>
          <a:prstGeom prst="rect">
            <a:avLst/>
          </a:prstGeom>
          <a:noFill/>
        </p:spPr>
      </p:pic>
      <p:pic>
        <p:nvPicPr>
          <p:cNvPr id="47112" name="Picture 8" descr="arg-4-25-trans-y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643182"/>
            <a:ext cx="1676400" cy="1425575"/>
          </a:xfrm>
          <a:prstGeom prst="rect">
            <a:avLst/>
          </a:prstGeom>
          <a:noFill/>
        </p:spPr>
      </p:pic>
      <p:pic>
        <p:nvPicPr>
          <p:cNvPr id="47113" name="Picture 9" descr="arg-2-50-tran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50468">
            <a:off x="4418559" y="2762757"/>
            <a:ext cx="1009650" cy="1247775"/>
          </a:xfrm>
          <a:prstGeom prst="rect">
            <a:avLst/>
          </a:prstGeom>
          <a:noFill/>
        </p:spPr>
      </p:pic>
      <p:pic>
        <p:nvPicPr>
          <p:cNvPr id="47114" name="Picture 10" descr="arg-6-25-trans-y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2857496"/>
            <a:ext cx="1447800" cy="1173163"/>
          </a:xfrm>
          <a:prstGeom prst="rect">
            <a:avLst/>
          </a:prstGeom>
          <a:noFill/>
        </p:spPr>
      </p:pic>
      <p:pic>
        <p:nvPicPr>
          <p:cNvPr id="47115" name="Picture 11" descr="arg-exclaim-50-trans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5619750"/>
            <a:ext cx="690563" cy="1238250"/>
          </a:xfrm>
          <a:prstGeom prst="rect">
            <a:avLst/>
          </a:prstGeom>
          <a:noFill/>
        </p:spPr>
      </p:pic>
      <p:pic>
        <p:nvPicPr>
          <p:cNvPr id="11" name="Picture 5" descr="D:\КАРТИНКИ\клипы\PUB60COR\TN00253_.WMF"/>
          <p:cNvPicPr>
            <a:picLocks noChangeAspect="1" noChangeArrowheads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9144032" y="4143380"/>
            <a:ext cx="3571900" cy="1207839"/>
          </a:xfrm>
          <a:prstGeom prst="rect">
            <a:avLst/>
          </a:prstGeom>
          <a:noFill/>
        </p:spPr>
      </p:pic>
      <p:pic>
        <p:nvPicPr>
          <p:cNvPr id="9" name="Picture 5" descr="D:\КАРТИНКИ\клипы\PUB60COR\TN00253_.WMF"/>
          <p:cNvPicPr>
            <a:picLocks noChangeAspect="1" noChangeArrowheads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571900" y="4429132"/>
            <a:ext cx="3571900" cy="120783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L -1.4276 0.007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4" y="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98 -0.03426 L 1.54027 -0.01598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9" y="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WordArt 4"/>
          <p:cNvSpPr>
            <a:spLocks noChangeArrowheads="1" noChangeShapeType="1" noTextEdit="1"/>
          </p:cNvSpPr>
          <p:nvPr/>
        </p:nvSpPr>
        <p:spPr bwMode="auto">
          <a:xfrm>
            <a:off x="8286776" y="381000"/>
            <a:ext cx="642942" cy="16906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48133" name="WordArt 5"/>
          <p:cNvSpPr>
            <a:spLocks noChangeArrowheads="1" noChangeShapeType="1" noTextEdit="1"/>
          </p:cNvSpPr>
          <p:nvPr/>
        </p:nvSpPr>
        <p:spPr bwMode="auto">
          <a:xfrm rot="2836753">
            <a:off x="4184190" y="5396399"/>
            <a:ext cx="938294" cy="124583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2563247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2</a:t>
            </a:r>
          </a:p>
        </p:txBody>
      </p:sp>
      <p:pic>
        <p:nvPicPr>
          <p:cNvPr id="48134" name="Picture 6" descr="arg-3-25-trans-y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1920433" cy="1857364"/>
          </a:xfrm>
          <a:prstGeom prst="rect">
            <a:avLst/>
          </a:prstGeom>
          <a:noFill/>
        </p:spPr>
      </p:pic>
      <p:sp>
        <p:nvSpPr>
          <p:cNvPr id="48135" name="WordArt 7"/>
          <p:cNvSpPr>
            <a:spLocks noChangeArrowheads="1" noChangeShapeType="1" noTextEdit="1"/>
          </p:cNvSpPr>
          <p:nvPr/>
        </p:nvSpPr>
        <p:spPr bwMode="auto">
          <a:xfrm>
            <a:off x="7010400" y="142852"/>
            <a:ext cx="490558" cy="105249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48136" name="WordArt 8"/>
          <p:cNvSpPr>
            <a:spLocks noChangeArrowheads="1" noChangeShapeType="1" noTextEdit="1"/>
          </p:cNvSpPr>
          <p:nvPr/>
        </p:nvSpPr>
        <p:spPr bwMode="auto">
          <a:xfrm>
            <a:off x="304800" y="5357826"/>
            <a:ext cx="766738" cy="126204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sp>
        <p:nvSpPr>
          <p:cNvPr id="48137" name="WordArt 9"/>
          <p:cNvSpPr>
            <a:spLocks noChangeArrowheads="1" noChangeShapeType="1" noTextEdit="1"/>
          </p:cNvSpPr>
          <p:nvPr/>
        </p:nvSpPr>
        <p:spPr bwMode="auto">
          <a:xfrm>
            <a:off x="7429520" y="1965323"/>
            <a:ext cx="528617" cy="11779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8088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6</a:t>
            </a:r>
          </a:p>
        </p:txBody>
      </p:sp>
      <p:sp>
        <p:nvSpPr>
          <p:cNvPr id="48138" name="WordArt 10"/>
          <p:cNvSpPr>
            <a:spLocks noChangeArrowheads="1" noChangeShapeType="1" noTextEdit="1"/>
          </p:cNvSpPr>
          <p:nvPr/>
        </p:nvSpPr>
        <p:spPr bwMode="auto">
          <a:xfrm>
            <a:off x="5857884" y="4572008"/>
            <a:ext cx="857256" cy="120014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7</a:t>
            </a:r>
          </a:p>
        </p:txBody>
      </p:sp>
      <p:sp>
        <p:nvSpPr>
          <p:cNvPr id="48139" name="WordArt 11"/>
          <p:cNvSpPr>
            <a:spLocks noChangeArrowheads="1" noChangeShapeType="1" noTextEdit="1"/>
          </p:cNvSpPr>
          <p:nvPr/>
        </p:nvSpPr>
        <p:spPr bwMode="auto">
          <a:xfrm>
            <a:off x="2133600" y="2971800"/>
            <a:ext cx="509574" cy="10287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8</a:t>
            </a:r>
          </a:p>
        </p:txBody>
      </p:sp>
      <p:sp>
        <p:nvSpPr>
          <p:cNvPr id="48140" name="WordArt 12"/>
          <p:cNvSpPr>
            <a:spLocks noChangeArrowheads="1" noChangeShapeType="1" noTextEdit="1"/>
          </p:cNvSpPr>
          <p:nvPr/>
        </p:nvSpPr>
        <p:spPr bwMode="auto">
          <a:xfrm>
            <a:off x="3657600" y="228600"/>
            <a:ext cx="700086" cy="842946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10</a:t>
            </a:r>
          </a:p>
        </p:txBody>
      </p:sp>
      <p:pic>
        <p:nvPicPr>
          <p:cNvPr id="48141" name="Picture 13" descr="arg-9-50-trans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3571876"/>
            <a:ext cx="1308088" cy="1995845"/>
          </a:xfrm>
          <a:prstGeom prst="rect">
            <a:avLst/>
          </a:prstGeom>
          <a:noFill/>
        </p:spPr>
      </p:pic>
      <p:sp>
        <p:nvSpPr>
          <p:cNvPr id="48142" name="WordArt 14"/>
          <p:cNvSpPr>
            <a:spLocks noChangeArrowheads="1" noChangeShapeType="1" noTextEdit="1"/>
          </p:cNvSpPr>
          <p:nvPr/>
        </p:nvSpPr>
        <p:spPr bwMode="auto">
          <a:xfrm>
            <a:off x="2886076" y="5857892"/>
            <a:ext cx="542916" cy="909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11</a:t>
            </a:r>
          </a:p>
        </p:txBody>
      </p:sp>
      <p:sp>
        <p:nvSpPr>
          <p:cNvPr id="48143" name="WordArt 15"/>
          <p:cNvSpPr>
            <a:spLocks noChangeArrowheads="1" noChangeShapeType="1" noTextEdit="1"/>
          </p:cNvSpPr>
          <p:nvPr/>
        </p:nvSpPr>
        <p:spPr bwMode="auto">
          <a:xfrm>
            <a:off x="5105400" y="304800"/>
            <a:ext cx="727075" cy="79533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12</a:t>
            </a:r>
          </a:p>
        </p:txBody>
      </p:sp>
      <p:sp>
        <p:nvSpPr>
          <p:cNvPr id="48144" name="WordArt 16" descr="Частый вертикальный"/>
          <p:cNvSpPr>
            <a:spLocks noChangeArrowheads="1" noChangeShapeType="1" noTextEdit="1"/>
          </p:cNvSpPr>
          <p:nvPr/>
        </p:nvSpPr>
        <p:spPr bwMode="auto">
          <a:xfrm rot="4182735">
            <a:off x="381000" y="3352801"/>
            <a:ext cx="942975" cy="14287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13</a:t>
            </a:r>
          </a:p>
        </p:txBody>
      </p:sp>
      <p:sp>
        <p:nvSpPr>
          <p:cNvPr id="48145" name="WordArt 17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209800" y="609600"/>
            <a:ext cx="990600" cy="947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14</a:t>
            </a:r>
          </a:p>
        </p:txBody>
      </p:sp>
      <p:sp>
        <p:nvSpPr>
          <p:cNvPr id="48146" name="WordArt 18"/>
          <p:cNvSpPr>
            <a:spLocks noChangeArrowheads="1" noChangeShapeType="1" noTextEdit="1"/>
          </p:cNvSpPr>
          <p:nvPr/>
        </p:nvSpPr>
        <p:spPr bwMode="auto">
          <a:xfrm>
            <a:off x="6248400" y="2819400"/>
            <a:ext cx="1066800" cy="11922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15</a:t>
            </a:r>
          </a:p>
        </p:txBody>
      </p:sp>
      <p:sp>
        <p:nvSpPr>
          <p:cNvPr id="48147" name="WordArt 19"/>
          <p:cNvSpPr>
            <a:spLocks noChangeArrowheads="1" noChangeShapeType="1" noTextEdit="1"/>
          </p:cNvSpPr>
          <p:nvPr/>
        </p:nvSpPr>
        <p:spPr bwMode="auto">
          <a:xfrm rot="-1975340">
            <a:off x="458221" y="2169388"/>
            <a:ext cx="514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16</a:t>
            </a:r>
          </a:p>
        </p:txBody>
      </p:sp>
      <p:sp>
        <p:nvSpPr>
          <p:cNvPr id="48148" name="WordArt 20"/>
          <p:cNvSpPr>
            <a:spLocks noChangeArrowheads="1" noChangeShapeType="1" noTextEdit="1"/>
          </p:cNvSpPr>
          <p:nvPr/>
        </p:nvSpPr>
        <p:spPr bwMode="auto">
          <a:xfrm rot="-3534162">
            <a:off x="6248400" y="1371600"/>
            <a:ext cx="990600" cy="6985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8934162" scaled="1"/>
                </a:gradFill>
                <a:latin typeface="Times New Roman"/>
                <a:cs typeface="Times New Roman"/>
              </a:rPr>
              <a:t>17</a:t>
            </a:r>
          </a:p>
        </p:txBody>
      </p:sp>
      <p:sp>
        <p:nvSpPr>
          <p:cNvPr id="48149" name="WordArt 21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8215314" y="5357826"/>
            <a:ext cx="785842" cy="116044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TopLeft">
                <a:rot lat="0" lon="20519999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18</a:t>
            </a:r>
          </a:p>
        </p:txBody>
      </p:sp>
      <p:sp>
        <p:nvSpPr>
          <p:cNvPr id="48150" name="WordArt 22"/>
          <p:cNvSpPr>
            <a:spLocks noChangeArrowheads="1" noChangeShapeType="1" noTextEdit="1"/>
          </p:cNvSpPr>
          <p:nvPr/>
        </p:nvSpPr>
        <p:spPr bwMode="auto">
          <a:xfrm>
            <a:off x="2890838" y="3967174"/>
            <a:ext cx="823906" cy="7477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19</a:t>
            </a:r>
          </a:p>
        </p:txBody>
      </p:sp>
      <p:sp>
        <p:nvSpPr>
          <p:cNvPr id="48151" name="WordArt 23"/>
          <p:cNvSpPr>
            <a:spLocks noChangeArrowheads="1" noChangeShapeType="1" noTextEdit="1"/>
          </p:cNvSpPr>
          <p:nvPr/>
        </p:nvSpPr>
        <p:spPr bwMode="auto">
          <a:xfrm>
            <a:off x="4191000" y="1219200"/>
            <a:ext cx="514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Arial"/>
                <a:cs typeface="Arial"/>
              </a:rPr>
              <a:t>20</a:t>
            </a:r>
          </a:p>
        </p:txBody>
      </p:sp>
      <p:sp>
        <p:nvSpPr>
          <p:cNvPr id="48152" name="WordArt 24" descr="Белый мрамор"/>
          <p:cNvSpPr>
            <a:spLocks noChangeArrowheads="1" noChangeShapeType="1" noTextEdit="1"/>
          </p:cNvSpPr>
          <p:nvPr/>
        </p:nvSpPr>
        <p:spPr bwMode="auto">
          <a:xfrm>
            <a:off x="1524000" y="4724400"/>
            <a:ext cx="1019175" cy="1023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5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21</a:t>
            </a:r>
          </a:p>
        </p:txBody>
      </p:sp>
      <p:sp>
        <p:nvSpPr>
          <p:cNvPr id="48153" name="WordArt 25"/>
          <p:cNvSpPr>
            <a:spLocks noChangeArrowheads="1" noChangeShapeType="1" noTextEdit="1"/>
          </p:cNvSpPr>
          <p:nvPr/>
        </p:nvSpPr>
        <p:spPr bwMode="auto">
          <a:xfrm>
            <a:off x="6553200" y="5486400"/>
            <a:ext cx="838200" cy="947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22</a:t>
            </a:r>
          </a:p>
        </p:txBody>
      </p:sp>
      <p:sp>
        <p:nvSpPr>
          <p:cNvPr id="48154" name="WordArt 26"/>
          <p:cNvSpPr>
            <a:spLocks noChangeArrowheads="1" noChangeShapeType="1" noTextEdit="1"/>
          </p:cNvSpPr>
          <p:nvPr/>
        </p:nvSpPr>
        <p:spPr bwMode="auto">
          <a:xfrm>
            <a:off x="2895600" y="1905000"/>
            <a:ext cx="514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23</a:t>
            </a:r>
          </a:p>
        </p:txBody>
      </p:sp>
      <p:sp>
        <p:nvSpPr>
          <p:cNvPr id="48155" name="WordArt 27"/>
          <p:cNvSpPr>
            <a:spLocks noChangeArrowheads="1" noChangeShapeType="1" noTextEdit="1"/>
          </p:cNvSpPr>
          <p:nvPr/>
        </p:nvSpPr>
        <p:spPr bwMode="auto">
          <a:xfrm>
            <a:off x="4191000" y="3886200"/>
            <a:ext cx="1219200" cy="1447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24</a:t>
            </a:r>
          </a:p>
        </p:txBody>
      </p:sp>
      <p:sp>
        <p:nvSpPr>
          <p:cNvPr id="48156" name="WordArt 28"/>
          <p:cNvSpPr>
            <a:spLocks noChangeArrowheads="1" noChangeShapeType="1" noTextEdit="1"/>
          </p:cNvSpPr>
          <p:nvPr/>
        </p:nvSpPr>
        <p:spPr bwMode="auto">
          <a:xfrm rot="-5191906">
            <a:off x="3944144" y="1999456"/>
            <a:ext cx="609600" cy="877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25</a:t>
            </a:r>
          </a:p>
        </p:txBody>
      </p:sp>
      <p:sp>
        <p:nvSpPr>
          <p:cNvPr id="48157" name="WordArt 29"/>
          <p:cNvSpPr>
            <a:spLocks noChangeArrowheads="1" noChangeShapeType="1" noTextEdit="1"/>
          </p:cNvSpPr>
          <p:nvPr/>
        </p:nvSpPr>
        <p:spPr bwMode="auto">
          <a:xfrm>
            <a:off x="1524000" y="2133600"/>
            <a:ext cx="476250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26</a:t>
            </a:r>
          </a:p>
        </p:txBody>
      </p:sp>
      <p:sp>
        <p:nvSpPr>
          <p:cNvPr id="48158" name="WordArt 30"/>
          <p:cNvSpPr>
            <a:spLocks noChangeArrowheads="1" noChangeShapeType="1" noTextEdit="1"/>
          </p:cNvSpPr>
          <p:nvPr/>
        </p:nvSpPr>
        <p:spPr bwMode="auto">
          <a:xfrm rot="5400000">
            <a:off x="8101026" y="3314688"/>
            <a:ext cx="800104" cy="8572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27</a:t>
            </a:r>
          </a:p>
        </p:txBody>
      </p:sp>
      <p:sp>
        <p:nvSpPr>
          <p:cNvPr id="48159" name="WordArt 31"/>
          <p:cNvSpPr>
            <a:spLocks noChangeArrowheads="1" noChangeShapeType="1" noTextEdit="1"/>
          </p:cNvSpPr>
          <p:nvPr/>
        </p:nvSpPr>
        <p:spPr bwMode="auto">
          <a:xfrm>
            <a:off x="5257800" y="2133600"/>
            <a:ext cx="923925" cy="666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28</a:t>
            </a:r>
          </a:p>
        </p:txBody>
      </p:sp>
      <p:sp>
        <p:nvSpPr>
          <p:cNvPr id="48161" name="WordArt 33"/>
          <p:cNvSpPr>
            <a:spLocks noChangeArrowheads="1" noChangeShapeType="1" noTextEdit="1"/>
          </p:cNvSpPr>
          <p:nvPr/>
        </p:nvSpPr>
        <p:spPr bwMode="auto">
          <a:xfrm>
            <a:off x="4343400" y="2971800"/>
            <a:ext cx="476250" cy="8747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83667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29</a:t>
            </a:r>
          </a:p>
        </p:txBody>
      </p:sp>
      <p:sp>
        <p:nvSpPr>
          <p:cNvPr id="48162" name="WordArt 34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543800" y="914400"/>
            <a:ext cx="514350" cy="8763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30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49508" y="857232"/>
            <a:ext cx="7851648" cy="1828800"/>
          </a:xfrm>
        </p:spPr>
        <p:txBody>
          <a:bodyPr>
            <a:noAutofit/>
          </a:bodyPr>
          <a:lstStyle/>
          <a:p>
            <a:pPr algn="l"/>
            <a:r>
              <a:rPr lang="ru-RU" sz="44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Кто ничего не изучает,</a:t>
            </a:r>
            <a:br>
              <a:rPr lang="ru-RU" sz="44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r>
              <a:rPr lang="ru-RU" sz="44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Тот вечно хнычет и скучает!</a:t>
            </a:r>
            <a:br>
              <a:rPr lang="ru-RU" sz="44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r>
              <a:rPr lang="ru-RU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                                                                                      </a:t>
            </a:r>
            <a:br>
              <a:rPr lang="ru-RU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r>
              <a:rPr lang="ru-RU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/>
            </a:r>
            <a:br>
              <a:rPr lang="ru-RU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r>
              <a:rPr lang="ru-RU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                 </a:t>
            </a:r>
            <a:r>
              <a:rPr lang="ru-RU" cap="none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Ф.Сеф</a:t>
            </a:r>
            <a:endParaRPr lang="ru-RU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WordArt 4" descr="Джинсовая ткань"/>
          <p:cNvSpPr>
            <a:spLocks noChangeArrowheads="1" noChangeShapeType="1" noTextEdit="1"/>
          </p:cNvSpPr>
          <p:nvPr/>
        </p:nvSpPr>
        <p:spPr bwMode="auto">
          <a:xfrm>
            <a:off x="1828800" y="685800"/>
            <a:ext cx="6400800" cy="37576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im3"/>
              </a:rPr>
              <a:t>с ч ё т </a:t>
            </a:r>
          </a:p>
          <a:p>
            <a:pPr algn="ctr"/>
            <a:r>
              <a:rPr lang="ru-RU" sz="36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im3"/>
              </a:rPr>
              <a:t>  </a:t>
            </a:r>
            <a:r>
              <a:rPr lang="ru-RU" sz="3600" b="1" kern="1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im3"/>
              </a:rPr>
              <a:t>з</a:t>
            </a:r>
            <a:r>
              <a:rPr lang="ru-RU" sz="36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im3"/>
              </a:rPr>
              <a:t> а к о </a:t>
            </a:r>
            <a:r>
              <a:rPr lang="ru-RU" sz="3600" b="1" kern="1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im3"/>
              </a:rPr>
              <a:t>н</a:t>
            </a:r>
            <a:r>
              <a:rPr lang="ru-RU" sz="36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im3"/>
              </a:rPr>
              <a:t> ч е </a:t>
            </a:r>
            <a:r>
              <a:rPr lang="ru-RU" sz="3600" b="1" kern="1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im3"/>
              </a:rPr>
              <a:t>н</a:t>
            </a:r>
            <a:endParaRPr lang="ru-RU" sz="3600" b="1" kern="1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nim3"/>
            </a:endParaRPr>
          </a:p>
        </p:txBody>
      </p:sp>
      <p:pic>
        <p:nvPicPr>
          <p:cNvPr id="93189" name="Picture 5" descr="12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571876"/>
            <a:ext cx="1062411" cy="1128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WordArt 4"/>
          <p:cNvSpPr>
            <a:spLocks noChangeArrowheads="1" noChangeShapeType="1" noTextEdit="1"/>
          </p:cNvSpPr>
          <p:nvPr/>
        </p:nvSpPr>
        <p:spPr bwMode="auto">
          <a:xfrm>
            <a:off x="1752600" y="1295400"/>
            <a:ext cx="866775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sp>
        <p:nvSpPr>
          <p:cNvPr id="49157" name="WordArt 5"/>
          <p:cNvSpPr>
            <a:spLocks noChangeArrowheads="1" noChangeShapeType="1" noTextEdit="1"/>
          </p:cNvSpPr>
          <p:nvPr/>
        </p:nvSpPr>
        <p:spPr bwMode="auto">
          <a:xfrm>
            <a:off x="7929586" y="5214950"/>
            <a:ext cx="1071538" cy="144778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49158" name="WordArt 6"/>
          <p:cNvSpPr>
            <a:spLocks noChangeArrowheads="1" noChangeShapeType="1" noTextEdit="1"/>
          </p:cNvSpPr>
          <p:nvPr/>
        </p:nvSpPr>
        <p:spPr bwMode="auto">
          <a:xfrm rot="-2318687">
            <a:off x="5296238" y="295277"/>
            <a:ext cx="742950" cy="8518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7718687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49159" name="WordArt 7"/>
          <p:cNvSpPr>
            <a:spLocks noChangeArrowheads="1" noChangeShapeType="1" noTextEdit="1"/>
          </p:cNvSpPr>
          <p:nvPr/>
        </p:nvSpPr>
        <p:spPr bwMode="auto">
          <a:xfrm rot="-2337900">
            <a:off x="609600" y="5638800"/>
            <a:ext cx="509588" cy="795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233790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sp>
        <p:nvSpPr>
          <p:cNvPr id="49160" name="WordArt 8"/>
          <p:cNvSpPr>
            <a:spLocks noChangeArrowheads="1" noChangeShapeType="1" noTextEdit="1"/>
          </p:cNvSpPr>
          <p:nvPr/>
        </p:nvSpPr>
        <p:spPr bwMode="auto">
          <a:xfrm>
            <a:off x="6705600" y="4419600"/>
            <a:ext cx="581025" cy="116681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5</a:t>
            </a:r>
          </a:p>
        </p:txBody>
      </p:sp>
      <p:pic>
        <p:nvPicPr>
          <p:cNvPr id="49161" name="Picture 9" descr="arg-6-50-tran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0" y="685800"/>
            <a:ext cx="1275260" cy="1743068"/>
          </a:xfrm>
          <a:prstGeom prst="rect">
            <a:avLst/>
          </a:prstGeom>
          <a:noFill/>
        </p:spPr>
      </p:pic>
      <p:pic>
        <p:nvPicPr>
          <p:cNvPr id="49162" name="Picture 10" descr="arg-8-50-trans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5017944"/>
            <a:ext cx="1351734" cy="1840056"/>
          </a:xfrm>
          <a:prstGeom prst="rect">
            <a:avLst/>
          </a:prstGeom>
          <a:noFill/>
        </p:spPr>
      </p:pic>
      <p:sp>
        <p:nvSpPr>
          <p:cNvPr id="49163" name="WordArt 11"/>
          <p:cNvSpPr>
            <a:spLocks noChangeArrowheads="1" noChangeShapeType="1" noTextEdit="1"/>
          </p:cNvSpPr>
          <p:nvPr/>
        </p:nvSpPr>
        <p:spPr bwMode="auto">
          <a:xfrm>
            <a:off x="5562600" y="5257800"/>
            <a:ext cx="776288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49164" name="WordArt 12"/>
          <p:cNvSpPr>
            <a:spLocks noChangeArrowheads="1" noChangeShapeType="1" noTextEdit="1"/>
          </p:cNvSpPr>
          <p:nvPr/>
        </p:nvSpPr>
        <p:spPr bwMode="auto">
          <a:xfrm>
            <a:off x="8001024" y="3500438"/>
            <a:ext cx="657225" cy="971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49165" name="WordArt 13"/>
          <p:cNvSpPr>
            <a:spLocks noChangeArrowheads="1" noChangeShapeType="1" noTextEdit="1"/>
          </p:cNvSpPr>
          <p:nvPr/>
        </p:nvSpPr>
        <p:spPr bwMode="auto">
          <a:xfrm>
            <a:off x="214282" y="3581400"/>
            <a:ext cx="1004918" cy="127636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10</a:t>
            </a:r>
          </a:p>
        </p:txBody>
      </p:sp>
      <p:sp>
        <p:nvSpPr>
          <p:cNvPr id="49166" name="WordArt 14"/>
          <p:cNvSpPr>
            <a:spLocks noChangeArrowheads="1" noChangeShapeType="1" noTextEdit="1"/>
          </p:cNvSpPr>
          <p:nvPr/>
        </p:nvSpPr>
        <p:spPr bwMode="auto">
          <a:xfrm>
            <a:off x="3200400" y="228600"/>
            <a:ext cx="685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11</a:t>
            </a:r>
          </a:p>
        </p:txBody>
      </p:sp>
      <p:sp>
        <p:nvSpPr>
          <p:cNvPr id="49167" name="WordArt 15"/>
          <p:cNvSpPr>
            <a:spLocks noChangeArrowheads="1" noChangeShapeType="1" noTextEdit="1"/>
          </p:cNvSpPr>
          <p:nvPr/>
        </p:nvSpPr>
        <p:spPr bwMode="auto">
          <a:xfrm>
            <a:off x="7462867" y="2357430"/>
            <a:ext cx="1323975" cy="11779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12</a:t>
            </a:r>
          </a:p>
        </p:txBody>
      </p:sp>
      <p:sp>
        <p:nvSpPr>
          <p:cNvPr id="49168" name="WordArt 16"/>
          <p:cNvSpPr>
            <a:spLocks noChangeArrowheads="1" noChangeShapeType="1" noTextEdit="1"/>
          </p:cNvSpPr>
          <p:nvPr/>
        </p:nvSpPr>
        <p:spPr bwMode="auto">
          <a:xfrm rot="18985827">
            <a:off x="421481" y="492919"/>
            <a:ext cx="814388" cy="895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13</a:t>
            </a:r>
          </a:p>
        </p:txBody>
      </p:sp>
      <p:sp>
        <p:nvSpPr>
          <p:cNvPr id="49169" name="WordArt 17"/>
          <p:cNvSpPr>
            <a:spLocks noChangeArrowheads="1" noChangeShapeType="1" noTextEdit="1"/>
          </p:cNvSpPr>
          <p:nvPr/>
        </p:nvSpPr>
        <p:spPr bwMode="auto">
          <a:xfrm>
            <a:off x="381000" y="2209800"/>
            <a:ext cx="1031875" cy="110013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14</a:t>
            </a:r>
          </a:p>
        </p:txBody>
      </p:sp>
      <p:sp>
        <p:nvSpPr>
          <p:cNvPr id="49171" name="WordArt 19"/>
          <p:cNvSpPr>
            <a:spLocks noChangeArrowheads="1" noChangeShapeType="1" noTextEdit="1"/>
          </p:cNvSpPr>
          <p:nvPr/>
        </p:nvSpPr>
        <p:spPr bwMode="auto">
          <a:xfrm>
            <a:off x="8453438" y="228600"/>
            <a:ext cx="547718" cy="10572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1792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15</a:t>
            </a:r>
          </a:p>
        </p:txBody>
      </p:sp>
      <p:sp>
        <p:nvSpPr>
          <p:cNvPr id="49172" name="WordArt 20"/>
          <p:cNvSpPr>
            <a:spLocks noChangeArrowheads="1" noChangeShapeType="1" noTextEdit="1"/>
          </p:cNvSpPr>
          <p:nvPr/>
        </p:nvSpPr>
        <p:spPr bwMode="auto">
          <a:xfrm rot="4168240">
            <a:off x="3774281" y="5445919"/>
            <a:ext cx="866775" cy="795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1231760" scaled="1"/>
                </a:gradFill>
                <a:latin typeface="Arial"/>
                <a:cs typeface="Arial"/>
              </a:rPr>
              <a:t>16</a:t>
            </a:r>
          </a:p>
        </p:txBody>
      </p:sp>
      <p:sp>
        <p:nvSpPr>
          <p:cNvPr id="49173" name="WordArt 21"/>
          <p:cNvSpPr>
            <a:spLocks noChangeArrowheads="1" noChangeShapeType="1" noTextEdit="1"/>
          </p:cNvSpPr>
          <p:nvPr/>
        </p:nvSpPr>
        <p:spPr bwMode="auto">
          <a:xfrm>
            <a:off x="2209800" y="3733800"/>
            <a:ext cx="1066800" cy="1023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17</a:t>
            </a:r>
          </a:p>
        </p:txBody>
      </p:sp>
      <p:sp>
        <p:nvSpPr>
          <p:cNvPr id="49174" name="WordArt 22"/>
          <p:cNvSpPr>
            <a:spLocks noChangeArrowheads="1" noChangeShapeType="1" noTextEdit="1"/>
          </p:cNvSpPr>
          <p:nvPr/>
        </p:nvSpPr>
        <p:spPr bwMode="auto">
          <a:xfrm>
            <a:off x="4343400" y="1066800"/>
            <a:ext cx="866775" cy="1023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18</a:t>
            </a:r>
          </a:p>
        </p:txBody>
      </p:sp>
      <p:sp>
        <p:nvSpPr>
          <p:cNvPr id="49175" name="WordArt 23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4876800" y="3505200"/>
            <a:ext cx="1247775" cy="8032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TopLeft">
                <a:rot lat="0" lon="20519999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19</a:t>
            </a:r>
          </a:p>
        </p:txBody>
      </p:sp>
      <p:sp>
        <p:nvSpPr>
          <p:cNvPr id="49176" name="WordArt 24"/>
          <p:cNvSpPr>
            <a:spLocks noChangeArrowheads="1" noChangeShapeType="1" noTextEdit="1"/>
          </p:cNvSpPr>
          <p:nvPr/>
        </p:nvSpPr>
        <p:spPr bwMode="auto">
          <a:xfrm rot="9383432">
            <a:off x="3228048" y="1444085"/>
            <a:ext cx="590244" cy="750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17616568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20</a:t>
            </a:r>
          </a:p>
        </p:txBody>
      </p:sp>
      <p:sp>
        <p:nvSpPr>
          <p:cNvPr id="49177" name="WordArt 25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5715000" y="1676400"/>
            <a:ext cx="942975" cy="10477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21</a:t>
            </a:r>
          </a:p>
        </p:txBody>
      </p:sp>
      <p:sp>
        <p:nvSpPr>
          <p:cNvPr id="49178" name="WordArt 26"/>
          <p:cNvSpPr>
            <a:spLocks noChangeArrowheads="1" noChangeShapeType="1" noTextEdit="1"/>
          </p:cNvSpPr>
          <p:nvPr/>
        </p:nvSpPr>
        <p:spPr bwMode="auto">
          <a:xfrm rot="-3018203">
            <a:off x="3657600" y="3962400"/>
            <a:ext cx="838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22</a:t>
            </a:r>
          </a:p>
        </p:txBody>
      </p:sp>
      <p:sp>
        <p:nvSpPr>
          <p:cNvPr id="49179" name="WordArt 27"/>
          <p:cNvSpPr>
            <a:spLocks noChangeArrowheads="1" noChangeShapeType="1" noTextEdit="1"/>
          </p:cNvSpPr>
          <p:nvPr/>
        </p:nvSpPr>
        <p:spPr bwMode="auto">
          <a:xfrm>
            <a:off x="6858000" y="5867400"/>
            <a:ext cx="642958" cy="70487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23</a:t>
            </a:r>
          </a:p>
        </p:txBody>
      </p:sp>
      <p:sp>
        <p:nvSpPr>
          <p:cNvPr id="49180" name="WordArt 28"/>
          <p:cNvSpPr>
            <a:spLocks noChangeArrowheads="1" noChangeShapeType="1" noTextEdit="1"/>
          </p:cNvSpPr>
          <p:nvPr/>
        </p:nvSpPr>
        <p:spPr bwMode="auto">
          <a:xfrm>
            <a:off x="3962400" y="2514600"/>
            <a:ext cx="1143000" cy="838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24</a:t>
            </a:r>
          </a:p>
        </p:txBody>
      </p:sp>
      <p:sp>
        <p:nvSpPr>
          <p:cNvPr id="49181" name="WordArt 29"/>
          <p:cNvSpPr>
            <a:spLocks noChangeArrowheads="1" noChangeShapeType="1" noTextEdit="1"/>
          </p:cNvSpPr>
          <p:nvPr/>
        </p:nvSpPr>
        <p:spPr bwMode="auto">
          <a:xfrm>
            <a:off x="6477000" y="381000"/>
            <a:ext cx="74295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25</a:t>
            </a:r>
          </a:p>
        </p:txBody>
      </p:sp>
      <p:sp>
        <p:nvSpPr>
          <p:cNvPr id="49182" name="WordArt 30"/>
          <p:cNvSpPr>
            <a:spLocks noChangeArrowheads="1" noChangeShapeType="1" noTextEdit="1"/>
          </p:cNvSpPr>
          <p:nvPr/>
        </p:nvSpPr>
        <p:spPr bwMode="auto">
          <a:xfrm>
            <a:off x="6629400" y="3505200"/>
            <a:ext cx="4762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26</a:t>
            </a:r>
          </a:p>
        </p:txBody>
      </p:sp>
      <p:sp>
        <p:nvSpPr>
          <p:cNvPr id="49183" name="WordArt 31"/>
          <p:cNvSpPr>
            <a:spLocks noChangeArrowheads="1" noChangeShapeType="1" noTextEdit="1"/>
          </p:cNvSpPr>
          <p:nvPr/>
        </p:nvSpPr>
        <p:spPr bwMode="auto">
          <a:xfrm>
            <a:off x="2057400" y="381000"/>
            <a:ext cx="514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tx1">
                    <a:alpha val="5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27</a:t>
            </a:r>
          </a:p>
        </p:txBody>
      </p:sp>
      <p:sp>
        <p:nvSpPr>
          <p:cNvPr id="49184" name="WordArt 32"/>
          <p:cNvSpPr>
            <a:spLocks noChangeArrowheads="1" noChangeShapeType="1" noTextEdit="1"/>
          </p:cNvSpPr>
          <p:nvPr/>
        </p:nvSpPr>
        <p:spPr bwMode="auto">
          <a:xfrm>
            <a:off x="5181600" y="4419600"/>
            <a:ext cx="685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28</a:t>
            </a:r>
          </a:p>
        </p:txBody>
      </p:sp>
      <p:sp>
        <p:nvSpPr>
          <p:cNvPr id="49185" name="WordArt 33"/>
          <p:cNvSpPr>
            <a:spLocks noChangeArrowheads="1" noChangeShapeType="1" noTextEdit="1"/>
          </p:cNvSpPr>
          <p:nvPr/>
        </p:nvSpPr>
        <p:spPr bwMode="auto">
          <a:xfrm rot="1910206">
            <a:off x="1371600" y="4876800"/>
            <a:ext cx="4762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29</a:t>
            </a:r>
          </a:p>
        </p:txBody>
      </p:sp>
      <p:sp>
        <p:nvSpPr>
          <p:cNvPr id="49186" name="WordArt 34"/>
          <p:cNvSpPr>
            <a:spLocks noChangeArrowheads="1" noChangeShapeType="1" noTextEdit="1"/>
          </p:cNvSpPr>
          <p:nvPr/>
        </p:nvSpPr>
        <p:spPr bwMode="auto">
          <a:xfrm>
            <a:off x="3048000" y="2667000"/>
            <a:ext cx="595306" cy="762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30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WordArt 2" descr="Джинсовая ткань"/>
          <p:cNvSpPr>
            <a:spLocks noChangeArrowheads="1" noChangeShapeType="1" noTextEdit="1"/>
          </p:cNvSpPr>
          <p:nvPr/>
        </p:nvSpPr>
        <p:spPr bwMode="auto">
          <a:xfrm>
            <a:off x="1828800" y="685800"/>
            <a:ext cx="6400800" cy="37576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im3"/>
              </a:rPr>
              <a:t>с ч ё т </a:t>
            </a:r>
          </a:p>
          <a:p>
            <a:pPr algn="ctr"/>
            <a:r>
              <a:rPr lang="ru-RU" sz="36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im3"/>
              </a:rPr>
              <a:t>  </a:t>
            </a:r>
            <a:r>
              <a:rPr lang="ru-RU" sz="3600" b="1" kern="1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im3"/>
              </a:rPr>
              <a:t>з</a:t>
            </a:r>
            <a:r>
              <a:rPr lang="ru-RU" sz="36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im3"/>
              </a:rPr>
              <a:t> а к о </a:t>
            </a:r>
            <a:r>
              <a:rPr lang="ru-RU" sz="3600" b="1" kern="1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im3"/>
              </a:rPr>
              <a:t>н</a:t>
            </a:r>
            <a:r>
              <a:rPr lang="ru-RU" sz="36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im3"/>
              </a:rPr>
              <a:t> ч е </a:t>
            </a:r>
            <a:r>
              <a:rPr lang="ru-RU" sz="3600" b="1" kern="1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nim3"/>
              </a:rPr>
              <a:t>н</a:t>
            </a:r>
            <a:endParaRPr lang="ru-RU" sz="3600" b="1" kern="1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nim3"/>
            </a:endParaRPr>
          </a:p>
        </p:txBody>
      </p:sp>
      <p:pic>
        <p:nvPicPr>
          <p:cNvPr id="94211" name="Picture 3" descr="12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571876"/>
            <a:ext cx="1142240" cy="12135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914400" y="357166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>
                    <a:satMod val="20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Ответ команды 1 курса</a:t>
            </a:r>
            <a:endParaRPr kumimoji="0" lang="ru-RU" sz="4000" b="0" i="0" u="none" strike="noStrike" kern="1200" cap="none" spc="-100" normalizeH="0" baseline="0" noProof="0" dirty="0">
              <a:ln>
                <a:noFill/>
              </a:ln>
              <a:solidFill>
                <a:schemeClr val="tx2">
                  <a:satMod val="20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оно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tretch>
            <a:fillRect/>
          </a:stretch>
        </p:blipFill>
        <p:spPr bwMode="auto">
          <a:xfrm>
            <a:off x="1928794" y="1142983"/>
            <a:ext cx="5652722" cy="425084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28596" y="550071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4400" b="1" cap="all" spc="30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Mercedes-Benz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914400" y="357166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>
                    <a:satMod val="20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Ответ команды 2 курса</a:t>
            </a:r>
            <a:endParaRPr kumimoji="0" lang="ru-RU" sz="4000" b="0" i="0" u="none" strike="noStrike" kern="1200" cap="none" spc="-100" normalizeH="0" baseline="0" noProof="0" dirty="0">
              <a:ln>
                <a:noFill/>
              </a:ln>
              <a:solidFill>
                <a:schemeClr val="tx2">
                  <a:satMod val="20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585790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4400" b="1" cap="all" spc="30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AUDI TT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Documents and Settings\я\Рабочий стол\Кл час для автомехаников\Машины\Audi_t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142984"/>
            <a:ext cx="6286544" cy="47149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28596" y="571480"/>
            <a:ext cx="8286808" cy="642918"/>
          </a:xfrm>
          <a:prstGeom prst="rect">
            <a:avLst/>
          </a:prstGeom>
        </p:spPr>
        <p:txBody>
          <a:bodyPr vert="horz" lIns="0" tIns="45720" rIns="0" bIns="0" anchor="b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6000" b="1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 2.«</a:t>
            </a:r>
            <a:r>
              <a:rPr kumimoji="0" lang="ru-RU" sz="4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Эрудит»</a:t>
            </a:r>
            <a:endParaRPr kumimoji="0" lang="ru-RU" sz="48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Рисунок 5" descr="11890_1024_76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2332" b="12332"/>
          <a:stretch>
            <a:fillRect/>
          </a:stretch>
        </p:blipFill>
        <p:spPr/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71472" y="1928802"/>
            <a:ext cx="8305800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Команды решают задачи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71472" y="1928802"/>
            <a:ext cx="8305800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Болельщики отвечают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на вопросы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/>
                <a:solidFill>
                  <a:schemeClr val="accent3"/>
                </a:solidFill>
              </a:rPr>
              <a:t>Вопрос 1</a:t>
            </a:r>
            <a:endParaRPr lang="ru-RU" sz="4800" b="1" spc="0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28596" y="1500174"/>
            <a:ext cx="8448676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Эти автомобили производятся в российском городе</a:t>
            </a:r>
            <a:r>
              <a:rPr kumimoji="0" lang="ru-RU" sz="4400" b="1" i="0" u="none" strike="noStrike" kern="1200" spc="50" normalizeH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Тольятти.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50071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300" normalizeH="0" baseline="0" noProof="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«Лада»,</a:t>
            </a:r>
            <a:r>
              <a:rPr kumimoji="0" lang="ru-RU" sz="4400" b="1" i="0" u="none" strike="noStrike" kern="1200" cap="all" spc="300" normalizeH="0" noProof="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«Жигули»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Вопрос 2</a:t>
            </a:r>
            <a:endParaRPr lang="ru-RU" sz="4800" b="1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1571620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В какой европейской стране выпускаются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МАЗы</a:t>
            </a: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и </a:t>
            </a:r>
            <a:r>
              <a:rPr kumimoji="0" lang="ru-RU" sz="4400" b="1" i="0" u="none" strike="noStrike" kern="1200" spc="50" normalizeH="0" baseline="0" noProof="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БелАЗы</a:t>
            </a: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50071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300" normalizeH="0" baseline="0" noProof="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Белоруссия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7772400" cy="914400"/>
          </a:xfrm>
        </p:spPr>
        <p:txBody>
          <a:bodyPr>
            <a:noAutofit/>
          </a:bodyPr>
          <a:lstStyle/>
          <a:p>
            <a:pPr algn="ctr"/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КОМСОМОЛЬСКОЕ-НА-АМУРЕ  АВИАЦИОННОЕ ПРОИЗВОДСТВЕННОЕ ОБЪЕДИНЕНИЕ </a:t>
            </a:r>
            <a:endParaRPr lang="ru-RU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6146" name="Picture 2" descr="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000240"/>
            <a:ext cx="6115050" cy="4591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/>
                <a:solidFill>
                  <a:schemeClr val="accent3"/>
                </a:solidFill>
              </a:rPr>
              <a:t>Вопрос 3</a:t>
            </a:r>
            <a:endParaRPr lang="ru-RU" sz="4800" b="1" spc="0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1571620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В какой стране в 1945г. была создана автомобильная компания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«Феррари»?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50071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300" normalizeH="0" baseline="0" noProof="0" dirty="0" err="1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италия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Вопрос 4</a:t>
            </a:r>
            <a:endParaRPr lang="ru-RU" sz="4800" b="1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1571620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В каком итальянском городе, в виду отсутствия дорог, нет автомобилей</a:t>
            </a: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?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50071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300" normalizeH="0" baseline="0" noProof="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Венеция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/>
                <a:solidFill>
                  <a:schemeClr val="accent3"/>
                </a:solidFill>
              </a:rPr>
              <a:t>Вопрос 5</a:t>
            </a:r>
            <a:endParaRPr lang="ru-RU" sz="4800" b="1" spc="0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1571620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Из какой страны отправляются по дорогам всего мира автобусы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фирмы «Икарус»?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50071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300" normalizeH="0" baseline="0" noProof="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Венгрия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Вопрос 6</a:t>
            </a:r>
            <a:endParaRPr lang="ru-RU" sz="4800" b="1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1571620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В какой европейской столице</a:t>
            </a:r>
            <a:r>
              <a:rPr kumimoji="0" lang="ru-RU" sz="4400" b="1" i="0" u="none" strike="noStrike" kern="1200" spc="50" normalizeH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впервые ввели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автомобильные номера?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50071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300" normalizeH="0" baseline="0" noProof="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1" i="0" u="none" strike="noStrike" kern="1200" cap="all" spc="300" normalizeH="0" baseline="0" noProof="0" dirty="0" err="1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париж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/>
                <a:solidFill>
                  <a:schemeClr val="accent3"/>
                </a:solidFill>
              </a:rPr>
              <a:t>Вопрос 7</a:t>
            </a:r>
            <a:endParaRPr lang="ru-RU" sz="4800" b="1" spc="0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1571620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В какой европейской стране выпускается автомобиль с веселым названием «Шкода»</a:t>
            </a: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?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50071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300" normalizeH="0" baseline="0" noProof="0" dirty="0" err="1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чехия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Вопрос 8</a:t>
            </a:r>
            <a:endParaRPr lang="ru-RU" sz="4800" b="1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1571620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В какой стране в 1913г. была основана фирма «</a:t>
            </a: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Н</a:t>
            </a:r>
            <a:r>
              <a:rPr kumimoji="0" lang="ru-RU" sz="4400" b="1" i="0" u="none" strike="noStrike" kern="1200" spc="50" normalizeH="0" baseline="0" noProof="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иссан</a:t>
            </a: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», производящая автомобили, авиационную и космическую технику</a:t>
            </a: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?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50071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300" normalizeH="0" baseline="0" noProof="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Япония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/>
                <a:solidFill>
                  <a:schemeClr val="accent3"/>
                </a:solidFill>
              </a:rPr>
              <a:t>Вопрос 9</a:t>
            </a:r>
            <a:endParaRPr lang="ru-RU" sz="4800" b="1" spc="0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1571620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В какой стране в 1957г. впервые появились в автомобилях ремни безопасности?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50071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300" normalizeH="0" baseline="0" noProof="0" dirty="0" err="1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швеция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Вопрос 10</a:t>
            </a:r>
            <a:endParaRPr lang="ru-RU" sz="4800" b="1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1571620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В какой европейской стране выпускается автомобиль «</a:t>
            </a:r>
            <a:r>
              <a:rPr lang="ru-RU" sz="44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Ауди</a:t>
            </a: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»?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50071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300" normalizeH="0" baseline="0" noProof="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германия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5720" y="2714644"/>
            <a:ext cx="8858280" cy="642918"/>
          </a:xfrm>
          <a:prstGeom prst="rect">
            <a:avLst/>
          </a:prstGeom>
        </p:spPr>
        <p:txBody>
          <a:bodyPr vert="horz" lIns="0" tIns="45720" rIns="0" bIns="0" anchor="b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«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Эрудит»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(ответы команд)</a:t>
            </a:r>
            <a:endParaRPr kumimoji="0" lang="ru-RU" sz="48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8"/>
            <a:ext cx="8305800" cy="10001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  <a:endParaRPr lang="ru-RU" b="1" spc="0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57158" y="571488"/>
            <a:ext cx="8786842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Почему передняя ось первых автомобилей больше стиралась и чаще загоралась,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чем задняя?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" y="5637930"/>
            <a:ext cx="9144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Передние колеса оборачиваются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большее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число раз чем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задние, т.к. имеют меньший диаметр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8" descr="Рисунок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870" b="5293"/>
          <a:stretch>
            <a:fillRect/>
          </a:stretch>
        </p:blipFill>
        <p:spPr bwMode="auto">
          <a:xfrm>
            <a:off x="714348" y="2571744"/>
            <a:ext cx="3810000" cy="228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929190" y="2071678"/>
            <a:ext cx="371475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14290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АМУРМЕТАЛЛ</a:t>
            </a:r>
            <a:endParaRPr lang="ru-RU" sz="4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5122" name="Picture 2" descr="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360896"/>
            <a:ext cx="3929090" cy="52717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трелка вправо 17"/>
          <p:cNvSpPr/>
          <p:nvPr/>
        </p:nvSpPr>
        <p:spPr>
          <a:xfrm>
            <a:off x="1149219" y="4416388"/>
            <a:ext cx="7423309" cy="310939"/>
          </a:xfrm>
          <a:prstGeom prst="rightArrow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CC00"/>
              </a:solidFill>
              <a:effectLst/>
              <a:uLnTx/>
              <a:uFillTx/>
              <a:latin typeface="Arial Black"/>
              <a:ea typeface="+mn-ea"/>
              <a:cs typeface="+mn-cs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1142977" y="4630702"/>
            <a:ext cx="7423309" cy="285752"/>
          </a:xfrm>
          <a:prstGeom prst="rightArrow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CC00"/>
              </a:solidFill>
              <a:effectLst/>
              <a:uLnTx/>
              <a:uFillTx/>
              <a:latin typeface="Arial Black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42" y="382012"/>
            <a:ext cx="87154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Один автомобиль едет из Хабаровска в Комсомольск, а другой из Комсомольска в Хабаровск. Вышли они одновременно, но скорость первого в два раза больше скорости второго. Какой автомобиль будет дальше от Хабаровска в момент их встречи?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428597" y="4065765"/>
            <a:ext cx="961130" cy="961130"/>
          </a:xfrm>
          <a:prstGeom prst="ellipse">
            <a:avLst/>
          </a:prstGeom>
          <a:gradFill rotWithShape="1">
            <a:gsLst>
              <a:gs pos="0">
                <a:srgbClr val="AF273E">
                  <a:shade val="51000"/>
                  <a:satMod val="130000"/>
                </a:srgbClr>
              </a:gs>
              <a:gs pos="80000">
                <a:srgbClr val="AF273E">
                  <a:shade val="93000"/>
                  <a:satMod val="130000"/>
                </a:srgbClr>
              </a:gs>
              <a:gs pos="100000">
                <a:srgbClr val="AF273E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Arial Black"/>
                <a:ea typeface="+mn-ea"/>
                <a:cs typeface="+mn-cs"/>
              </a:rPr>
              <a:t>Х</a:t>
            </a:r>
            <a:endParaRPr kumimoji="0" lang="ru-RU" sz="3600" b="0" i="0" u="none" strike="noStrike" kern="0" cap="none" spc="0" normalizeH="0" baseline="0" noProof="0" dirty="0">
              <a:ln>
                <a:noFill/>
              </a:ln>
              <a:solidFill>
                <a:srgbClr val="FFCC00"/>
              </a:solidFill>
              <a:effectLst/>
              <a:uLnTx/>
              <a:uFillTx/>
              <a:latin typeface="Arial Black"/>
              <a:ea typeface="+mn-ea"/>
              <a:cs typeface="+mn-cs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8040026" y="3610878"/>
            <a:ext cx="961130" cy="961130"/>
          </a:xfrm>
          <a:prstGeom prst="ellipse">
            <a:avLst/>
          </a:prstGeom>
          <a:gradFill rotWithShape="1">
            <a:gsLst>
              <a:gs pos="0">
                <a:srgbClr val="AF273E">
                  <a:shade val="51000"/>
                  <a:satMod val="130000"/>
                </a:srgbClr>
              </a:gs>
              <a:gs pos="80000">
                <a:srgbClr val="AF273E">
                  <a:shade val="93000"/>
                  <a:satMod val="130000"/>
                </a:srgbClr>
              </a:gs>
              <a:gs pos="100000">
                <a:srgbClr val="AF273E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Arial Black"/>
                <a:ea typeface="+mn-ea"/>
                <a:cs typeface="+mn-cs"/>
              </a:rPr>
              <a:t>К</a:t>
            </a:r>
            <a:endParaRPr kumimoji="0" lang="ru-RU" sz="3600" b="0" i="0" u="none" strike="noStrike" kern="0" cap="none" spc="0" normalizeH="0" baseline="0" noProof="0" dirty="0">
              <a:ln>
                <a:noFill/>
              </a:ln>
              <a:solidFill>
                <a:srgbClr val="FFCC00"/>
              </a:solidFill>
              <a:effectLst/>
              <a:uLnTx/>
              <a:uFillTx/>
              <a:latin typeface="Arial Black"/>
              <a:ea typeface="+mn-ea"/>
              <a:cs typeface="+mn-cs"/>
            </a:endParaRPr>
          </a:p>
        </p:txBody>
      </p:sp>
      <p:pic>
        <p:nvPicPr>
          <p:cNvPr id="17" name="Picture 6" descr="D:\КАРТИНКИ\клипы\PUB60COR\WB01750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22996">
            <a:off x="6527367" y="3692946"/>
            <a:ext cx="2227954" cy="891181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20" name="TextBox 19"/>
          <p:cNvSpPr txBox="1"/>
          <p:nvPr/>
        </p:nvSpPr>
        <p:spPr>
          <a:xfrm>
            <a:off x="785786" y="3429000"/>
            <a:ext cx="2534348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скорость в 2 раза</a:t>
            </a:r>
          </a:p>
          <a:p>
            <a:pPr algn="ctr"/>
            <a: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больше</a:t>
            </a:r>
            <a:endParaRPr lang="ru-RU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21" name="Picture 2" descr="D:\КАРТИНКИ\клипы\PUB60COR\TN00217_.WMF"/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214414" y="4273943"/>
            <a:ext cx="1500198" cy="405740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357158" y="5429264"/>
            <a:ext cx="8715404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Автомобили в</a:t>
            </a:r>
            <a:r>
              <a:rPr kumimoji="0" lang="ru-RU" sz="28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момент встречи будут находиться на одинаковом расстоянии от Хабаровска </a:t>
            </a:r>
            <a:endParaRPr kumimoji="0" lang="ru-RU" sz="28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571472" y="-142900"/>
            <a:ext cx="8305800" cy="10001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  <a:endParaRPr lang="ru-RU" b="1" spc="0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357 0.00463 L 0.41128 0.0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22222E-6 L -0.20174 0.00162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85720" y="571480"/>
            <a:ext cx="8858280" cy="642918"/>
          </a:xfrm>
          <a:prstGeom prst="rect">
            <a:avLst/>
          </a:prstGeom>
        </p:spPr>
        <p:txBody>
          <a:bodyPr vert="horz" lIns="0" tIns="45720" rIns="0" bIns="0" anchor="b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3. «Мастер своего дела»</a:t>
            </a:r>
            <a:endParaRPr kumimoji="0" lang="ru-RU" sz="54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Рисунок 6" descr="96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393" b="7651"/>
          <a:stretch>
            <a:fillRect/>
          </a:stretch>
        </p:blipFill>
        <p:spPr>
          <a:xfrm>
            <a:off x="357158" y="1893106"/>
            <a:ext cx="8786842" cy="4964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71472" y="1785926"/>
            <a:ext cx="8305800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Ответьте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вопросы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85720" y="1000132"/>
            <a:ext cx="8286808" cy="642918"/>
          </a:xfrm>
          <a:prstGeom prst="rect">
            <a:avLst/>
          </a:prstGeom>
        </p:spPr>
        <p:txBody>
          <a:bodyPr vert="horz" lIns="0" tIns="45720" rIns="0" bIns="0" anchor="b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«Мастер своего дела»</a:t>
            </a:r>
          </a:p>
          <a:p>
            <a:pPr lvl="0" algn="ctr">
              <a:spcBef>
                <a:spcPct val="0"/>
              </a:spcBef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(болельщикам)</a:t>
            </a:r>
            <a:endParaRPr kumimoji="0" lang="ru-RU" sz="54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>
          <a:solidFill>
            <a:schemeClr val="bg1"/>
          </a:solidFill>
        </p:spPr>
      </p:sp>
      <p:pic>
        <p:nvPicPr>
          <p:cNvPr id="5" name="Picture 8" descr="65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14414" y="1849612"/>
            <a:ext cx="7072362" cy="500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D:\КАРТИНКИ\клипы\PUB60COR\TN00211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9144000" y="4000504"/>
            <a:ext cx="2657324" cy="1055691"/>
          </a:xfrm>
          <a:prstGeom prst="rect">
            <a:avLst/>
          </a:prstGeom>
          <a:noFill/>
        </p:spPr>
      </p:pic>
      <p:pic>
        <p:nvPicPr>
          <p:cNvPr id="8" name="Picture 2" descr="D:\КАРТИНКИ\клипы\PUB60COR\TN00217_.WMF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9144000" y="4286256"/>
            <a:ext cx="3049961" cy="824887"/>
          </a:xfrm>
          <a:prstGeom prst="rect">
            <a:avLst/>
          </a:prstGeom>
          <a:noFill/>
        </p:spPr>
      </p:pic>
      <p:pic>
        <p:nvPicPr>
          <p:cNvPr id="9" name="Picture 5" descr="D:\КАРТИНКИ\клипы\PUB60COR\TN00253_.WMF"/>
          <p:cNvPicPr>
            <a:picLocks noChangeAspect="1" noChangeArrowheads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2535133" y="5286388"/>
            <a:ext cx="2535133" cy="857256"/>
          </a:xfrm>
          <a:prstGeom prst="rect">
            <a:avLst/>
          </a:prstGeom>
          <a:noFill/>
        </p:spPr>
      </p:pic>
      <p:pic>
        <p:nvPicPr>
          <p:cNvPr id="5" name="Picture 3" descr="D:\КАРТИНКИ\клипы\PUB60COR\TN00218_.WMF"/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5335756" y="4786322"/>
            <a:ext cx="5335756" cy="1500198"/>
          </a:xfrm>
          <a:prstGeom prst="rect">
            <a:avLst/>
          </a:prstGeom>
          <a:noFill/>
        </p:spPr>
      </p:pic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214282" y="1928802"/>
            <a:ext cx="8929718" cy="1752600"/>
          </a:xfrm>
          <a:prstGeom prst="rect">
            <a:avLst/>
          </a:prstGeom>
          <a:ln/>
        </p:spPr>
        <p:txBody>
          <a:bodyPr vert="horz" lIns="100584" tIns="45720" anchor="b">
            <a:noAutofit/>
          </a:bodyPr>
          <a:lstStyle/>
          <a:p>
            <a:pPr marL="441325" marR="0" lvl="0" indent="-4413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 мешке находятся инструменты и  приспособления.</a:t>
            </a:r>
          </a:p>
          <a:p>
            <a:pPr marL="441325" marR="0" lvl="0" indent="-4413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Задача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: с завязанными </a:t>
            </a:r>
          </a:p>
          <a:p>
            <a:pPr marL="441325" marR="0" lvl="0" indent="-4413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глазами достать и назвать</a:t>
            </a:r>
          </a:p>
          <a:p>
            <a:pPr marL="441325" marR="0" lvl="0" indent="-4413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инструмент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и указать где он применяется.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2" descr="D:\КАРТИНКИ\клипы\PUB60COR\HH00685_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1071546"/>
            <a:ext cx="1894984" cy="1714512"/>
          </a:xfrm>
          <a:prstGeom prst="rect">
            <a:avLst/>
          </a:prstGeom>
          <a:noFill/>
          <a:effectLst>
            <a:glow rad="101600">
              <a:schemeClr val="tx1">
                <a:alpha val="60000"/>
              </a:schemeClr>
            </a:glo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1.64219 -0.0027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1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35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48148E-6 L -1.61164 -0.0273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6" y="-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63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L 1.44184 0.0342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1" y="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-1.44861 -0.02361 " pathEditMode="relative" rAng="0" ptsTypes="AA">
                                      <p:cBhvr>
                                        <p:cTn id="15" dur="2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4" y="-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5720" y="2714644"/>
            <a:ext cx="8858280" cy="642918"/>
          </a:xfrm>
          <a:prstGeom prst="rect">
            <a:avLst/>
          </a:prstGeom>
        </p:spPr>
        <p:txBody>
          <a:bodyPr vert="horz" lIns="0" tIns="45720" rIns="0" bIns="0" anchor="b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«Мастер своего дела»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(ответы команд)</a:t>
            </a:r>
            <a:endParaRPr kumimoji="0" lang="ru-RU" sz="48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/>
                <a:solidFill>
                  <a:schemeClr val="accent3"/>
                </a:solidFill>
              </a:rPr>
              <a:t>Вопрос 1</a:t>
            </a:r>
            <a:endParaRPr lang="ru-RU" sz="4800" b="1" spc="0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28596" y="1500174"/>
            <a:ext cx="8448676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Почему предельная скорость движения в городе установлена  60 км/ч, а не 50 – 80 км/ч?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42910" y="5286388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этой скорости происходит минимум вредных выбросов .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увеличении или уменьшении скорости движения выброс возрастает более, чем вдвое.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 rotWithShape="0">
                  <a:srgbClr val="000000">
                    <a:alpha val="43137"/>
                  </a:srgb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/>
                <a:solidFill>
                  <a:schemeClr val="accent3"/>
                </a:solidFill>
              </a:rPr>
              <a:t>Вопрос 2</a:t>
            </a:r>
            <a:endParaRPr lang="ru-RU" sz="4800" b="1" spc="0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1571620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Н</a:t>
            </a: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а каком языке</a:t>
            </a:r>
            <a:r>
              <a:rPr kumimoji="0" lang="ru-RU" sz="4400" b="1" i="0" u="none" strike="noStrike" kern="1200" spc="50" normalizeH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дублируются данные на водительских правах в России</a:t>
            </a: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50071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300" normalizeH="0" baseline="0" noProof="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французском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/>
                <a:solidFill>
                  <a:schemeClr val="accent3"/>
                </a:solidFill>
              </a:rPr>
              <a:t>Вопрос 3</a:t>
            </a:r>
            <a:endParaRPr lang="ru-RU" sz="4800" b="1" spc="0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1571620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С какого возраста пассажир может</a:t>
            </a:r>
            <a:r>
              <a:rPr kumimoji="0" lang="ru-RU" sz="4400" b="1" i="0" u="none" strike="noStrike" kern="1200" spc="50" normalizeH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сидеть на переднем сидении автомобиля</a:t>
            </a: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?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50071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300" normalizeH="0" baseline="0" noProof="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с 12 лет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/>
                <a:solidFill>
                  <a:schemeClr val="accent3"/>
                </a:solidFill>
              </a:rPr>
              <a:t>Вопрос 4</a:t>
            </a:r>
            <a:endParaRPr lang="ru-RU" sz="4800" b="1" spc="0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1285860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Какой необходимый набор инструментов должен иметь в машине каждый автолюбитель?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4714884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ru-RU" sz="4400" b="1" cap="all" spc="30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лопата, трос, топор, инструменты специального назначения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28652"/>
            <a:ext cx="8305800" cy="581772"/>
          </a:xfrm>
        </p:spPr>
        <p:txBody>
          <a:bodyPr>
            <a:noAutofit/>
          </a:bodyPr>
          <a:lstStyle/>
          <a:p>
            <a:pPr algn="ctr"/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/>
            </a:r>
            <a:b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АМУРСКИЙ СУДОСТРОИТЕЛЬНЫЙ ЗАВОД</a:t>
            </a:r>
            <a:b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endParaRPr lang="ru-RU" sz="4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7170" name="Picture 2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643050"/>
            <a:ext cx="6434756" cy="4786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/>
                <a:solidFill>
                  <a:schemeClr val="accent3"/>
                </a:solidFill>
              </a:rPr>
              <a:t>Вопрос 5</a:t>
            </a:r>
            <a:endParaRPr lang="ru-RU" sz="4800" b="1" spc="0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71472" y="1928810"/>
            <a:ext cx="8215370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Назначение системы смазки.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3857628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ru-RU" sz="4400" b="1" cap="all" spc="30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сохранность деталей, хорошая работа двигателя, устранение задымленности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/>
                <a:solidFill>
                  <a:schemeClr val="accent3"/>
                </a:solidFill>
              </a:rPr>
              <a:t>Вопрос 6</a:t>
            </a:r>
            <a:endParaRPr lang="ru-RU" sz="4800" b="1" spc="0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1571620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Как называется цветной регулировщик дорожного движения</a:t>
            </a: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?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50071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300" normalizeH="0" baseline="0" noProof="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светофор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/>
                <a:solidFill>
                  <a:schemeClr val="accent3"/>
                </a:solidFill>
              </a:rPr>
              <a:t>Вопрос 7</a:t>
            </a:r>
            <a:endParaRPr lang="ru-RU" sz="4800" b="1" spc="0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2428876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Виды шин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286388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ru-RU" sz="4400" b="1" cap="all" spc="30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летние, зимние и всесезонные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/>
                <a:solidFill>
                  <a:schemeClr val="accent3"/>
                </a:solidFill>
              </a:rPr>
              <a:t>Вопрос 8</a:t>
            </a:r>
            <a:endParaRPr lang="ru-RU" sz="4800" b="1" spc="0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1571620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Назовите красно-</a:t>
            </a:r>
            <a:r>
              <a:rPr kumimoji="0" lang="ru-RU" sz="4400" b="1" i="0" u="none" strike="noStrike" kern="1200" spc="50" normalizeH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бурое дитя железа и кислорода, смертельное для автомобиля.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50071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300" normalizeH="0" baseline="0" noProof="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ржавчина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/>
                <a:solidFill>
                  <a:schemeClr val="accent3"/>
                </a:solidFill>
              </a:rPr>
              <a:t>Вопрос 9</a:t>
            </a:r>
            <a:endParaRPr lang="ru-RU" sz="4800" b="1" spc="0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1571620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Буксируемое транспортное средство, служащее для перевозки грузов.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500710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300" normalizeH="0" baseline="0" noProof="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прицеп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/>
                <a:solidFill>
                  <a:schemeClr val="accent3"/>
                </a:solidFill>
              </a:rPr>
              <a:t>Вопрос 10</a:t>
            </a:r>
            <a:endParaRPr lang="ru-RU" sz="4800" b="1" spc="0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7224" y="1142984"/>
            <a:ext cx="7572428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</a:rPr>
              <a:t>Назовите причины "дымления" автомобилей?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3214694"/>
            <a:ext cx="8501122" cy="11430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ru-RU" sz="4400" b="1" cap="all" spc="30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- неисправность двигателя;</a:t>
            </a:r>
          </a:p>
          <a:p>
            <a:pPr algn="r">
              <a:spcBef>
                <a:spcPct val="0"/>
              </a:spcBef>
              <a:defRPr/>
            </a:pPr>
            <a:r>
              <a:rPr lang="ru-RU" sz="4400" b="1" cap="all" spc="30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 - </a:t>
            </a:r>
            <a:r>
              <a:rPr lang="ru-RU" sz="4400" b="1" cap="all" spc="300" dirty="0" err="1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неотлаженность</a:t>
            </a:r>
            <a:r>
              <a:rPr lang="ru-RU" sz="4400" b="1" cap="all" spc="300" dirty="0" smtClean="0">
                <a:ln/>
                <a:effectLst>
                  <a:glow rad="101600">
                    <a:schemeClr val="bg1">
                      <a:alpha val="6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 системы питания или зажигания</a:t>
            </a:r>
            <a:endParaRPr kumimoji="0" lang="ru-RU" sz="4400" b="1" i="0" u="none" strike="noStrike" kern="1200" cap="all" spc="300" normalizeH="0" baseline="0" noProof="0" dirty="0">
              <a:ln/>
              <a:effectLst>
                <a:glow rad="101600">
                  <a:schemeClr val="bg1">
                    <a:alpha val="6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8"/>
          <p:cNvSpPr txBox="1">
            <a:spLocks/>
          </p:cNvSpPr>
          <p:nvPr/>
        </p:nvSpPr>
        <p:spPr>
          <a:xfrm>
            <a:off x="357158" y="142852"/>
            <a:ext cx="8501122" cy="1828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4. «Автомобиль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от А до Я»</a:t>
            </a:r>
            <a:endParaRPr kumimoji="0" lang="ru-RU" sz="54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>
          <a:solidFill>
            <a:schemeClr val="bg1"/>
          </a:solidFill>
        </p:spPr>
      </p:sp>
      <p:pic>
        <p:nvPicPr>
          <p:cNvPr id="6" name="Picture 11" descr="c6f7_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9318" y="1930426"/>
            <a:ext cx="8066086" cy="4965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00098" y="71414"/>
            <a:ext cx="9144000" cy="1975104"/>
          </a:xfrm>
        </p:spPr>
        <p:txBody>
          <a:bodyPr/>
          <a:lstStyle/>
          <a:p>
            <a:r>
              <a:rPr lang="ru-RU" sz="28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доске вы видите изображение автомобиля. </a:t>
            </a:r>
            <a:br>
              <a:rPr lang="ru-RU" sz="28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Задача: найти соответствие между частью автомобиля и физическим явлением.</a:t>
            </a:r>
            <a:br>
              <a:rPr lang="ru-RU" sz="28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4443" t="4110" r="8922" b="41438"/>
          <a:stretch>
            <a:fillRect/>
          </a:stretch>
        </p:blipFill>
        <p:spPr bwMode="auto">
          <a:xfrm>
            <a:off x="398858" y="1785926"/>
            <a:ext cx="867373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8"/>
          <p:cNvSpPr txBox="1">
            <a:spLocks/>
          </p:cNvSpPr>
          <p:nvPr/>
        </p:nvSpPr>
        <p:spPr>
          <a:xfrm>
            <a:off x="533400" y="71414"/>
            <a:ext cx="7851648" cy="18288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«Автомобиль от А до Я»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(болельщикам)</a:t>
            </a:r>
            <a:endParaRPr kumimoji="0" lang="ru-RU" sz="54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>
          <a:solidFill>
            <a:schemeClr val="bg1"/>
          </a:solidFill>
        </p:spPr>
      </p:sp>
      <p:pic>
        <p:nvPicPr>
          <p:cNvPr id="7" name="Picture 2" descr="C:\Documents and Settings\я\Рабочий стол\Кл час для автомехаников\Машины\HAMMER.jpg"/>
          <p:cNvPicPr>
            <a:picLocks noChangeAspect="1" noChangeArrowheads="1"/>
          </p:cNvPicPr>
          <p:nvPr/>
        </p:nvPicPr>
        <p:blipFill>
          <a:blip r:embed="rId2"/>
          <a:srcRect b="6452"/>
          <a:stretch>
            <a:fillRect/>
          </a:stretch>
        </p:blipFill>
        <p:spPr bwMode="auto">
          <a:xfrm>
            <a:off x="1285852" y="1973258"/>
            <a:ext cx="6858048" cy="4813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14348" y="642918"/>
            <a:ext cx="7772400" cy="1975104"/>
          </a:xfrm>
        </p:spPr>
        <p:txBody>
          <a:bodyPr/>
          <a:lstStyle/>
          <a:p>
            <a:r>
              <a:rPr lang="ru-RU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Назвать элемент или деталь машины, начинающийся на букву, которую один из вас достанет из мешка. </a:t>
            </a:r>
            <a:endParaRPr lang="ru-RU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90886"/>
            <a:ext cx="8305800" cy="581772"/>
          </a:xfrm>
        </p:spPr>
        <p:txBody>
          <a:bodyPr>
            <a:noAutofit/>
          </a:bodyPr>
          <a:lstStyle/>
          <a:p>
            <a:pPr algn="ctr"/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/>
            </a:r>
            <a:b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КОМСОМОЛЬСКИЙ-НА-АМУРЕ НЕФТЕПЕРЕРАБАТЫВАЮЩИЙ ЗАВОД</a:t>
            </a:r>
            <a:b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endParaRPr lang="ru-RU" sz="4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l="80498" t="72035" r="4501" b="18029"/>
          <a:stretch>
            <a:fillRect/>
          </a:stretch>
        </p:blipFill>
        <p:spPr bwMode="auto">
          <a:xfrm>
            <a:off x="1785918" y="2071678"/>
            <a:ext cx="5955548" cy="4357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8"/>
          <p:cNvSpPr txBox="1">
            <a:spLocks/>
          </p:cNvSpPr>
          <p:nvPr/>
        </p:nvSpPr>
        <p:spPr>
          <a:xfrm>
            <a:off x="533400" y="457192"/>
            <a:ext cx="7851648" cy="1828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5. «Меткий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 стрелок»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4" descr="050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9736" r="9736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1285860"/>
            <a:ext cx="8786842" cy="557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8"/>
          <p:cNvSpPr txBox="1">
            <a:spLocks/>
          </p:cNvSpPr>
          <p:nvPr/>
        </p:nvSpPr>
        <p:spPr>
          <a:xfrm>
            <a:off x="720880" y="171440"/>
            <a:ext cx="7851648" cy="1828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«</a:t>
            </a:r>
            <a:r>
              <a:rPr kumimoji="0" lang="ru-RU" sz="5400" i="0" u="none" strike="noStrike" kern="120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Танграм</a:t>
            </a: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»</a:t>
            </a:r>
            <a:endParaRPr kumimoji="0" lang="ru-RU" sz="54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Рисунок 5" descr="mclaren_f1_2001_0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2332" b="27460"/>
          <a:stretch>
            <a:fillRect/>
          </a:stretch>
        </p:blipFill>
        <p:spPr>
          <a:xfrm>
            <a:off x="365760" y="1857364"/>
            <a:ext cx="8778240" cy="3964111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3714760"/>
            <a:ext cx="9072594" cy="1143000"/>
          </a:xfrm>
        </p:spPr>
        <p:txBody>
          <a:bodyPr>
            <a:noAutofit/>
          </a:bodyPr>
          <a:lstStyle/>
          <a:p>
            <a:pPr marL="168275" indent="825500"/>
            <a:r>
              <a:rPr lang="ru-RU" sz="3200" u="sng" spc="0" dirty="0" smtClean="0">
                <a:solidFill>
                  <a:schemeClr val="bg1"/>
                </a:solidFill>
              </a:rPr>
              <a:t>Задача:</a:t>
            </a:r>
            <a:r>
              <a:rPr lang="ru-RU" sz="3200" spc="0" dirty="0" smtClean="0">
                <a:solidFill>
                  <a:schemeClr val="bg1"/>
                </a:solidFill>
              </a:rPr>
              <a:t/>
            </a:r>
            <a:br>
              <a:rPr lang="ru-RU" sz="3200" spc="0" dirty="0" smtClean="0">
                <a:solidFill>
                  <a:schemeClr val="bg1"/>
                </a:solidFill>
              </a:rPr>
            </a:br>
            <a:r>
              <a:rPr lang="ru-RU" sz="3200" spc="0" dirty="0" smtClean="0">
                <a:solidFill>
                  <a:schemeClr val="bg1"/>
                </a:solidFill>
              </a:rPr>
              <a:t> Собрать силуэт автомобиля, причем:</a:t>
            </a:r>
            <a:br>
              <a:rPr lang="ru-RU" sz="3200" spc="0" dirty="0" smtClean="0">
                <a:solidFill>
                  <a:schemeClr val="bg1"/>
                </a:solidFill>
              </a:rPr>
            </a:br>
            <a:r>
              <a:rPr lang="ru-RU" sz="3200" spc="0" dirty="0" smtClean="0">
                <a:solidFill>
                  <a:schemeClr val="bg1"/>
                </a:solidFill>
              </a:rPr>
              <a:t> 1. Нельзя накладывать один </a:t>
            </a:r>
            <a:r>
              <a:rPr lang="ru-RU" sz="3200" spc="0" dirty="0" err="1" smtClean="0">
                <a:solidFill>
                  <a:schemeClr val="bg1"/>
                </a:solidFill>
              </a:rPr>
              <a:t>танграм</a:t>
            </a:r>
            <a:r>
              <a:rPr lang="ru-RU" sz="3200" spc="0" dirty="0" smtClean="0">
                <a:solidFill>
                  <a:schemeClr val="bg1"/>
                </a:solidFill>
              </a:rPr>
              <a:t> </a:t>
            </a:r>
            <a:br>
              <a:rPr lang="ru-RU" sz="3200" spc="0" dirty="0" smtClean="0">
                <a:solidFill>
                  <a:schemeClr val="bg1"/>
                </a:solidFill>
              </a:rPr>
            </a:br>
            <a:r>
              <a:rPr lang="ru-RU" sz="3200" spc="0" dirty="0" smtClean="0">
                <a:solidFill>
                  <a:schemeClr val="bg1"/>
                </a:solidFill>
              </a:rPr>
              <a:t>    на другой, хотя бы кончиком;</a:t>
            </a:r>
            <a:br>
              <a:rPr lang="ru-RU" sz="3200" spc="0" dirty="0" smtClean="0">
                <a:solidFill>
                  <a:schemeClr val="bg1"/>
                </a:solidFill>
              </a:rPr>
            </a:br>
            <a:r>
              <a:rPr lang="ru-RU" sz="3200" spc="0" dirty="0" smtClean="0">
                <a:solidFill>
                  <a:schemeClr val="bg1"/>
                </a:solidFill>
              </a:rPr>
              <a:t> 2. Для силуэта должны бы </a:t>
            </a:r>
            <a:br>
              <a:rPr lang="ru-RU" sz="3200" spc="0" dirty="0" smtClean="0">
                <a:solidFill>
                  <a:schemeClr val="bg1"/>
                </a:solidFill>
              </a:rPr>
            </a:br>
            <a:r>
              <a:rPr lang="ru-RU" sz="3200" spc="0" dirty="0" smtClean="0">
                <a:solidFill>
                  <a:schemeClr val="bg1"/>
                </a:solidFill>
              </a:rPr>
              <a:t>    использованы все 7 </a:t>
            </a:r>
            <a:r>
              <a:rPr lang="ru-RU" sz="3200" spc="0" dirty="0" err="1" smtClean="0">
                <a:solidFill>
                  <a:schemeClr val="bg1"/>
                </a:solidFill>
              </a:rPr>
              <a:t>танграмов</a:t>
            </a:r>
            <a:r>
              <a:rPr lang="ru-RU" sz="3200" spc="0" dirty="0" smtClean="0">
                <a:solidFill>
                  <a:schemeClr val="bg1"/>
                </a:solidFill>
              </a:rPr>
              <a:t>.</a:t>
            </a:r>
            <a:br>
              <a:rPr lang="ru-RU" sz="3200" spc="0" dirty="0" smtClean="0">
                <a:solidFill>
                  <a:schemeClr val="bg1"/>
                </a:solidFill>
              </a:rPr>
            </a:br>
            <a:endParaRPr lang="ru-RU" sz="3200" spc="0" dirty="0">
              <a:solidFill>
                <a:schemeClr val="bg1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-24"/>
            <a:ext cx="9144000" cy="1143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168275" marR="0" lvl="0" indent="8255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i="0" u="none" strike="noStrike" kern="1200" normalizeH="0" baseline="0" noProof="0" dirty="0" smtClean="0">
                <a:solidFill>
                  <a:schemeClr val="bg1"/>
                </a:solidFill>
                <a:uLnTx/>
                <a:uFillTx/>
                <a:ea typeface="+mj-ea"/>
                <a:cs typeface="+mj-cs"/>
              </a:rPr>
              <a:t>Чёрный квадрат, определенным образом разрезан на </a:t>
            </a:r>
            <a:r>
              <a:rPr kumimoji="0" lang="ru-RU" sz="3200" i="0" u="none" strike="noStrike" kern="1200" normalizeH="0" baseline="0" noProof="0" dirty="0" smtClean="0">
                <a:solidFill>
                  <a:schemeClr val="bg1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7</a:t>
            </a:r>
            <a:r>
              <a:rPr kumimoji="0" lang="ru-RU" sz="3200" i="0" u="none" strike="noStrike" kern="1200" normalizeH="0" noProof="0" dirty="0" smtClean="0">
                <a:solidFill>
                  <a:schemeClr val="bg1"/>
                </a:solidFill>
                <a:uLnTx/>
                <a:uFillTx/>
                <a:ea typeface="+mj-ea"/>
                <a:cs typeface="+mj-cs"/>
              </a:rPr>
              <a:t> частей (</a:t>
            </a:r>
            <a:r>
              <a:rPr kumimoji="0" lang="ru-RU" sz="3200" i="0" u="none" strike="noStrike" kern="1200" normalizeH="0" noProof="0" dirty="0" err="1" smtClean="0">
                <a:solidFill>
                  <a:schemeClr val="bg1"/>
                </a:solidFill>
                <a:uLnTx/>
                <a:uFillTx/>
                <a:ea typeface="+mj-ea"/>
                <a:cs typeface="+mj-cs"/>
              </a:rPr>
              <a:t>танграмов</a:t>
            </a:r>
            <a:r>
              <a:rPr kumimoji="0" lang="ru-RU" sz="3200" i="0" u="none" strike="noStrike" kern="1200" normalizeH="0" noProof="0" dirty="0" smtClean="0">
                <a:solidFill>
                  <a:schemeClr val="bg1"/>
                </a:solidFill>
                <a:uLnTx/>
                <a:uFillTx/>
                <a:ea typeface="+mj-ea"/>
                <a:cs typeface="+mj-cs"/>
              </a:rPr>
              <a:t>)</a:t>
            </a:r>
            <a:r>
              <a:rPr kumimoji="0" lang="ru-RU" sz="3200" i="0" u="none" strike="noStrike" kern="1200" normalizeH="0" baseline="0" noProof="0" dirty="0" smtClean="0">
                <a:solidFill>
                  <a:schemeClr val="bg1"/>
                </a:solidFill>
                <a:uLnTx/>
                <a:uFillTx/>
                <a:ea typeface="+mj-ea"/>
                <a:cs typeface="+mj-cs"/>
              </a:rPr>
              <a:t/>
            </a:r>
            <a:br>
              <a:rPr kumimoji="0" lang="ru-RU" sz="3200" i="0" u="none" strike="noStrike" kern="1200" normalizeH="0" baseline="0" noProof="0" dirty="0" smtClean="0">
                <a:solidFill>
                  <a:schemeClr val="bg1"/>
                </a:solidFill>
                <a:uLnTx/>
                <a:uFillTx/>
                <a:ea typeface="+mj-ea"/>
                <a:cs typeface="+mj-cs"/>
              </a:rPr>
            </a:br>
            <a:endParaRPr kumimoji="0" lang="ru-RU" sz="3200" i="0" u="none" strike="noStrike" kern="1200" normalizeH="0" baseline="0" noProof="0" dirty="0">
              <a:solidFill>
                <a:schemeClr val="bg1"/>
              </a:solidFill>
              <a:uLnTx/>
              <a:uFillTx/>
              <a:ea typeface="+mj-ea"/>
              <a:cs typeface="+mj-cs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3571868" y="1138781"/>
            <a:ext cx="2500330" cy="2647409"/>
            <a:chOff x="3500430" y="1071546"/>
            <a:chExt cx="2500330" cy="2647409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500430" y="1071546"/>
              <a:ext cx="2500330" cy="264740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 rot="5400000" flipH="1" flipV="1">
              <a:off x="3428992" y="1142984"/>
              <a:ext cx="2643206" cy="250033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16200000" flipH="1">
              <a:off x="3500430" y="1071546"/>
              <a:ext cx="1928826" cy="19288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stCxn id="4" idx="3"/>
              <a:endCxn id="4" idx="2"/>
            </p:cNvCxnSpPr>
            <p:nvPr/>
          </p:nvCxnSpPr>
          <p:spPr>
            <a:xfrm flipH="1">
              <a:off x="4750595" y="2395250"/>
              <a:ext cx="1250165" cy="132370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>
              <a:stCxn id="4" idx="2"/>
            </p:cNvCxnSpPr>
            <p:nvPr/>
          </p:nvCxnSpPr>
          <p:spPr>
            <a:xfrm rot="5400000" flipH="1">
              <a:off x="4123412" y="3091771"/>
              <a:ext cx="647144" cy="60722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rot="5400000" flipH="1" flipV="1">
              <a:off x="4750595" y="2321711"/>
              <a:ext cx="1357322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 b="3125"/>
          <a:stretch>
            <a:fillRect/>
          </a:stretch>
        </p:blipFill>
        <p:spPr bwMode="auto">
          <a:xfrm>
            <a:off x="2324714" y="1714488"/>
            <a:ext cx="439042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85720" y="928694"/>
            <a:ext cx="8858280" cy="642918"/>
          </a:xfrm>
          <a:prstGeom prst="rect">
            <a:avLst/>
          </a:prstGeom>
        </p:spPr>
        <p:txBody>
          <a:bodyPr vert="horz" lIns="0" tIns="45720" rIns="0" bIns="0" anchor="b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«Каждой руке – своё дело!»</a:t>
            </a:r>
          </a:p>
          <a:p>
            <a:pPr lvl="0" algn="ctr">
              <a:spcBef>
                <a:spcPct val="0"/>
              </a:spcBef>
              <a:defRPr/>
            </a:pPr>
            <a:r>
              <a:rPr kumimoji="0" lang="ru-RU" sz="4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(болельщикам)</a:t>
            </a:r>
            <a:endParaRPr kumimoji="0" lang="ru-RU" sz="48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Picture 4" descr="128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357158" y="1857364"/>
            <a:ext cx="8747053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КАРТИНКИ\клипы\PUB60COR\TN00217_.WMF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9215470" y="2590559"/>
            <a:ext cx="2571800" cy="695565"/>
          </a:xfrm>
          <a:prstGeom prst="rect">
            <a:avLst/>
          </a:prstGeom>
          <a:noFill/>
        </p:spPr>
      </p:pic>
      <p:pic>
        <p:nvPicPr>
          <p:cNvPr id="6" name="Picture 2" descr="D:\КАРТИНКИ\клипы\PUB60COR\TN00217_.WMF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9144000" y="2896626"/>
            <a:ext cx="2571800" cy="695565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929198"/>
            <a:ext cx="9358410" cy="1714512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3600" b="1" spc="300" dirty="0" smtClean="0">
                <a:solidFill>
                  <a:srgbClr val="FF66FF"/>
                </a:solidFill>
                <a:effectLst>
                  <a:glow rad="228600">
                    <a:srgbClr val="002060">
                      <a:alpha val="40000"/>
                    </a:srgbClr>
                  </a:glow>
                </a:effectLst>
                <a:latin typeface="+mj-lt"/>
              </a:rPr>
              <a:t>Задание первой паре: </a:t>
            </a:r>
            <a:r>
              <a:rPr lang="ru-RU" sz="3600" b="1" spc="300" dirty="0" smtClean="0">
                <a:solidFill>
                  <a:srgbClr val="FF66FF"/>
                </a:solidFill>
                <a:effectLst>
                  <a:glow rad="228600">
                    <a:srgbClr val="7030A0">
                      <a:alpha val="40000"/>
                    </a:srgbClr>
                  </a:glow>
                </a:effectLst>
                <a:latin typeface="+mj-lt"/>
              </a:rPr>
              <a:t> </a:t>
            </a:r>
          </a:p>
          <a:p>
            <a:pPr algn="l">
              <a:spcBef>
                <a:spcPts val="0"/>
              </a:spcBef>
            </a:pPr>
            <a:r>
              <a:rPr lang="ru-RU" sz="3600" b="1" dirty="0" smtClean="0">
                <a:latin typeface="+mj-lt"/>
              </a:rPr>
              <a:t>на счет 1, 2, 3 одновременно нарисовать </a:t>
            </a:r>
            <a:r>
              <a:rPr lang="ru-RU" sz="3600" b="1" dirty="0" smtClean="0">
                <a:solidFill>
                  <a:srgbClr val="FFFF00"/>
                </a:solidFill>
                <a:latin typeface="+mj-lt"/>
              </a:rPr>
              <a:t>левой рукой цифру 9,</a:t>
            </a:r>
            <a:r>
              <a:rPr lang="ru-RU" sz="3600" b="1" dirty="0" smtClean="0">
                <a:latin typeface="+mj-lt"/>
              </a:rPr>
              <a:t> </a:t>
            </a:r>
          </a:p>
          <a:p>
            <a:pPr algn="l">
              <a:spcBef>
                <a:spcPts val="0"/>
              </a:spcBef>
            </a:pPr>
            <a:r>
              <a:rPr lang="ru-RU" sz="3600" b="1" dirty="0" smtClean="0">
                <a:solidFill>
                  <a:srgbClr val="FF9900"/>
                </a:solidFill>
                <a:latin typeface="+mj-lt"/>
              </a:rPr>
              <a:t>а правой – цифру 6.</a:t>
            </a:r>
          </a:p>
          <a:p>
            <a:pPr algn="l">
              <a:spcBef>
                <a:spcPts val="0"/>
              </a:spcBef>
            </a:pPr>
            <a:endParaRPr lang="ru-RU" sz="3600" b="1" dirty="0" smtClean="0">
              <a:solidFill>
                <a:srgbClr val="FFC000"/>
              </a:solidFill>
              <a:latin typeface="+mj-lt"/>
            </a:endParaRPr>
          </a:p>
          <a:p>
            <a:pPr algn="l">
              <a:spcBef>
                <a:spcPts val="0"/>
              </a:spcBef>
            </a:pPr>
            <a:endParaRPr lang="ru-RU" sz="3600" b="1" dirty="0" smtClean="0">
              <a:solidFill>
                <a:srgbClr val="FFC000"/>
              </a:solidFill>
              <a:latin typeface="+mj-lt"/>
            </a:endParaRPr>
          </a:p>
          <a:p>
            <a:pPr algn="ctr">
              <a:spcBef>
                <a:spcPts val="0"/>
              </a:spcBef>
            </a:pPr>
            <a:endParaRPr lang="ru-RU" sz="1100" b="1" dirty="0" smtClean="0">
              <a:solidFill>
                <a:srgbClr val="FF66FF"/>
              </a:solidFill>
              <a:latin typeface="+mj-lt"/>
            </a:endParaRPr>
          </a:p>
          <a:p>
            <a:pPr algn="ctr">
              <a:spcBef>
                <a:spcPts val="0"/>
              </a:spcBef>
            </a:pPr>
            <a:endParaRPr lang="ru-RU" sz="500" b="1" dirty="0" smtClean="0">
              <a:solidFill>
                <a:srgbClr val="FF66FF"/>
              </a:solidFill>
              <a:effectLst>
                <a:glow rad="101600">
                  <a:srgbClr val="002060">
                    <a:alpha val="60000"/>
                  </a:srgbClr>
                </a:glow>
              </a:effectLst>
              <a:latin typeface="+mj-lt"/>
            </a:endParaRPr>
          </a:p>
          <a:p>
            <a:pPr algn="ctr">
              <a:spcBef>
                <a:spcPts val="0"/>
              </a:spcBef>
            </a:pPr>
            <a:endParaRPr lang="ru-RU" sz="3600" b="1" dirty="0" smtClean="0">
              <a:solidFill>
                <a:srgbClr val="FF66FF"/>
              </a:solidFill>
              <a:effectLst>
                <a:glow rad="101600">
                  <a:srgbClr val="002060">
                    <a:alpha val="60000"/>
                  </a:srgbClr>
                </a:glow>
              </a:effectLst>
              <a:latin typeface="+mj-lt"/>
            </a:endParaRPr>
          </a:p>
          <a:p>
            <a:pPr algn="ctr">
              <a:spcBef>
                <a:spcPts val="0"/>
              </a:spcBef>
            </a:pPr>
            <a:endParaRPr lang="ru-RU" sz="1600" b="1" spc="300" dirty="0" smtClean="0">
              <a:solidFill>
                <a:srgbClr val="FF66FF"/>
              </a:solidFill>
              <a:effectLst>
                <a:glow rad="101600">
                  <a:srgbClr val="002060">
                    <a:alpha val="60000"/>
                  </a:srgbClr>
                </a:glow>
              </a:effectLst>
              <a:latin typeface="+mj-lt"/>
            </a:endParaRPr>
          </a:p>
          <a:p>
            <a:pPr algn="ctr">
              <a:spcBef>
                <a:spcPts val="0"/>
              </a:spcBef>
            </a:pPr>
            <a:r>
              <a:rPr lang="ru-RU" sz="3600" b="1" spc="300" dirty="0" smtClean="0">
                <a:solidFill>
                  <a:srgbClr val="FF66FF"/>
                </a:solidFill>
                <a:effectLst>
                  <a:glow rad="101600">
                    <a:srgbClr val="002060">
                      <a:alpha val="60000"/>
                    </a:srgbClr>
                  </a:glow>
                </a:effectLst>
                <a:latin typeface="+mj-lt"/>
              </a:rPr>
              <a:t>Задание второй паре:</a:t>
            </a:r>
          </a:p>
          <a:p>
            <a:pPr algn="l">
              <a:spcBef>
                <a:spcPts val="0"/>
              </a:spcBef>
            </a:pPr>
            <a:r>
              <a:rPr lang="ru-RU" sz="3600" b="1" dirty="0" smtClean="0">
                <a:latin typeface="+mj-lt"/>
              </a:rPr>
              <a:t>на счет 1, 2, 3 одновременно нарисовать </a:t>
            </a:r>
            <a:r>
              <a:rPr lang="ru-RU" sz="3600" b="1" dirty="0" smtClean="0">
                <a:solidFill>
                  <a:srgbClr val="FFFF00"/>
                </a:solidFill>
                <a:latin typeface="+mj-lt"/>
              </a:rPr>
              <a:t>левой рукой – треугольник,</a:t>
            </a:r>
            <a:r>
              <a:rPr lang="ru-RU" sz="3600" b="1" dirty="0" smtClean="0">
                <a:latin typeface="+mj-lt"/>
              </a:rPr>
              <a:t> </a:t>
            </a:r>
            <a:r>
              <a:rPr lang="ru-RU" sz="3600" b="1" dirty="0" smtClean="0">
                <a:solidFill>
                  <a:srgbClr val="FF9900"/>
                </a:solidFill>
                <a:latin typeface="+mj-lt"/>
              </a:rPr>
              <a:t>а правой прямоугольник</a:t>
            </a:r>
          </a:p>
        </p:txBody>
      </p:sp>
      <p:pic>
        <p:nvPicPr>
          <p:cNvPr id="4" name="Picture 2" descr="D:\КАРТИНКИ\клипы\PUB60COR\TN00217_.WMF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9144000" y="3214686"/>
            <a:ext cx="2571800" cy="69556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81481E-6 L -1.44895 4.8148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81481E-6 L -1.44895 4.81481E-6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4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81481E-6 L -1.44895 4.81481E-6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8"/>
          <p:cNvSpPr txBox="1">
            <a:spLocks/>
          </p:cNvSpPr>
          <p:nvPr/>
        </p:nvSpPr>
        <p:spPr>
          <a:xfrm>
            <a:off x="578004" y="-71462"/>
            <a:ext cx="7851648" cy="1828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«Светофор»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(</a:t>
            </a: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болельщикам)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solidFill>
            <a:schemeClr val="bg1"/>
          </a:solidFill>
        </p:spPr>
      </p:sp>
      <p:pic>
        <p:nvPicPr>
          <p:cNvPr id="5" name="Picture 6" descr="97"/>
          <p:cNvPicPr>
            <a:picLocks noChangeAspect="1" noChangeArrowheads="1"/>
          </p:cNvPicPr>
          <p:nvPr/>
        </p:nvPicPr>
        <p:blipFill>
          <a:blip r:embed="rId2"/>
          <a:srcRect r="1000"/>
          <a:stretch>
            <a:fillRect/>
          </a:stretch>
        </p:blipFill>
        <p:spPr bwMode="auto">
          <a:xfrm>
            <a:off x="428596" y="2639226"/>
            <a:ext cx="8643967" cy="33615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00128" y="810954"/>
            <a:ext cx="7772400" cy="1546476"/>
          </a:xfrm>
        </p:spPr>
        <p:txBody>
          <a:bodyPr/>
          <a:lstStyle/>
          <a:p>
            <a:r>
              <a:rPr lang="ru-RU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30 секунд не прочитать слова, изображенные на экране, а назвать их цвета.</a:t>
            </a:r>
            <a:endParaRPr lang="ru-RU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85752" y="714356"/>
            <a:ext cx="9072594" cy="1975104"/>
          </a:xfrm>
        </p:spPr>
        <p:txBody>
          <a:bodyPr/>
          <a:lstStyle/>
          <a:p>
            <a:r>
              <a:rPr lang="ru-RU" sz="54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красный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400" dirty="0" smtClean="0">
                <a:solidFill>
                  <a:srgbClr val="F0E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зелёный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dirty="0" smtClean="0">
                <a:solidFill>
                  <a:srgbClr val="9362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желтый</a:t>
            </a:r>
            <a:r>
              <a:rPr lang="ru-RU" sz="4800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коричневый</a:t>
            </a:r>
            <a:r>
              <a:rPr lang="ru-RU" sz="48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жёлтый </a:t>
            </a:r>
            <a:r>
              <a:rPr lang="ru-RU" sz="5400" dirty="0" smtClean="0">
                <a:solidFill>
                  <a:srgbClr val="F0E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красный</a:t>
            </a:r>
            <a:r>
              <a:rPr lang="ru-RU" sz="54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spc="6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синий</a:t>
            </a:r>
            <a:r>
              <a:rPr lang="ru-RU" sz="4800" spc="6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  </a:t>
            </a:r>
            <a:r>
              <a:rPr lang="ru-RU" sz="4800" dirty="0" smtClean="0">
                <a:solidFill>
                  <a:srgbClr val="9362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зелёный</a:t>
            </a:r>
            <a:r>
              <a:rPr lang="ru-RU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красный</a:t>
            </a:r>
            <a:r>
              <a:rPr lang="ru-RU" sz="44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dirty="0" smtClean="0">
                <a:solidFill>
                  <a:srgbClr val="F0E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синий </a:t>
            </a:r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жёлтый</a:t>
            </a:r>
            <a:r>
              <a:rPr lang="ru-RU" sz="44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СИНИЙ</a:t>
            </a:r>
            <a:r>
              <a:rPr lang="ru-RU" sz="4400" dirty="0" smtClean="0">
                <a:solidFill>
                  <a:srgbClr val="F0E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6000" cap="none" spc="300" dirty="0" smtClean="0">
                <a:solidFill>
                  <a:srgbClr val="F0E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6000" cap="none" spc="3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коричневый </a:t>
            </a:r>
            <a:r>
              <a:rPr lang="ru-RU" sz="7200" cap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красный</a:t>
            </a:r>
            <a:r>
              <a:rPr lang="ru-RU" sz="3600" cap="none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7200" cap="none" spc="-200" dirty="0" smtClean="0">
                <a:solidFill>
                  <a:srgbClr val="9362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Demi" pitchFamily="34" charset="0"/>
                <a:ea typeface="MS Mincho" pitchFamily="49" charset="-128"/>
                <a:cs typeface="Times New Roman" pitchFamily="18" charset="0"/>
              </a:rPr>
              <a:t>ЗЕЛЁНЫЙ</a:t>
            </a:r>
            <a:r>
              <a:rPr lang="ru-RU" sz="7200" cap="none" dirty="0" smtClean="0">
                <a:solidFill>
                  <a:srgbClr val="9362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ru-RU" sz="4800" cap="none" dirty="0">
              <a:solidFill>
                <a:srgbClr val="9362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57554" y="-24"/>
            <a:ext cx="242887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000" b="1" spc="300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ОБРАЗЕЦ</a:t>
            </a:r>
            <a:endParaRPr lang="ru-RU" sz="4000" b="1" spc="300" dirty="0">
              <a:ln w="50800"/>
              <a:solidFill>
                <a:schemeClr val="bg1">
                  <a:shade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85752" y="142852"/>
            <a:ext cx="8858280" cy="1975104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ru-RU" sz="54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красный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smtClean="0">
                <a:solidFill>
                  <a:srgbClr val="F0E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синий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зелёный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желтый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синий</a:t>
            </a:r>
            <a:r>
              <a:rPr lang="ru-RU" sz="54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жёлтый</a:t>
            </a:r>
            <a:r>
              <a:rPr lang="ru-RU" sz="54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 smtClean="0">
                <a:solidFill>
                  <a:srgbClr val="F0E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красный</a:t>
            </a:r>
            <a:r>
              <a:rPr lang="ru-RU" sz="54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6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чёрный</a:t>
            </a:r>
            <a:r>
              <a:rPr lang="ru-RU" sz="60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зелёный</a:t>
            </a:r>
            <a:r>
              <a:rPr lang="ru-RU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7200" spc="6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синий</a:t>
            </a:r>
            <a:r>
              <a:rPr lang="ru-RU" sz="7200" spc="6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красный</a:t>
            </a:r>
            <a:r>
              <a:rPr lang="ru-RU" sz="48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жёлтый</a:t>
            </a:r>
            <a:r>
              <a:rPr lang="ru-RU" sz="48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rgbClr val="F0E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синий</a:t>
            </a:r>
            <a:r>
              <a:rPr lang="ru-RU" sz="48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im3"/>
                <a:cs typeface="Times New Roman" pitchFamily="18" charset="0"/>
              </a:rPr>
              <a:t>чёрный</a:t>
            </a:r>
            <a:r>
              <a:rPr lang="ru-RU" sz="54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8800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зелёный</a:t>
            </a:r>
            <a:r>
              <a:rPr lang="ru-RU" sz="8000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endParaRPr lang="ru-RU" sz="5400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ОАО «КОМСОМОЛЬСКОЕ ЭЛЕКТРОМОНТАЖНОЕ ПРЕДПРИЯТИЕ»</a:t>
            </a:r>
            <a:b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endParaRPr lang="ru-RU" sz="3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8194" name="Picture 2" descr="DSC040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39847" y="903369"/>
            <a:ext cx="4807182" cy="6429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4282" y="-214338"/>
            <a:ext cx="8858280" cy="1975104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ru-RU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красный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зелёный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7200" cap="none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синий</a:t>
            </a:r>
            <a:r>
              <a:rPr lang="ru-RU" sz="7200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желтый</a:t>
            </a:r>
            <a:r>
              <a:rPr lang="ru-RU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чёрный</a:t>
            </a:r>
            <a:r>
              <a:rPr lang="ru-RU" sz="54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 smtClean="0">
                <a:solidFill>
                  <a:srgbClr val="F0E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красный</a:t>
            </a:r>
            <a:r>
              <a:rPr lang="ru-RU" sz="54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жёлтый</a:t>
            </a:r>
            <a:r>
              <a:rPr lang="ru-RU" sz="60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600" spc="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синий</a:t>
            </a:r>
            <a:r>
              <a:rPr lang="ru-RU" sz="5400" spc="6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  </a:t>
            </a:r>
            <a:r>
              <a:rPr lang="ru-RU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зелёный</a:t>
            </a:r>
            <a:r>
              <a:rPr lang="ru-RU" sz="44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красный</a:t>
            </a:r>
            <a:r>
              <a:rPr lang="ru-RU" sz="48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400" dirty="0" smtClean="0">
                <a:solidFill>
                  <a:srgbClr val="F0E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синий </a:t>
            </a: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жёлтый</a:t>
            </a:r>
            <a:r>
              <a:rPr lang="ru-RU" sz="48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rgbClr val="F0EA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синий</a:t>
            </a:r>
            <a:r>
              <a:rPr lang="ru-RU" sz="48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im3"/>
                <a:cs typeface="Times New Roman" pitchFamily="18" charset="0"/>
              </a:rPr>
              <a:t>чёрный</a:t>
            </a:r>
            <a:r>
              <a:rPr lang="ru-RU" sz="5400" dirty="0" smtClean="0">
                <a:solidFill>
                  <a:srgbClr val="119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зелёный</a:t>
            </a:r>
            <a:r>
              <a:rPr lang="ru-RU" sz="8000" cap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endParaRPr lang="ru-RU" sz="5400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5720" y="2714644"/>
            <a:ext cx="8858280" cy="642918"/>
          </a:xfrm>
          <a:prstGeom prst="rect">
            <a:avLst/>
          </a:prstGeom>
        </p:spPr>
        <p:txBody>
          <a:bodyPr vert="horz" lIns="0" tIns="45720" rIns="0" bIns="0" anchor="b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«</a:t>
            </a:r>
            <a:r>
              <a:rPr lang="ru-RU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Танграм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(ответ)</a:t>
            </a:r>
            <a:endParaRPr kumimoji="0" lang="ru-RU" sz="48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500042"/>
            <a:ext cx="20505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Ответ:</a:t>
            </a:r>
            <a:endParaRPr lang="ru-RU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9380" y="1714488"/>
            <a:ext cx="4338636" cy="3494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06902" y="1423110"/>
            <a:ext cx="8151378" cy="4363344"/>
          </a:xfrm>
        </p:spPr>
        <p:txBody>
          <a:bodyPr>
            <a:normAutofit/>
          </a:bodyPr>
          <a:lstStyle/>
          <a:p>
            <a:pPr marL="512064" indent="-457200">
              <a:buFont typeface="+mj-lt"/>
              <a:buAutoNum type="arabicPeriod"/>
            </a:pPr>
            <a:r>
              <a:rPr lang="ru-RU" sz="3600" dirty="0" smtClean="0"/>
              <a:t>На уроке мне было …, потому что …</a:t>
            </a:r>
          </a:p>
          <a:p>
            <a:pPr marL="512064" indent="-457200">
              <a:buFont typeface="+mj-lt"/>
              <a:buAutoNum type="arabicPeriod"/>
            </a:pPr>
            <a:r>
              <a:rPr lang="ru-RU" sz="3600" dirty="0" smtClean="0"/>
              <a:t>Больше всего </a:t>
            </a:r>
            <a:r>
              <a:rPr lang="ru-RU" sz="3600" dirty="0" smtClean="0"/>
              <a:t>мне понравилось задание …</a:t>
            </a:r>
          </a:p>
          <a:p>
            <a:pPr marL="512064" indent="-457200">
              <a:buFont typeface="+mj-lt"/>
              <a:buAutoNum type="arabicPeriod"/>
            </a:pPr>
            <a:r>
              <a:rPr lang="ru-RU" sz="3600" dirty="0" smtClean="0"/>
              <a:t>Я узнал …</a:t>
            </a:r>
          </a:p>
          <a:p>
            <a:pPr marL="512064" indent="-457200">
              <a:buFont typeface="+mj-lt"/>
              <a:buAutoNum type="arabicPeriod"/>
            </a:pPr>
            <a:r>
              <a:rPr lang="ru-RU" sz="3600" dirty="0" smtClean="0"/>
              <a:t>Мне хотелось бы …</a:t>
            </a:r>
          </a:p>
          <a:p>
            <a:pPr marL="512064" indent="-457200">
              <a:buFont typeface="+mj-lt"/>
              <a:buAutoNum type="arabicPeriod"/>
            </a:pP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/>
                <a:solidFill>
                  <a:schemeClr val="accent3"/>
                </a:solidFill>
              </a:rPr>
              <a:t>Рефлексивный экран</a:t>
            </a:r>
            <a:endParaRPr lang="ru-RU" b="1" spc="0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Rectangle 4"/>
          <p:cNvSpPr>
            <a:spLocks noGrp="1" noChangeArrowheads="1"/>
          </p:cNvSpPr>
          <p:nvPr>
            <p:ph type="title"/>
          </p:nvPr>
        </p:nvSpPr>
        <p:spPr>
          <a:xfrm>
            <a:off x="357158" y="0"/>
            <a:ext cx="8786842" cy="1143000"/>
          </a:xfrm>
        </p:spPr>
        <p:txBody>
          <a:bodyPr/>
          <a:lstStyle/>
          <a:p>
            <a:pPr algn="ctr"/>
            <a:r>
              <a:rPr lang="ru-RU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Подведение итогов!!!</a:t>
            </a:r>
          </a:p>
        </p:txBody>
      </p:sp>
      <p:pic>
        <p:nvPicPr>
          <p:cNvPr id="89094" name="Picture 6" descr="06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-214346" y="285728"/>
            <a:ext cx="3857620" cy="3857620"/>
          </a:xfrm>
          <a:noFill/>
          <a:ln/>
        </p:spPr>
      </p:pic>
      <p:pic>
        <p:nvPicPr>
          <p:cNvPr id="4" name="Picture 6" descr="0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57488" y="0"/>
            <a:ext cx="3857620" cy="3857620"/>
          </a:xfrm>
          <a:prstGeom prst="rect">
            <a:avLst/>
          </a:prstGeom>
          <a:noFill/>
          <a:ln/>
        </p:spPr>
      </p:pic>
      <p:pic>
        <p:nvPicPr>
          <p:cNvPr id="6" name="Picture 6" descr="06"/>
          <p:cNvPicPr>
            <a:picLocks noChangeAspect="1" noChangeArrowheads="1" noCrop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643174" y="3000380"/>
            <a:ext cx="3857620" cy="3857620"/>
          </a:xfrm>
          <a:prstGeom prst="rect">
            <a:avLst/>
          </a:prstGeom>
          <a:noFill/>
          <a:ln/>
        </p:spPr>
      </p:pic>
      <p:pic>
        <p:nvPicPr>
          <p:cNvPr id="7" name="Picture 6" descr="06"/>
          <p:cNvPicPr>
            <a:picLocks noChangeAspect="1" noChangeArrowheads="1" noCrop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-214346" y="3000380"/>
            <a:ext cx="3857620" cy="3857620"/>
          </a:xfrm>
          <a:prstGeom prst="rect">
            <a:avLst/>
          </a:prstGeom>
          <a:noFill/>
          <a:ln/>
        </p:spPr>
      </p:pic>
      <p:pic>
        <p:nvPicPr>
          <p:cNvPr id="8" name="Picture 6" descr="06"/>
          <p:cNvPicPr>
            <a:picLocks noChangeAspect="1" noChangeArrowheads="1" noCrop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5500694" y="0"/>
            <a:ext cx="3857620" cy="3857620"/>
          </a:xfrm>
          <a:prstGeom prst="rect">
            <a:avLst/>
          </a:prstGeom>
          <a:noFill/>
          <a:ln/>
        </p:spPr>
      </p:pic>
      <p:pic>
        <p:nvPicPr>
          <p:cNvPr id="9" name="Picture 6" descr="06"/>
          <p:cNvPicPr>
            <a:picLocks noChangeAspect="1" noChangeArrowheads="1" noCrop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5286380" y="3000380"/>
            <a:ext cx="3857620" cy="385762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28662" y="0"/>
            <a:ext cx="7772400" cy="914400"/>
          </a:xfrm>
        </p:spPr>
        <p:txBody>
          <a:bodyPr>
            <a:noAutofit/>
          </a:bodyPr>
          <a:lstStyle/>
          <a:p>
            <a:pPr algn="ctr"/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База ЗАО «</a:t>
            </a:r>
            <a:r>
              <a:rPr lang="ru-RU" sz="40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Дальстальконструкция</a:t>
            </a:r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»</a:t>
            </a:r>
            <a:b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endParaRPr lang="ru-RU" sz="4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l="1627" t="5479" r="1584"/>
          <a:stretch>
            <a:fillRect/>
          </a:stretch>
        </p:blipFill>
        <p:spPr bwMode="auto">
          <a:xfrm>
            <a:off x="508408" y="1571612"/>
            <a:ext cx="8501122" cy="4929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14290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ТЭЦ–3 </a:t>
            </a:r>
            <a:b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r>
              <a:rPr lang="ru-RU" sz="40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г.КОМСОМОЛЬСКА-НА-АМУРЕ</a:t>
            </a:r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/>
            </a:r>
            <a:b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 </a:t>
            </a:r>
            <a:endParaRPr lang="ru-RU" sz="4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>
              <a:latin typeface="Times New Roman"/>
              <a:ea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lum bright="-20000" contrast="20000"/>
          </a:blip>
          <a:srcRect l="1008" t="3289" r="2217"/>
          <a:stretch>
            <a:fillRect/>
          </a:stretch>
        </p:blipFill>
        <p:spPr bwMode="auto">
          <a:xfrm>
            <a:off x="1357290" y="1928802"/>
            <a:ext cx="6858048" cy="42005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1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Метро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1797</TotalTime>
  <Words>978</Words>
  <Application>Microsoft Office PowerPoint</Application>
  <PresentationFormat>Экран (4:3)</PresentationFormat>
  <Paragraphs>261</Paragraphs>
  <Slides>74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74</vt:i4>
      </vt:variant>
    </vt:vector>
  </HeadingPairs>
  <TitlesOfParts>
    <vt:vector size="78" baseType="lpstr">
      <vt:lpstr>Тема1</vt:lpstr>
      <vt:lpstr>Пастель</vt:lpstr>
      <vt:lpstr>Оформление по умолчанию</vt:lpstr>
      <vt:lpstr>Метро</vt:lpstr>
      <vt:lpstr>Моя   профессия -</vt:lpstr>
      <vt:lpstr>Кто ничего не изучает, Тот вечно хнычет и скучает!                                                                                                                Ф.Сеф</vt:lpstr>
      <vt:lpstr>КОМСОМОЛЬСКОЕ-НА-АМУРЕ  АВИАЦИОННОЕ ПРОИЗВОДСТВЕННОЕ ОБЪЕДИНЕНИЕ </vt:lpstr>
      <vt:lpstr>АМУРМЕТАЛЛ</vt:lpstr>
      <vt:lpstr> АМУРСКИЙ СУДОСТРОИТЕЛЬНЫЙ ЗАВОД </vt:lpstr>
      <vt:lpstr> КОМСОМОЛЬСКИЙ-НА-АМУРЕ НЕФТЕПЕРЕРАБАТЫВАЮЩИЙ ЗАВОД </vt:lpstr>
      <vt:lpstr>ОАО «КОМСОМОЛЬСКОЕ ЭЛЕКТРОМОНТАЖНОЕ ПРЕДПРИЯТИЕ» </vt:lpstr>
      <vt:lpstr> База ЗАО «Дальстальконструкция» </vt:lpstr>
      <vt:lpstr> ТЭЦ–3  г.КОМСОМОЛЬСКА-НА-АМУРЕ  </vt:lpstr>
      <vt:lpstr>ЖЭУ</vt:lpstr>
      <vt:lpstr>ПТПА</vt:lpstr>
      <vt:lpstr>Автослесарь  должен знать: </vt:lpstr>
      <vt:lpstr>Профессионально важные качества</vt:lpstr>
      <vt:lpstr>Пора игру нам начинать. Пусть каждый проявит смекалку и юмор. Всем курс на победу держать! </vt:lpstr>
      <vt:lpstr>Слайд 15</vt:lpstr>
      <vt:lpstr>Собрать разрезанную картинку. Назвать марку машины и её технические характеристики. 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Вопрос 10</vt:lpstr>
      <vt:lpstr>Слайд 38</vt:lpstr>
      <vt:lpstr>Задача 1</vt:lpstr>
      <vt:lpstr>Задача 2</vt:lpstr>
      <vt:lpstr>Слайд 41</vt:lpstr>
      <vt:lpstr>Слайд 42</vt:lpstr>
      <vt:lpstr>Слайд 43</vt:lpstr>
      <vt:lpstr>Слайд 44</vt:lpstr>
      <vt:lpstr>Слайд 45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Вопрос 10</vt:lpstr>
      <vt:lpstr>Слайд 56</vt:lpstr>
      <vt:lpstr>На доске вы видите изображение автомобиля.  Задача: найти соответствие между частью автомобиля и физическим явлением. </vt:lpstr>
      <vt:lpstr>Слайд 58</vt:lpstr>
      <vt:lpstr>Назвать элемент или деталь машины, начинающийся на букву, которую один из вас достанет из мешка. </vt:lpstr>
      <vt:lpstr>Слайд 60</vt:lpstr>
      <vt:lpstr>Слайд 61</vt:lpstr>
      <vt:lpstr>Задача:  Собрать силуэт автомобиля, причем:  1. Нельзя накладывать один танграм      на другой, хотя бы кончиком;  2. Для силуэта должны бы      использованы все 7 танграмов. </vt:lpstr>
      <vt:lpstr>Слайд 63</vt:lpstr>
      <vt:lpstr>Слайд 64</vt:lpstr>
      <vt:lpstr>Слайд 65</vt:lpstr>
      <vt:lpstr>Слайд 66</vt:lpstr>
      <vt:lpstr>За 30 секунд не прочитать слова, изображенные на экране, а назвать их цвета.</vt:lpstr>
      <vt:lpstr>красный  зелёный желтый  коричневый жёлтый красный синий   зелёный красный  синий жёлтый СИНИЙ    коричневый красный ЗЕЛЁНЫЙ   </vt:lpstr>
      <vt:lpstr>красный синий зелёный желтый синий жёлтый красный  чёрный зелёный     синий красный  жёлтый синий чёрный    зелёный    </vt:lpstr>
      <vt:lpstr>красный зелёный синий желтый чёрный красный жёлтый синий   зелёный красный  синий жёлтый синий чёрный зелёный    </vt:lpstr>
      <vt:lpstr>Слайд 71</vt:lpstr>
      <vt:lpstr>Слайд 72</vt:lpstr>
      <vt:lpstr>Рефлексивный экран</vt:lpstr>
      <vt:lpstr>Подведение итогов!!!</vt:lpstr>
    </vt:vector>
  </TitlesOfParts>
  <Company>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XXX</dc:creator>
  <cp:lastModifiedBy>XTreme</cp:lastModifiedBy>
  <cp:revision>236</cp:revision>
  <dcterms:created xsi:type="dcterms:W3CDTF">2010-03-17T06:41:52Z</dcterms:created>
  <dcterms:modified xsi:type="dcterms:W3CDTF">2002-01-22T01:05:39Z</dcterms:modified>
</cp:coreProperties>
</file>