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pptx" ContentType="application/vnd.openxmlformats-officedocument.presentationml.presentation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2" r:id="rId2"/>
    <p:sldId id="293" r:id="rId3"/>
    <p:sldId id="294" r:id="rId4"/>
    <p:sldId id="295" r:id="rId5"/>
    <p:sldId id="296" r:id="rId6"/>
    <p:sldId id="298" r:id="rId7"/>
    <p:sldId id="299" r:id="rId8"/>
    <p:sldId id="300" r:id="rId9"/>
    <p:sldId id="301" r:id="rId10"/>
    <p:sldId id="304" r:id="rId11"/>
    <p:sldId id="305" r:id="rId12"/>
    <p:sldId id="306" r:id="rId13"/>
    <p:sldId id="307" r:id="rId14"/>
    <p:sldId id="308" r:id="rId15"/>
    <p:sldId id="309" r:id="rId16"/>
    <p:sldId id="310" r:id="rId17"/>
    <p:sldId id="302" r:id="rId18"/>
    <p:sldId id="303" r:id="rId19"/>
    <p:sldId id="311" r:id="rId20"/>
    <p:sldId id="312" r:id="rId21"/>
    <p:sldId id="313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84" y="-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7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ttp://img-fotki.yandex.ru/get/5403/vera-erifa2008.6/0_3c4b0_9db807c0_L"/>
          <p:cNvPicPr>
            <a:picLocks noChangeAspect="1" noChangeArrowheads="1"/>
          </p:cNvPicPr>
          <p:nvPr userDrawn="1"/>
        </p:nvPicPr>
        <p:blipFill>
          <a:blip r:embed="rId2" cstate="print">
            <a:lum contrast="10000"/>
          </a:blip>
          <a:srcRect/>
          <a:stretch>
            <a:fillRect/>
          </a:stretch>
        </p:blipFill>
        <p:spPr bwMode="auto">
          <a:xfrm>
            <a:off x="4500562" y="1428736"/>
            <a:ext cx="3963348" cy="5016897"/>
          </a:xfrm>
          <a:prstGeom prst="rect">
            <a:avLst/>
          </a:prstGeom>
          <a:noFill/>
        </p:spPr>
      </p:pic>
      <p:grpSp>
        <p:nvGrpSpPr>
          <p:cNvPr id="25" name="Группа 24"/>
          <p:cNvGrpSpPr/>
          <p:nvPr userDrawn="1"/>
        </p:nvGrpSpPr>
        <p:grpSpPr>
          <a:xfrm>
            <a:off x="214282" y="214290"/>
            <a:ext cx="8643998" cy="6429422"/>
            <a:chOff x="214282" y="214290"/>
            <a:chExt cx="8643998" cy="6429422"/>
          </a:xfrm>
        </p:grpSpPr>
        <p:grpSp>
          <p:nvGrpSpPr>
            <p:cNvPr id="26" name="Группа 13"/>
            <p:cNvGrpSpPr/>
            <p:nvPr userDrawn="1"/>
          </p:nvGrpSpPr>
          <p:grpSpPr>
            <a:xfrm>
              <a:off x="285720" y="214290"/>
              <a:ext cx="8572560" cy="357190"/>
              <a:chOff x="285720" y="214290"/>
              <a:chExt cx="8572560" cy="357190"/>
            </a:xfrm>
          </p:grpSpPr>
          <p:pic>
            <p:nvPicPr>
              <p:cNvPr id="36" name="Picture 8" descr="http://v.foto.radikal.ru/0705/f6/d8d082ad5673.png"/>
              <p:cNvPicPr>
                <a:picLocks noChangeAspect="1" noChangeArrowheads="1"/>
              </p:cNvPicPr>
              <p:nvPr userDrawn="1"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285720" y="214290"/>
                <a:ext cx="4214842" cy="357190"/>
              </a:xfrm>
              <a:prstGeom prst="rect">
                <a:avLst/>
              </a:prstGeom>
              <a:noFill/>
            </p:spPr>
          </p:pic>
          <p:pic>
            <p:nvPicPr>
              <p:cNvPr id="37" name="Picture 8" descr="http://v.foto.radikal.ru/0705/f6/d8d082ad5673.png"/>
              <p:cNvPicPr>
                <a:picLocks noChangeAspect="1" noChangeArrowheads="1"/>
              </p:cNvPicPr>
              <p:nvPr userDrawn="1"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4500561" y="214290"/>
                <a:ext cx="4357719" cy="340312"/>
              </a:xfrm>
              <a:prstGeom prst="rect">
                <a:avLst/>
              </a:prstGeom>
              <a:noFill/>
            </p:spPr>
          </p:pic>
        </p:grpSp>
        <p:grpSp>
          <p:nvGrpSpPr>
            <p:cNvPr id="27" name="Группа 14"/>
            <p:cNvGrpSpPr/>
            <p:nvPr userDrawn="1"/>
          </p:nvGrpSpPr>
          <p:grpSpPr>
            <a:xfrm rot="10800000">
              <a:off x="285720" y="6286520"/>
              <a:ext cx="8572560" cy="357190"/>
              <a:chOff x="285720" y="214290"/>
              <a:chExt cx="8572560" cy="357190"/>
            </a:xfrm>
          </p:grpSpPr>
          <p:pic>
            <p:nvPicPr>
              <p:cNvPr id="34" name="Picture 8" descr="http://v.foto.radikal.ru/0705/f6/d8d082ad5673.png"/>
              <p:cNvPicPr>
                <a:picLocks noChangeAspect="1" noChangeArrowheads="1"/>
              </p:cNvPicPr>
              <p:nvPr userDrawn="1"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285720" y="214290"/>
                <a:ext cx="4214842" cy="357190"/>
              </a:xfrm>
              <a:prstGeom prst="rect">
                <a:avLst/>
              </a:prstGeom>
              <a:noFill/>
            </p:spPr>
          </p:pic>
          <p:pic>
            <p:nvPicPr>
              <p:cNvPr id="35" name="Picture 8" descr="http://v.foto.radikal.ru/0705/f6/d8d082ad5673.png"/>
              <p:cNvPicPr>
                <a:picLocks noChangeAspect="1" noChangeArrowheads="1"/>
              </p:cNvPicPr>
              <p:nvPr userDrawn="1"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4500561" y="214290"/>
                <a:ext cx="4357719" cy="340312"/>
              </a:xfrm>
              <a:prstGeom prst="rect">
                <a:avLst/>
              </a:prstGeom>
              <a:noFill/>
            </p:spPr>
          </p:pic>
        </p:grpSp>
        <p:grpSp>
          <p:nvGrpSpPr>
            <p:cNvPr id="28" name="Группа 17"/>
            <p:cNvGrpSpPr/>
            <p:nvPr userDrawn="1"/>
          </p:nvGrpSpPr>
          <p:grpSpPr>
            <a:xfrm rot="16200000">
              <a:off x="-2786115" y="3214688"/>
              <a:ext cx="6429421" cy="428628"/>
              <a:chOff x="285720" y="214290"/>
              <a:chExt cx="8572560" cy="357190"/>
            </a:xfrm>
          </p:grpSpPr>
          <p:pic>
            <p:nvPicPr>
              <p:cNvPr id="32" name="Picture 8" descr="http://v.foto.radikal.ru/0705/f6/d8d082ad5673.png"/>
              <p:cNvPicPr>
                <a:picLocks noChangeAspect="1" noChangeArrowheads="1"/>
              </p:cNvPicPr>
              <p:nvPr userDrawn="1"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285720" y="214290"/>
                <a:ext cx="4214842" cy="357190"/>
              </a:xfrm>
              <a:prstGeom prst="rect">
                <a:avLst/>
              </a:prstGeom>
              <a:noFill/>
            </p:spPr>
          </p:pic>
          <p:pic>
            <p:nvPicPr>
              <p:cNvPr id="33" name="Picture 8" descr="http://v.foto.radikal.ru/0705/f6/d8d082ad5673.png"/>
              <p:cNvPicPr>
                <a:picLocks noChangeAspect="1" noChangeArrowheads="1"/>
              </p:cNvPicPr>
              <p:nvPr userDrawn="1"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4500561" y="214290"/>
                <a:ext cx="4357719" cy="340312"/>
              </a:xfrm>
              <a:prstGeom prst="rect">
                <a:avLst/>
              </a:prstGeom>
              <a:noFill/>
            </p:spPr>
          </p:pic>
        </p:grpSp>
        <p:grpSp>
          <p:nvGrpSpPr>
            <p:cNvPr id="29" name="Группа 20"/>
            <p:cNvGrpSpPr/>
            <p:nvPr userDrawn="1"/>
          </p:nvGrpSpPr>
          <p:grpSpPr>
            <a:xfrm rot="5400000">
              <a:off x="5429257" y="3214686"/>
              <a:ext cx="6429421" cy="428628"/>
              <a:chOff x="285720" y="214290"/>
              <a:chExt cx="8572560" cy="357190"/>
            </a:xfrm>
          </p:grpSpPr>
          <p:pic>
            <p:nvPicPr>
              <p:cNvPr id="30" name="Picture 8" descr="http://v.foto.radikal.ru/0705/f6/d8d082ad5673.png"/>
              <p:cNvPicPr>
                <a:picLocks noChangeAspect="1" noChangeArrowheads="1"/>
              </p:cNvPicPr>
              <p:nvPr userDrawn="1"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285720" y="214290"/>
                <a:ext cx="4214842" cy="357190"/>
              </a:xfrm>
              <a:prstGeom prst="rect">
                <a:avLst/>
              </a:prstGeom>
              <a:noFill/>
            </p:spPr>
          </p:pic>
          <p:pic>
            <p:nvPicPr>
              <p:cNvPr id="31" name="Picture 8" descr="http://v.foto.radikal.ru/0705/f6/d8d082ad5673.png"/>
              <p:cNvPicPr>
                <a:picLocks noChangeAspect="1" noChangeArrowheads="1"/>
              </p:cNvPicPr>
              <p:nvPr userDrawn="1"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4500561" y="214290"/>
                <a:ext cx="4357719" cy="340312"/>
              </a:xfrm>
              <a:prstGeom prst="rect">
                <a:avLst/>
              </a:prstGeom>
              <a:noFill/>
            </p:spPr>
          </p:pic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/>
    </mc:Choice>
    <mc:Fallback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578C949-84C7-4464-869C-D135CAF9E3DE}" type="datetimeFigureOut">
              <a:rPr lang="ru-RU" smtClean="0"/>
              <a:pPr/>
              <a:t>31.03.2019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8DE292A-FFC6-488F-90FF-AE428F0DEC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/>
    </mc:Choice>
    <mc:Fallback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578C949-84C7-4464-869C-D135CAF9E3DE}" type="datetimeFigureOut">
              <a:rPr lang="ru-RU" smtClean="0"/>
              <a:pPr/>
              <a:t>31.03.2019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8DE292A-FFC6-488F-90FF-AE428F0DEC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/>
    </mc:Choice>
    <mc:Fallback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 userDrawn="1"/>
        </p:nvGrpSpPr>
        <p:grpSpPr>
          <a:xfrm>
            <a:off x="214282" y="214290"/>
            <a:ext cx="8643998" cy="6429422"/>
            <a:chOff x="214282" y="214290"/>
            <a:chExt cx="8643998" cy="6429422"/>
          </a:xfrm>
        </p:grpSpPr>
        <p:grpSp>
          <p:nvGrpSpPr>
            <p:cNvPr id="8" name="Группа 13"/>
            <p:cNvGrpSpPr/>
            <p:nvPr userDrawn="1"/>
          </p:nvGrpSpPr>
          <p:grpSpPr>
            <a:xfrm>
              <a:off x="285720" y="214290"/>
              <a:ext cx="8572560" cy="357190"/>
              <a:chOff x="285720" y="214290"/>
              <a:chExt cx="8572560" cy="357190"/>
            </a:xfrm>
          </p:grpSpPr>
          <p:pic>
            <p:nvPicPr>
              <p:cNvPr id="18" name="Picture 8" descr="http://v.foto.radikal.ru/0705/f6/d8d082ad5673.png"/>
              <p:cNvPicPr>
                <a:picLocks noChangeAspect="1" noChangeArrowheads="1"/>
              </p:cNvPicPr>
              <p:nvPr userDrawn="1"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285720" y="214290"/>
                <a:ext cx="4214842" cy="357190"/>
              </a:xfrm>
              <a:prstGeom prst="rect">
                <a:avLst/>
              </a:prstGeom>
              <a:noFill/>
            </p:spPr>
          </p:pic>
          <p:pic>
            <p:nvPicPr>
              <p:cNvPr id="19" name="Picture 8" descr="http://v.foto.radikal.ru/0705/f6/d8d082ad5673.png"/>
              <p:cNvPicPr>
                <a:picLocks noChangeAspect="1" noChangeArrowheads="1"/>
              </p:cNvPicPr>
              <p:nvPr userDrawn="1"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4500561" y="214290"/>
                <a:ext cx="4357719" cy="340312"/>
              </a:xfrm>
              <a:prstGeom prst="rect">
                <a:avLst/>
              </a:prstGeom>
              <a:noFill/>
            </p:spPr>
          </p:pic>
        </p:grpSp>
        <p:grpSp>
          <p:nvGrpSpPr>
            <p:cNvPr id="9" name="Группа 14"/>
            <p:cNvGrpSpPr/>
            <p:nvPr userDrawn="1"/>
          </p:nvGrpSpPr>
          <p:grpSpPr>
            <a:xfrm rot="10800000">
              <a:off x="285720" y="6286520"/>
              <a:ext cx="8572560" cy="357190"/>
              <a:chOff x="285720" y="214290"/>
              <a:chExt cx="8572560" cy="357190"/>
            </a:xfrm>
          </p:grpSpPr>
          <p:pic>
            <p:nvPicPr>
              <p:cNvPr id="16" name="Picture 8" descr="http://v.foto.radikal.ru/0705/f6/d8d082ad5673.png"/>
              <p:cNvPicPr>
                <a:picLocks noChangeAspect="1" noChangeArrowheads="1"/>
              </p:cNvPicPr>
              <p:nvPr userDrawn="1"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285720" y="214290"/>
                <a:ext cx="4214842" cy="357190"/>
              </a:xfrm>
              <a:prstGeom prst="rect">
                <a:avLst/>
              </a:prstGeom>
              <a:noFill/>
            </p:spPr>
          </p:pic>
          <p:pic>
            <p:nvPicPr>
              <p:cNvPr id="17" name="Picture 8" descr="http://v.foto.radikal.ru/0705/f6/d8d082ad5673.png"/>
              <p:cNvPicPr>
                <a:picLocks noChangeAspect="1" noChangeArrowheads="1"/>
              </p:cNvPicPr>
              <p:nvPr userDrawn="1"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4500561" y="214290"/>
                <a:ext cx="4357719" cy="340312"/>
              </a:xfrm>
              <a:prstGeom prst="rect">
                <a:avLst/>
              </a:prstGeom>
              <a:noFill/>
            </p:spPr>
          </p:pic>
        </p:grpSp>
        <p:grpSp>
          <p:nvGrpSpPr>
            <p:cNvPr id="10" name="Группа 17"/>
            <p:cNvGrpSpPr/>
            <p:nvPr userDrawn="1"/>
          </p:nvGrpSpPr>
          <p:grpSpPr>
            <a:xfrm rot="16200000">
              <a:off x="-2786115" y="3214688"/>
              <a:ext cx="6429421" cy="428628"/>
              <a:chOff x="285720" y="214290"/>
              <a:chExt cx="8572560" cy="357190"/>
            </a:xfrm>
          </p:grpSpPr>
          <p:pic>
            <p:nvPicPr>
              <p:cNvPr id="14" name="Picture 8" descr="http://v.foto.radikal.ru/0705/f6/d8d082ad5673.png"/>
              <p:cNvPicPr>
                <a:picLocks noChangeAspect="1" noChangeArrowheads="1"/>
              </p:cNvPicPr>
              <p:nvPr userDrawn="1"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285720" y="214290"/>
                <a:ext cx="4214842" cy="357190"/>
              </a:xfrm>
              <a:prstGeom prst="rect">
                <a:avLst/>
              </a:prstGeom>
              <a:noFill/>
            </p:spPr>
          </p:pic>
          <p:pic>
            <p:nvPicPr>
              <p:cNvPr id="15" name="Picture 8" descr="http://v.foto.radikal.ru/0705/f6/d8d082ad5673.png"/>
              <p:cNvPicPr>
                <a:picLocks noChangeAspect="1" noChangeArrowheads="1"/>
              </p:cNvPicPr>
              <p:nvPr userDrawn="1"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4500561" y="214290"/>
                <a:ext cx="4357719" cy="340312"/>
              </a:xfrm>
              <a:prstGeom prst="rect">
                <a:avLst/>
              </a:prstGeom>
              <a:noFill/>
            </p:spPr>
          </p:pic>
        </p:grpSp>
        <p:grpSp>
          <p:nvGrpSpPr>
            <p:cNvPr id="11" name="Группа 20"/>
            <p:cNvGrpSpPr/>
            <p:nvPr userDrawn="1"/>
          </p:nvGrpSpPr>
          <p:grpSpPr>
            <a:xfrm rot="5400000">
              <a:off x="5429259" y="3214686"/>
              <a:ext cx="6429421" cy="428628"/>
              <a:chOff x="285720" y="214290"/>
              <a:chExt cx="8572560" cy="357190"/>
            </a:xfrm>
          </p:grpSpPr>
          <p:pic>
            <p:nvPicPr>
              <p:cNvPr id="12" name="Picture 8" descr="http://v.foto.radikal.ru/0705/f6/d8d082ad5673.png"/>
              <p:cNvPicPr>
                <a:picLocks noChangeAspect="1" noChangeArrowheads="1"/>
              </p:cNvPicPr>
              <p:nvPr userDrawn="1"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285720" y="214290"/>
                <a:ext cx="4214842" cy="357190"/>
              </a:xfrm>
              <a:prstGeom prst="rect">
                <a:avLst/>
              </a:prstGeom>
              <a:noFill/>
            </p:spPr>
          </p:pic>
          <p:pic>
            <p:nvPicPr>
              <p:cNvPr id="13" name="Picture 8" descr="http://v.foto.radikal.ru/0705/f6/d8d082ad5673.png"/>
              <p:cNvPicPr>
                <a:picLocks noChangeAspect="1" noChangeArrowheads="1"/>
              </p:cNvPicPr>
              <p:nvPr userDrawn="1"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4500561" y="214290"/>
                <a:ext cx="4357719" cy="340312"/>
              </a:xfrm>
              <a:prstGeom prst="rect">
                <a:avLst/>
              </a:prstGeom>
              <a:noFill/>
            </p:spPr>
          </p:pic>
        </p:grpSp>
      </p:grpSp>
      <p:pic>
        <p:nvPicPr>
          <p:cNvPr id="20" name="Picture 6" descr="http://img-fotki.yandex.ru/get/5403/vera-erifa2008.6/0_3c4b0_9db807c0_L"/>
          <p:cNvPicPr>
            <a:picLocks noChangeAspect="1" noChangeArrowheads="1"/>
          </p:cNvPicPr>
          <p:nvPr userDrawn="1"/>
        </p:nvPicPr>
        <p:blipFill>
          <a:blip r:embed="rId6" cstate="print">
            <a:lum contrast="10000"/>
          </a:blip>
          <a:srcRect/>
          <a:stretch>
            <a:fillRect/>
          </a:stretch>
        </p:blipFill>
        <p:spPr bwMode="auto">
          <a:xfrm flipH="1">
            <a:off x="500034" y="3286124"/>
            <a:ext cx="2496012" cy="3159509"/>
          </a:xfrm>
          <a:prstGeom prst="rect">
            <a:avLst/>
          </a:prstGeom>
          <a:noFill/>
        </p:spPr>
      </p:pic>
      <p:pic>
        <p:nvPicPr>
          <p:cNvPr id="10246" name="Picture 6" descr="http://ftp.ericos.ru/images/infoblock/events/happy2013_2.jpg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547474">
            <a:off x="7105548" y="631510"/>
            <a:ext cx="1466359" cy="1857388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/>
    </mc:Choice>
    <mc:Fallback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 userDrawn="1"/>
        </p:nvGrpSpPr>
        <p:grpSpPr>
          <a:xfrm>
            <a:off x="214282" y="214290"/>
            <a:ext cx="8643998" cy="6429422"/>
            <a:chOff x="214282" y="214290"/>
            <a:chExt cx="8643998" cy="6429422"/>
          </a:xfrm>
        </p:grpSpPr>
        <p:grpSp>
          <p:nvGrpSpPr>
            <p:cNvPr id="8" name="Группа 13"/>
            <p:cNvGrpSpPr/>
            <p:nvPr userDrawn="1"/>
          </p:nvGrpSpPr>
          <p:grpSpPr>
            <a:xfrm>
              <a:off x="285720" y="214290"/>
              <a:ext cx="8572560" cy="357190"/>
              <a:chOff x="285720" y="214290"/>
              <a:chExt cx="8572560" cy="357190"/>
            </a:xfrm>
          </p:grpSpPr>
          <p:pic>
            <p:nvPicPr>
              <p:cNvPr id="18" name="Picture 8" descr="http://v.foto.radikal.ru/0705/f6/d8d082ad5673.png"/>
              <p:cNvPicPr>
                <a:picLocks noChangeAspect="1" noChangeArrowheads="1"/>
              </p:cNvPicPr>
              <p:nvPr userDrawn="1"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285720" y="214290"/>
                <a:ext cx="4214842" cy="357190"/>
              </a:xfrm>
              <a:prstGeom prst="rect">
                <a:avLst/>
              </a:prstGeom>
              <a:noFill/>
            </p:spPr>
          </p:pic>
          <p:pic>
            <p:nvPicPr>
              <p:cNvPr id="19" name="Picture 8" descr="http://v.foto.radikal.ru/0705/f6/d8d082ad5673.png"/>
              <p:cNvPicPr>
                <a:picLocks noChangeAspect="1" noChangeArrowheads="1"/>
              </p:cNvPicPr>
              <p:nvPr userDrawn="1"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4500561" y="214290"/>
                <a:ext cx="4357719" cy="340312"/>
              </a:xfrm>
              <a:prstGeom prst="rect">
                <a:avLst/>
              </a:prstGeom>
              <a:noFill/>
            </p:spPr>
          </p:pic>
        </p:grpSp>
        <p:grpSp>
          <p:nvGrpSpPr>
            <p:cNvPr id="9" name="Группа 14"/>
            <p:cNvGrpSpPr/>
            <p:nvPr userDrawn="1"/>
          </p:nvGrpSpPr>
          <p:grpSpPr>
            <a:xfrm rot="10800000">
              <a:off x="285720" y="6286520"/>
              <a:ext cx="8572560" cy="357190"/>
              <a:chOff x="285720" y="214290"/>
              <a:chExt cx="8572560" cy="357190"/>
            </a:xfrm>
          </p:grpSpPr>
          <p:pic>
            <p:nvPicPr>
              <p:cNvPr id="16" name="Picture 8" descr="http://v.foto.radikal.ru/0705/f6/d8d082ad5673.png"/>
              <p:cNvPicPr>
                <a:picLocks noChangeAspect="1" noChangeArrowheads="1"/>
              </p:cNvPicPr>
              <p:nvPr userDrawn="1"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285720" y="214290"/>
                <a:ext cx="4214842" cy="357190"/>
              </a:xfrm>
              <a:prstGeom prst="rect">
                <a:avLst/>
              </a:prstGeom>
              <a:noFill/>
            </p:spPr>
          </p:pic>
          <p:pic>
            <p:nvPicPr>
              <p:cNvPr id="17" name="Picture 8" descr="http://v.foto.radikal.ru/0705/f6/d8d082ad5673.png"/>
              <p:cNvPicPr>
                <a:picLocks noChangeAspect="1" noChangeArrowheads="1"/>
              </p:cNvPicPr>
              <p:nvPr userDrawn="1"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4500561" y="214290"/>
                <a:ext cx="4357719" cy="340312"/>
              </a:xfrm>
              <a:prstGeom prst="rect">
                <a:avLst/>
              </a:prstGeom>
              <a:noFill/>
            </p:spPr>
          </p:pic>
        </p:grpSp>
        <p:grpSp>
          <p:nvGrpSpPr>
            <p:cNvPr id="10" name="Группа 17"/>
            <p:cNvGrpSpPr/>
            <p:nvPr userDrawn="1"/>
          </p:nvGrpSpPr>
          <p:grpSpPr>
            <a:xfrm rot="16200000">
              <a:off x="-2786115" y="3214688"/>
              <a:ext cx="6429421" cy="428628"/>
              <a:chOff x="285720" y="214290"/>
              <a:chExt cx="8572560" cy="357190"/>
            </a:xfrm>
          </p:grpSpPr>
          <p:pic>
            <p:nvPicPr>
              <p:cNvPr id="14" name="Picture 8" descr="http://v.foto.radikal.ru/0705/f6/d8d082ad5673.png"/>
              <p:cNvPicPr>
                <a:picLocks noChangeAspect="1" noChangeArrowheads="1"/>
              </p:cNvPicPr>
              <p:nvPr userDrawn="1"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285720" y="214290"/>
                <a:ext cx="4214842" cy="357190"/>
              </a:xfrm>
              <a:prstGeom prst="rect">
                <a:avLst/>
              </a:prstGeom>
              <a:noFill/>
            </p:spPr>
          </p:pic>
          <p:pic>
            <p:nvPicPr>
              <p:cNvPr id="15" name="Picture 8" descr="http://v.foto.radikal.ru/0705/f6/d8d082ad5673.png"/>
              <p:cNvPicPr>
                <a:picLocks noChangeAspect="1" noChangeArrowheads="1"/>
              </p:cNvPicPr>
              <p:nvPr userDrawn="1"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4500561" y="214290"/>
                <a:ext cx="4357719" cy="340312"/>
              </a:xfrm>
              <a:prstGeom prst="rect">
                <a:avLst/>
              </a:prstGeom>
              <a:noFill/>
            </p:spPr>
          </p:pic>
        </p:grpSp>
        <p:grpSp>
          <p:nvGrpSpPr>
            <p:cNvPr id="11" name="Группа 20"/>
            <p:cNvGrpSpPr/>
            <p:nvPr userDrawn="1"/>
          </p:nvGrpSpPr>
          <p:grpSpPr>
            <a:xfrm rot="5400000">
              <a:off x="5429259" y="3214686"/>
              <a:ext cx="6429421" cy="428628"/>
              <a:chOff x="285720" y="214290"/>
              <a:chExt cx="8572560" cy="357190"/>
            </a:xfrm>
          </p:grpSpPr>
          <p:pic>
            <p:nvPicPr>
              <p:cNvPr id="12" name="Picture 8" descr="http://v.foto.radikal.ru/0705/f6/d8d082ad5673.png"/>
              <p:cNvPicPr>
                <a:picLocks noChangeAspect="1" noChangeArrowheads="1"/>
              </p:cNvPicPr>
              <p:nvPr userDrawn="1"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285720" y="214290"/>
                <a:ext cx="4214842" cy="357190"/>
              </a:xfrm>
              <a:prstGeom prst="rect">
                <a:avLst/>
              </a:prstGeom>
              <a:noFill/>
            </p:spPr>
          </p:pic>
          <p:pic>
            <p:nvPicPr>
              <p:cNvPr id="13" name="Picture 8" descr="http://v.foto.radikal.ru/0705/f6/d8d082ad5673.png"/>
              <p:cNvPicPr>
                <a:picLocks noChangeAspect="1" noChangeArrowheads="1"/>
              </p:cNvPicPr>
              <p:nvPr userDrawn="1"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4500561" y="214290"/>
                <a:ext cx="4357719" cy="340312"/>
              </a:xfrm>
              <a:prstGeom prst="rect">
                <a:avLst/>
              </a:prstGeom>
              <a:noFill/>
            </p:spPr>
          </p:pic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/>
    </mc:Choice>
    <mc:Fallback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578C949-84C7-4464-869C-D135CAF9E3DE}" type="datetimeFigureOut">
              <a:rPr lang="ru-RU" smtClean="0"/>
              <a:pPr/>
              <a:t>31.03.2019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8DE292A-FFC6-488F-90FF-AE428F0DEC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/>
    </mc:Choice>
    <mc:Fallback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578C949-84C7-4464-869C-D135CAF9E3DE}" type="datetimeFigureOut">
              <a:rPr lang="ru-RU" smtClean="0"/>
              <a:pPr/>
              <a:t>31.03.2019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8DE292A-FFC6-488F-90FF-AE428F0DEC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/>
    </mc:Choice>
    <mc:Fallback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578C949-84C7-4464-869C-D135CAF9E3DE}" type="datetimeFigureOut">
              <a:rPr lang="ru-RU" smtClean="0"/>
              <a:pPr/>
              <a:t>31.03.2019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8DE292A-FFC6-488F-90FF-AE428F0DEC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/>
    </mc:Choice>
    <mc:Fallback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578C949-84C7-4464-869C-D135CAF9E3DE}" type="datetimeFigureOut">
              <a:rPr lang="ru-RU" smtClean="0"/>
              <a:pPr/>
              <a:t>31.03.2019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8DE292A-FFC6-488F-90FF-AE428F0DEC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/>
    </mc:Choice>
    <mc:Fallback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578C949-84C7-4464-869C-D135CAF9E3DE}" type="datetimeFigureOut">
              <a:rPr lang="ru-RU" smtClean="0"/>
              <a:pPr/>
              <a:t>31.03.2019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8DE292A-FFC6-488F-90FF-AE428F0DEC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/>
    </mc:Choice>
    <mc:Fallback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578C949-84C7-4464-869C-D135CAF9E3DE}" type="datetimeFigureOut">
              <a:rPr lang="ru-RU" smtClean="0"/>
              <a:pPr/>
              <a:t>31.03.2019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8DE292A-FFC6-488F-90FF-AE428F0DEC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/>
    </mc:Choice>
    <mc:Fallback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img-fotki.yandex.ru/get/5303/lady-annadu.48/0_616ce_11225a4c_XL.jpg"/>
          <p:cNvPicPr>
            <a:picLocks noChangeAspect="1" noChangeArrowheads="1"/>
          </p:cNvPicPr>
          <p:nvPr userDrawn="1"/>
        </p:nvPicPr>
        <p:blipFill>
          <a:blip r:embed="rId13" cstate="print"/>
          <a:srcRect t="260" r="129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8" name="Picture 2" descr="http://img-fotki.yandex.ru/get/5303/lady-annadu.48/0_616ce_11225a4c_XL.jpg"/>
          <p:cNvPicPr>
            <a:picLocks noChangeAspect="1" noChangeArrowheads="1"/>
          </p:cNvPicPr>
          <p:nvPr userDrawn="1"/>
        </p:nvPicPr>
        <p:blipFill>
          <a:blip r:embed="rId13" cstate="print"/>
          <a:srcRect t="260" r="1299"/>
          <a:stretch>
            <a:fillRect/>
          </a:stretch>
        </p:blipFill>
        <p:spPr bwMode="auto">
          <a:xfrm>
            <a:off x="0" y="0"/>
            <a:ext cx="9144000" cy="6858000"/>
          </a:xfrm>
          <a:prstGeom prst="frame">
            <a:avLst>
              <a:gd name="adj1" fmla="val 4015"/>
            </a:avLst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4000"/>
    </mc:Choice>
    <mc:Fallback>
      <p:transition spd="slow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___Microsoft_Office_PowerPoint1.ppt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 flipH="1" flipV="1">
          <a:off x="9786974" y="7339325"/>
          <a:ext cx="214314" cy="160698"/>
        </p:xfrm>
        <a:graphic>
          <a:graphicData uri="http://schemas.openxmlformats.org/presentationml/2006/ole">
            <p:oleObj spid="_x0000_s1026" name="Презентация" r:id="rId3" imgW="4569416" imgH="3426344" progId="PowerPoint.Show.12">
              <p:embed/>
            </p:oleObj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71472" y="357166"/>
            <a:ext cx="8429684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Технологическая  карта урока математики во 2 «А» классе </a:t>
            </a: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«Сложение и вычитание в пределах 100»</a:t>
            </a:r>
            <a:endParaRPr lang="ru-RU" sz="2400" b="1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Образовательная система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«Школа России»</a:t>
            </a:r>
          </a:p>
          <a:p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Вид урока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урок – обобщения и систематизация  предметных знаний, умений, навыков.</a:t>
            </a:r>
          </a:p>
          <a:p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Тип урока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урок общеметодологической направленности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Формы организации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фронтальная, индивидуальная, групповая.</a:t>
            </a:r>
          </a:p>
          <a:p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Методы организации :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словесный, наглядный, практический.</a:t>
            </a:r>
          </a:p>
          <a:p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Основное содержание темы, термины</a:t>
            </a:r>
            <a:r>
              <a:rPr lang="ru-RU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слагаемые, сумма, уменьшаемое, вычитаемое, разность, состав числа, задача, части задачи, на сколько больше , сколько всего.. </a:t>
            </a:r>
          </a:p>
          <a:p>
            <a:endParaRPr lang="ru-RU" sz="2000" b="1" dirty="0" smtClean="0">
              <a:solidFill>
                <a:srgbClr val="002060"/>
              </a:solidFill>
              <a:latin typeface="Monotype Corsiva" pitchFamily="66" charset="0"/>
            </a:endParaRPr>
          </a:p>
          <a:p>
            <a:r>
              <a:rPr lang="ru-RU" sz="2000" b="1" dirty="0" smtClean="0">
                <a:solidFill>
                  <a:srgbClr val="002060"/>
                </a:solidFill>
                <a:latin typeface="Monotype Corsiva" pitchFamily="66" charset="0"/>
              </a:rPr>
              <a:t> 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785786" y="714356"/>
          <a:ext cx="7500989" cy="5357850"/>
        </p:xfrm>
        <a:graphic>
          <a:graphicData uri="http://schemas.openxmlformats.org/drawingml/2006/table">
            <a:tbl>
              <a:tblPr/>
              <a:tblGrid>
                <a:gridCol w="1500041"/>
                <a:gridCol w="1500041"/>
                <a:gridCol w="1500041"/>
                <a:gridCol w="1357793"/>
                <a:gridCol w="1643073"/>
              </a:tblGrid>
              <a:tr h="535785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V.</a:t>
                      </a:r>
                      <a:r>
                        <a:rPr lang="ru-RU" sz="11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Постановка учебной задачи.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(4-5 минут)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b="1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Цель  этапа: Обсуждение  затруднений. Проговаривание цели урока или темы.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Значит,</a:t>
                      </a: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тема нашего урока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Как  вы думаете, что мы будем сегодня делать на уроке, какие цели и задачи вы себе поставите?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endParaRPr lang="ru-RU" sz="1100" baseline="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endParaRPr lang="ru-RU" sz="1100" baseline="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endParaRPr lang="ru-RU" sz="1100" baseline="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Правильно! А девизом нашего урока будут слова : « Считай!, Смекай!, Отгадывай!» 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Формулируют тему и учебную задачу вместе с учителем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Словесный, беседа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Коммуникативные: </a:t>
                      </a:r>
                      <a:r>
                        <a:rPr lang="ru-RU" sz="11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-Умение чётко и ясно излагать своё,</a:t>
                      </a:r>
                      <a:r>
                        <a:rPr lang="ru-RU" sz="1100" b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мнение, </a:t>
                      </a:r>
                      <a:r>
                        <a:rPr lang="ru-RU" sz="11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выстраивать речевые конструкции..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</a:t>
                      </a:r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Личностные:</a:t>
                      </a:r>
                      <a:endParaRPr lang="ru-RU" sz="1100" b="1" dirty="0" smtClean="0">
                        <a:solidFill>
                          <a:srgbClr val="FF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Готовность сотрудничеству и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дружбе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endParaRPr lang="ru-RU" sz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Регулятивные: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Осознание учащимися того, что уже усвоено, качества и уровня усвоения.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endParaRPr lang="ru-RU" sz="1200" baseline="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400" b="1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Познавательные: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1200" b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- Установление причинно-следственных связей, построение логической цели рассуждений.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714348" y="785794"/>
          <a:ext cx="7572426" cy="5695950"/>
        </p:xfrm>
        <a:graphic>
          <a:graphicData uri="http://schemas.openxmlformats.org/drawingml/2006/table">
            <a:tbl>
              <a:tblPr/>
              <a:tblGrid>
                <a:gridCol w="1785950"/>
                <a:gridCol w="1785950"/>
                <a:gridCol w="1000132"/>
                <a:gridCol w="1214446"/>
                <a:gridCol w="1785948"/>
              </a:tblGrid>
              <a:tr h="53578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VI.</a:t>
                      </a:r>
                      <a:r>
                        <a:rPr lang="en-US" sz="1400" b="1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1400" b="1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Обобщение      и систематизация знаний.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Цель этапа: </a:t>
                      </a:r>
                      <a:r>
                        <a:rPr lang="ru-RU" sz="1400" b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каждый  для себя должен сделать вывод о том, что он уже умеет.</a:t>
                      </a:r>
                      <a:endParaRPr lang="ru-RU" sz="1600" b="1" dirty="0" smtClean="0">
                        <a:solidFill>
                          <a:srgbClr val="FF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1. Работа с геометрическим материалом.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Укатился</a:t>
                      </a:r>
                      <a:r>
                        <a:rPr lang="ru-RU" sz="12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он  из дома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 дороге незнакомой.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Ты узнал его дружок?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Это самый непослушный,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Говорливый, простодушный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  румяный ….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aseline="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- С Колобком случилось несчастье. Он остался без домика. Давайте поможем ему построить  новый.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 - Из чего мы можем построить домик?</a:t>
                      </a: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Практический,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словесный, беседа</a:t>
                      </a: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Познавательные: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Самостоятельное</a:t>
                      </a:r>
                      <a:r>
                        <a:rPr lang="ru-RU" sz="12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создание алгоритмов деятельности.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aseline="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Личностные: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Оценивани</a:t>
                      </a:r>
                      <a:r>
                        <a:rPr lang="ru-RU" sz="12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е  усваиваемого содержания, обеспечивающее личностный моральный выбор.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aseline="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Регулятивные: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Составление плана и последовательности действий,  оценивать результат своей деятельности.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aseline="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Коммуникативные: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Формирование умения слушать и слышать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aseline="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aseline="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785786" y="714356"/>
          <a:ext cx="7500989" cy="5429288"/>
        </p:xfrm>
        <a:graphic>
          <a:graphicData uri="http://schemas.openxmlformats.org/drawingml/2006/table">
            <a:tbl>
              <a:tblPr/>
              <a:tblGrid>
                <a:gridCol w="1500041"/>
                <a:gridCol w="1928983"/>
                <a:gridCol w="1285884"/>
                <a:gridCol w="1285256"/>
                <a:gridCol w="1500825"/>
              </a:tblGrid>
              <a:tr h="54292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Возьмите свои </a:t>
                      </a:r>
                      <a:r>
                        <a:rPr lang="ru-RU" sz="110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Лэпбуки</a:t>
                      </a: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,</a:t>
                      </a: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достаньте геометрические фигурки и постройте домики.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 Какие  красивые домики  у вас получились! Из каких фигур вы их строили?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</a:t>
                      </a:r>
                      <a:r>
                        <a:rPr lang="ru-RU" sz="1100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Умнички</a:t>
                      </a: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, вы мои! А с кем бы вы хотели жить в этих домиках?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  Какой фигуры не хватает в наших домиках7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   Из каких фигур можно построить прямоугольник?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Постройте  прямоугольники и найдите периметр.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    </a:t>
                      </a:r>
                      <a:r>
                        <a:rPr lang="ru-RU" sz="1100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Дарина</a:t>
                      </a: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, чему равняется периметр твоего прямоугольника?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А чему были равны твои стороны?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Что мы вспомнили?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А теперь уберите </a:t>
                      </a:r>
                      <a:r>
                        <a:rPr lang="ru-RU" sz="1100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Лэпбуки</a:t>
                      </a: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. Молодцы! Очень хорошо помогали нашему герою.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 Ну, а мы,  продолжаем наше путешествие.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Вспоминают нахождение периметра прямоугольника.</a:t>
                      </a: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857228" y="785794"/>
          <a:ext cx="7429547" cy="5590794"/>
        </p:xfrm>
        <a:graphic>
          <a:graphicData uri="http://schemas.openxmlformats.org/drawingml/2006/table">
            <a:tbl>
              <a:tblPr/>
              <a:tblGrid>
                <a:gridCol w="1285880"/>
                <a:gridCol w="1857388"/>
                <a:gridCol w="1500198"/>
                <a:gridCol w="1299550"/>
                <a:gridCol w="1486531"/>
              </a:tblGrid>
              <a:tr h="53578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2. Решение логических задач.  </a:t>
                      </a:r>
                      <a:endParaRPr lang="ru-RU" sz="1100" b="0" baseline="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0" baseline="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ru-RU" sz="1100" b="0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Цель этапа:  </a:t>
                      </a:r>
                      <a:r>
                        <a:rPr lang="ru-RU" sz="1100" b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каждый для себя  должен  сделать вывод о том, что он уже умеет.</a:t>
                      </a:r>
                      <a:endParaRPr lang="ru-RU" sz="1100" b="1" dirty="0" smtClean="0">
                        <a:solidFill>
                          <a:srgbClr val="FF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Всех на свете он добрей.  Лечит он больных зверей.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А однажды бегемота   Вытащил он из болота.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Он известен, знаменит.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Это доктор … 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aseline="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    Правильно, это знаменитый доктор Айболит.  Давайте посмотрим, какие задания он  подготовил.   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aseline="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   Исправить ошибки в задачах и решить.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1. Сладкоежка съел  10 шоколадных конфет, 5 груш, 4 вафли, 3 банана, 7 яблок, 2 ананаса,  7 карамелек., 9 груш. Сколько конфет съел Сладкоежка, что ему стало плохо?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2.  Ананас весит 2 рубля, а дыня  5 рублей. На сколько  арбуз легче дыни?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Выбирают правильное решение</a:t>
                      </a: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Закрепление умения решать логические</a:t>
                      </a: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задачи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Познавательные: </a:t>
                      </a: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понимание текста, извлечение необходимой информации.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Коммуникативные:  </a:t>
                      </a: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умение контролировать действие партнёра, формулирование и аргументация своего мнения ,</a:t>
                      </a: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учёт разных мнений,  планирование учебного сотрудничества.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Регулятивные: </a:t>
                      </a: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установление причинно – следственных связей. Построение логической  цели  рассуждений, выведение следствий.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Личностные: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Проявлять</a:t>
                      </a: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внимание, желание узнать больше.</a:t>
                      </a: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714348" y="785794"/>
          <a:ext cx="7643868" cy="5357850"/>
        </p:xfrm>
        <a:graphic>
          <a:graphicData uri="http://schemas.openxmlformats.org/drawingml/2006/table">
            <a:tbl>
              <a:tblPr/>
              <a:tblGrid>
                <a:gridCol w="1528614"/>
                <a:gridCol w="1900410"/>
                <a:gridCol w="1500198"/>
                <a:gridCol w="1214446"/>
                <a:gridCol w="1500200"/>
              </a:tblGrid>
              <a:tr h="53578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aseline="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aseline="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aseline="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1" baseline="0" dirty="0" smtClean="0">
                        <a:solidFill>
                          <a:srgbClr val="FF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3.  Вычисления в столбик.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Молодцы! Вы очень</a:t>
                      </a: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хорошо находили ошибки и решали задачи.  Продолжаем встречать сказочных героев.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aseline="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Этот мишка любит мёд.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В гости  сам к друзьям идёт.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Всем  поможет от души.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Вот и к нам опять спешит.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Любит сочинять он вслух.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Кто же это?  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- Какое он нам подготовил задание?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Пропускаем внизу 2 клеточки и пишем примеры.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Решение с объяснением у доски.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Индивидуальный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1" dirty="0" smtClean="0">
                        <a:solidFill>
                          <a:srgbClr val="FF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1" dirty="0" smtClean="0">
                        <a:solidFill>
                          <a:srgbClr val="FF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1" dirty="0" smtClean="0">
                        <a:solidFill>
                          <a:srgbClr val="FF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1" dirty="0" smtClean="0">
                        <a:solidFill>
                          <a:srgbClr val="FF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1" dirty="0" smtClean="0">
                        <a:solidFill>
                          <a:srgbClr val="FF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Познавательные: </a:t>
                      </a:r>
                      <a:r>
                        <a:rPr lang="ru-RU" sz="1100" b="1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- </a:t>
                      </a: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Выдвижение гипотезы, их обсуждение.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aseline="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Регулятивные: - </a:t>
                      </a: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умение действовать по плану и планировать свою деятельностью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aseline="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aseline="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Личностные: </a:t>
                      </a: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Формирование адекватной, позитивной самооценки.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785786" y="785794"/>
          <a:ext cx="7572427" cy="5357850"/>
        </p:xfrm>
        <a:graphic>
          <a:graphicData uri="http://schemas.openxmlformats.org/drawingml/2006/table">
            <a:tbl>
              <a:tblPr/>
              <a:tblGrid>
                <a:gridCol w="1514324"/>
                <a:gridCol w="1843262"/>
                <a:gridCol w="1428760"/>
                <a:gridCol w="1270962"/>
                <a:gridCol w="1515119"/>
              </a:tblGrid>
              <a:tr h="53578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4. Решение</a:t>
                      </a:r>
                      <a:r>
                        <a:rPr lang="ru-RU" sz="1100" b="1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уравнений.</a:t>
                      </a:r>
                      <a:endParaRPr lang="ru-RU" sz="1100" b="1" dirty="0">
                        <a:solidFill>
                          <a:srgbClr val="FF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Очень  хорошо решали примеры, Мишка вас благодарит за помощь и приглашает в гости. Ну и дальше  наше путешествие продолжается.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Вместе с круглыми полями,</a:t>
                      </a: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 в штанишках до колен.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Занят разными делами, Лишь учиться ему лень.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Кто он. быстро отгадайте.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Как зовут его?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aseline="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Ребята, а у нас в классе есть  «незнайки?»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Непоседа – Незнайка потерял числа в выражениях и получились уравнения. Давайте поможем   их решить.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aseline="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Молодцы! </a:t>
                      </a:r>
                      <a:r>
                        <a:rPr lang="ru-RU" sz="1100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Умнички</a:t>
                      </a: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!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Решение</a:t>
                      </a: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уравнений у доски с подробным объяснением.</a:t>
                      </a: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Индивидуальный.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785782" y="714356"/>
          <a:ext cx="7572431" cy="5590794"/>
        </p:xfrm>
        <a:graphic>
          <a:graphicData uri="http://schemas.openxmlformats.org/drawingml/2006/table">
            <a:tbl>
              <a:tblPr/>
              <a:tblGrid>
                <a:gridCol w="1285888"/>
                <a:gridCol w="2000264"/>
                <a:gridCol w="1256832"/>
                <a:gridCol w="1314936"/>
                <a:gridCol w="1714511"/>
              </a:tblGrid>
              <a:tr h="53578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1100" b="1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Физминутка</a:t>
                      </a:r>
                      <a:r>
                        <a:rPr lang="ru-RU" sz="11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.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1" dirty="0" smtClean="0">
                        <a:solidFill>
                          <a:srgbClr val="FF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Цель этапа:  </a:t>
                      </a:r>
                      <a:r>
                        <a:rPr lang="ru-RU" sz="11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осуществление профилактики утомления.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5. Работа с учебником.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Цель</a:t>
                      </a:r>
                      <a:r>
                        <a:rPr lang="ru-RU" sz="1100" b="0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этапа: </a:t>
                      </a:r>
                      <a:r>
                        <a:rPr lang="ru-RU" sz="1100" b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каждый  для  себя должен  сделать  вывод  о том,   что он  уже </a:t>
                      </a:r>
                      <a:r>
                        <a:rPr lang="ru-RU" sz="1100" b="0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кмеет</a:t>
                      </a:r>
                      <a:r>
                        <a:rPr lang="ru-RU" sz="1100" b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,</a:t>
                      </a:r>
                      <a:endParaRPr lang="ru-RU" sz="1100" b="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За</a:t>
                      </a: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то, что вы хорошо решали уравнения, Незнайка хочет провести с вами небольшую зарядку.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aseline="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aseline="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aseline="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aseline="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aseline="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aseline="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aseline="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Нам, конечно, очень жаль расставаться с Незнайкой, но нас ждут другие герои.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aseline="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Он не лев, не слон, не птица.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Не тигрёнок, не лисица.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Не котёнок, не щенок.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Не волчонок, не сурок.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Он снимается в кино.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И известно всем давно,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Эта милая мордашка.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 зовётся …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aseline="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aseline="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Выполняют</a:t>
                      </a: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движения под музыку.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aseline="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aseline="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aseline="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aseline="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aseline="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aseline="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aseline="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aseline="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aseline="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aseline="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aseline="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aseline="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aseline="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aseline="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aseline="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aseline="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aseline="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aseline="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aseline="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aseline="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aseline="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aseline="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aseline="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aseline="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 </a:t>
                      </a:r>
                      <a:r>
                        <a:rPr lang="ru-RU" sz="11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Коммуникативные:         </a:t>
                      </a: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Умение работать в статичных и мигрирующих группах.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11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Личностные</a:t>
                      </a: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: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умение выделить</a:t>
                      </a: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нравственный аспект поведения.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785786" y="714356"/>
          <a:ext cx="7500989" cy="5429288"/>
        </p:xfrm>
        <a:graphic>
          <a:graphicData uri="http://schemas.openxmlformats.org/drawingml/2006/table">
            <a:tbl>
              <a:tblPr/>
              <a:tblGrid>
                <a:gridCol w="1500041"/>
                <a:gridCol w="1500041"/>
                <a:gridCol w="1500041"/>
                <a:gridCol w="1500041"/>
                <a:gridCol w="1500825"/>
              </a:tblGrid>
              <a:tr h="54292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1100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Чебурашка</a:t>
                      </a: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принёс нам задание №18  на странице 42.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aseline="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Читаем внимательно и решаем задачу.  Кто закончит решать, берёт  листок и сверяет своё решение.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aseline="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Вы сами уже знаете, кто справляется  с задачами и кому надо поработать дома.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aseline="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aseline="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aseline="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aseline="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aseline="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aseline="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aseline="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aseline="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aseline="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aseline="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Вспоминают составные части задачи и находят  их в тексте.  Выбирают правильное решение задачи и записывают его в тетрадь. Сверяют</a:t>
                      </a: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своё решение с решением учителя,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Закрепление умения анализировать условие задачи. Закрепление умения решать задачи изученных видов. 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Познавательные: </a:t>
                      </a: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понимание текста, извлечение необходимой информации.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Коммуникативные: </a:t>
                      </a: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умение контролировать свои действия.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Регулятивные: </a:t>
                      </a: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установление причинно</a:t>
                      </a: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– следственных  связей. Построение  логической  цели   рассуждений, выведение  следствий.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aseline="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Личностные: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Проявить  внимание,  желание  узнать  больше.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642910" y="785794"/>
          <a:ext cx="7643864" cy="5783580"/>
        </p:xfrm>
        <a:graphic>
          <a:graphicData uri="http://schemas.openxmlformats.org/drawingml/2006/table">
            <a:tbl>
              <a:tblPr/>
              <a:tblGrid>
                <a:gridCol w="1857388"/>
                <a:gridCol w="1857388"/>
                <a:gridCol w="871062"/>
                <a:gridCol w="1129202"/>
                <a:gridCol w="1928824"/>
              </a:tblGrid>
              <a:tr h="521497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solidFill>
                          <a:srgbClr val="FF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solidFill>
                          <a:srgbClr val="FF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6. Работа в группах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Игра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« Математический</a:t>
                      </a:r>
                      <a:r>
                        <a:rPr lang="ru-RU" sz="1100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ручеёк».</a:t>
                      </a:r>
                      <a:endParaRPr lang="ru-RU" sz="1100" dirty="0">
                        <a:solidFill>
                          <a:srgbClr val="FF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Продолжаем</a:t>
                      </a: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встречать следующего героя,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aseline="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Я с бала королевского,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Однажды убегала.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 туфельку хрустальную,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Случайно потеряла,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aseline="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Кто  нашёл туфельку?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- А кто её нашёл?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А давайте поможем принцу найти и Золушку.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endParaRPr lang="ru-RU" sz="1100" baseline="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Каждой группе я раздаю  листочки с заданием, Вам нужно решить все примеры по очереди, по- цепочке. Чья  группа  быстрее решит примеры и без ошибок, та и поможет принцу.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endParaRPr lang="ru-RU" sz="1100" baseline="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Проверьте , правильно ли вы выполнили задание. Какая группа решила без ошибок?  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Молодцы! Все вы дружно поработали, и всё у вас получилось,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endParaRPr lang="ru-RU" sz="1100" baseline="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Коллективный, практический.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Познавательные: </a:t>
                      </a: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- Выдвижение гипотеза, их обсуждение, поиск нужной информации,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Коммуникативные: </a:t>
                      </a: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- осуществление взаимного контроля и оказание в сотрудничестве необходимой помощи;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Формирование умения договариваться и приходить к общему решению в совместной  деятельности.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endParaRPr lang="ru-RU" sz="1100" dirty="0" smtClean="0">
                        <a:solidFill>
                          <a:srgbClr val="FF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11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Личностные: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Формирование адекватной,</a:t>
                      </a: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позитивной самооценки и </a:t>
                      </a:r>
                      <a:r>
                        <a:rPr lang="ru-RU" sz="1100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самопринятия</a:t>
                      </a: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, ориентация  в социальных ролях и межличностных отношениях.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785782" y="785794"/>
          <a:ext cx="7572431" cy="5382578"/>
        </p:xfrm>
        <a:graphic>
          <a:graphicData uri="http://schemas.openxmlformats.org/drawingml/2006/table">
            <a:tbl>
              <a:tblPr/>
              <a:tblGrid>
                <a:gridCol w="1285888"/>
                <a:gridCol w="1742768"/>
                <a:gridCol w="1514328"/>
                <a:gridCol w="1514328"/>
                <a:gridCol w="1515119"/>
              </a:tblGrid>
              <a:tr h="51435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7. Работа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в </a:t>
                      </a:r>
                      <a:r>
                        <a:rPr lang="en-US" sz="11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My</a:t>
                      </a:r>
                      <a:r>
                        <a:rPr lang="en-US" sz="1100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Test.</a:t>
                      </a:r>
                      <a:endParaRPr lang="ru-RU" sz="1100" dirty="0" smtClean="0">
                        <a:solidFill>
                          <a:srgbClr val="FF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Ну  а к нам , чуть не опоздав</a:t>
                      </a: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, к концу урока пришёл ещё один герой. 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aseline="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Взяв для подкрепления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Баночку варенья.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Отправляется в полёт,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Человечек – самолёт.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aseline="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    Ребята, о ком эта загадка?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  Всем   известно, что самый красивый мужчина в самом расцвете сил,  очень любит  перемещаться с места на место. Вот и нам он принёс активную игру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« Пересадка»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Вы решаете примеры и пересаживаётесь к своим ноутбукам.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</a:t>
                      </a:r>
                      <a:r>
                        <a:rPr lang="ru-RU" sz="1100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Карлсон</a:t>
                      </a: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подкрепляется вареньем, а мы подкрепились знаниями и теперь с уверенностью решим тесты. </a:t>
                      </a: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Работа с </a:t>
                      </a:r>
                      <a:r>
                        <a:rPr lang="en-US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My  Test. 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786" y="857232"/>
            <a:ext cx="7572428" cy="3447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Цель 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создание  условий  для  закрепления  знаний  учащихся  по теме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« Сложение и вычитание чисел в пределах 100» </a:t>
            </a:r>
          </a:p>
          <a:p>
            <a:endParaRPr lang="ru-RU" sz="1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Задачи : </a:t>
            </a:r>
          </a:p>
          <a:p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Закреплять  умения  решать задачи.</a:t>
            </a:r>
          </a:p>
          <a:p>
            <a:pPr>
              <a:buFontTx/>
              <a:buChar char="-"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Уметь выполнять сложение и вычитание в пределах 100 при решении  числовых выражений, уравнений и задач.</a:t>
            </a:r>
          </a:p>
          <a:p>
            <a:pPr>
              <a:buFontTx/>
              <a:buChar char="-"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Развивать логическое мышление.</a:t>
            </a:r>
          </a:p>
          <a:p>
            <a:pPr>
              <a:buFontTx/>
              <a:buChar char="-"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Развивать умение анализа, синтеза, обобщения.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Развивать внимание учащихся.</a:t>
            </a:r>
          </a:p>
          <a:p>
            <a:pPr>
              <a:buFontTx/>
              <a:buChar char="-"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Развивать  математическую речь.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714347" y="857232"/>
          <a:ext cx="7572430" cy="5143536"/>
        </p:xfrm>
        <a:graphic>
          <a:graphicData uri="http://schemas.openxmlformats.org/drawingml/2006/table">
            <a:tbl>
              <a:tblPr/>
              <a:tblGrid>
                <a:gridCol w="1514328"/>
                <a:gridCol w="1514328"/>
                <a:gridCol w="1514328"/>
                <a:gridCol w="1514328"/>
                <a:gridCol w="1515118"/>
              </a:tblGrid>
              <a:tr h="51435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1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VII. </a:t>
                      </a:r>
                      <a:r>
                        <a:rPr lang="ru-RU" sz="11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Домашнее задание.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solidFill>
                          <a:srgbClr val="FF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solidFill>
                          <a:srgbClr val="FF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solidFill>
                          <a:srgbClr val="FF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solidFill>
                          <a:srgbClr val="FF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solidFill>
                          <a:srgbClr val="FF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solidFill>
                          <a:srgbClr val="FF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VII</a:t>
                      </a:r>
                      <a:r>
                        <a:rPr lang="ru-RU" sz="11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, Рефлексия</a:t>
                      </a:r>
                      <a:r>
                        <a:rPr lang="ru-RU" sz="1100" b="1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учебной деятельности</a:t>
                      </a:r>
                      <a:r>
                        <a:rPr lang="ru-RU" sz="1100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.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aseline="0" dirty="0" smtClean="0">
                        <a:solidFill>
                          <a:srgbClr val="FF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aseline="0" dirty="0" smtClean="0">
                        <a:solidFill>
                          <a:srgbClr val="FF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Цель этапа: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11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осознание учащимися своей   учебной  деятельности, самооценка своих результатов и результатов своего класса.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 </a:t>
                      </a: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 виртуальной доске вы найдёте домашнее задание</a:t>
                      </a: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3-х уровней. Решаем по выбору. Оформляете в тетрадях.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aseline="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aseline="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Вот и подошёл к концу наш сказочный урок.  Давайте вспомним, что нам удалось повторить за урок.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 как вы думаете, мы достигли своих целей?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Что показалось трудным?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- Какое задание было самым интересным?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- С каким героем вам не хотелось  расставаться?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- А с каким настроением вы уходите с урока?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Дети делятся впечатлениями  об уроке и оценивают свою работу. 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aseline="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aseline="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aseline="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aseline="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aseline="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aseline="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aseline="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Подведение</a:t>
                      </a: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итогов урока. 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aseline="0" dirty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endParaRPr lang="ru-RU" sz="1100" baseline="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aseline="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1" baseline="0" dirty="0" smtClean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1" baseline="0" dirty="0" smtClean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1" baseline="0" dirty="0" smtClean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1" baseline="0" dirty="0" smtClean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1" baseline="0" dirty="0" smtClean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1" baseline="0" dirty="0" smtClean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Познавательные: - </a:t>
                      </a: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оценка процесса и результатов деятельности.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aseline="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aseline="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aseline="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Личностные: - </a:t>
                      </a: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формирование способности к самооценке.</a:t>
                      </a:r>
                      <a:endParaRPr lang="ru-RU" sz="1100" baseline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aseline="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aseline="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aseline="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Коммуникативные: </a:t>
                      </a: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умение выражать свои мысли.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aseline="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714348" y="785794"/>
          <a:ext cx="6896445" cy="2739599"/>
        </p:xfrm>
        <a:graphic>
          <a:graphicData uri="http://schemas.openxmlformats.org/drawingml/2006/table">
            <a:tbl>
              <a:tblPr/>
              <a:tblGrid>
                <a:gridCol w="1379145"/>
                <a:gridCol w="1549813"/>
                <a:gridCol w="1208477"/>
                <a:gridCol w="1379145"/>
                <a:gridCol w="1379865"/>
              </a:tblGrid>
              <a:tr h="273959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Оцените, пожалуйста, свою работу на уроке, Посадите цветы на сказочной лужайке.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Я вам тоже хочу сказать за такое удивительное общение « Спасибо!» Спасибо, что вы дружно помогали друг другу и героям сказок. 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Красный . 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Я всё умею, могу помочь другим.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11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Жёлтый.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Я всё понял, но ещё затрудняюсь  в ……..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Фиолетовый.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Мне нужна помощь. 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Регулятивные:  </a:t>
                      </a: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осуществлять итоговый контроль, оценка – осознание качества и уровня освоения и владения необходимыми учебными действиями.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214290"/>
            <a:ext cx="8429684" cy="6586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Формирование УУД</a:t>
            </a:r>
            <a:endParaRPr lang="ru-RU" sz="3200" b="1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Познавательные УУД: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умение структурировать знания; осознанно строить устное высказывание в устной форме;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строить  логическое рассуждение; осознанно владеть общим приёмом решения учебной задачи;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выявлять  и корректировать причины собственного затруднения; контроль и оценка процесса и результатов деятельности.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логические : анализ, синтез, выбор оснований для сравнения.</a:t>
            </a:r>
          </a:p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Регулятивные УУД: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планировать свои действия в соответствии с поставленной задачей; проявлять познавательную инициативу в учебном сотрудничестве;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контролировать свою работу и своего товарища, учиться совместно с учителем и другими учениками давать эмоциональную оценку своей деятельности и деятельности класса на уроке.</a:t>
            </a:r>
          </a:p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Личностные УУД: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формировать 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учебно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– познавательный интерес к учебному материалу, способность к самооценке.</a:t>
            </a:r>
          </a:p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Коммуникативные УУД: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договариваться и приходить к общему решению в совместной деятельности;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задавать вопросы;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осуществлять взаимный контроль и оказывать в сотрудничестве необходимую помощь, умение выражать свои мысли.</a:t>
            </a:r>
          </a:p>
          <a:p>
            <a:endParaRPr lang="ru-RU" sz="2000" b="1" dirty="0" smtClean="0">
              <a:solidFill>
                <a:srgbClr val="002060"/>
              </a:solidFill>
              <a:latin typeface="Monotype Corsiva" pitchFamily="66" charset="0"/>
              <a:cs typeface="Times New Roman" pitchFamily="18" charset="0"/>
            </a:endParaRPr>
          </a:p>
          <a:p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785787" y="1285860"/>
          <a:ext cx="7358113" cy="4521708"/>
        </p:xfrm>
        <a:graphic>
          <a:graphicData uri="http://schemas.openxmlformats.org/drawingml/2006/table">
            <a:tbl>
              <a:tblPr/>
              <a:tblGrid>
                <a:gridCol w="2357453"/>
                <a:gridCol w="2643206"/>
                <a:gridCol w="2357454"/>
              </a:tblGrid>
              <a:tr h="3571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Личностные </a:t>
                      </a:r>
                      <a:endParaRPr lang="ru-RU" sz="2400" b="1" dirty="0">
                        <a:solidFill>
                          <a:srgbClr val="FF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Метапредметные</a:t>
                      </a:r>
                      <a:endParaRPr lang="ru-RU" sz="2400" b="1" dirty="0">
                        <a:solidFill>
                          <a:srgbClr val="FF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Предметные</a:t>
                      </a:r>
                      <a:endParaRPr lang="ru-RU" sz="2400" b="1" dirty="0">
                        <a:solidFill>
                          <a:srgbClr val="FF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198">
                <a:tc>
                  <a:txBody>
                    <a:bodyPr/>
                    <a:lstStyle/>
                    <a:p>
                      <a:pPr marL="34290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18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Умение оказывать помощь ближнему;</a:t>
                      </a:r>
                    </a:p>
                    <a:p>
                      <a:pPr marL="34290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AutoNum type="arabicPeriod"/>
                      </a:pPr>
                      <a:endParaRPr lang="ru-RU" sz="1800" dirty="0" smtClean="0">
                        <a:solidFill>
                          <a:srgbClr val="00206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34290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18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умение находить выходы из спорных ситуаций.</a:t>
                      </a:r>
                      <a:endParaRPr lang="ru-RU" sz="1800" dirty="0">
                        <a:solidFill>
                          <a:srgbClr val="00206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1.</a:t>
                      </a:r>
                      <a:r>
                        <a:rPr lang="ru-RU" sz="1800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Умение анализировать синтезировать и обобщать полученные ранее знания;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aseline="0" dirty="0" smtClean="0">
                        <a:solidFill>
                          <a:srgbClr val="00206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2. Умение концентрировать внимание на различных объектах урока;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aseline="0" dirty="0" smtClean="0">
                        <a:solidFill>
                          <a:srgbClr val="00206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3. Умение правильно составлять высказывания.</a:t>
                      </a:r>
                      <a:endParaRPr lang="ru-RU" sz="1800" dirty="0" smtClean="0">
                        <a:solidFill>
                          <a:srgbClr val="00206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1. Умение считать в пределах 100;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 smtClean="0">
                        <a:solidFill>
                          <a:srgbClr val="00206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2. Умение выполнять вычисления в пределах 100.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 smtClean="0">
                        <a:solidFill>
                          <a:srgbClr val="00206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3. Умение решать уравнения и задачи  изученных</a:t>
                      </a:r>
                      <a:r>
                        <a:rPr lang="ru-RU" sz="1800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видов;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aseline="0" dirty="0" smtClean="0">
                        <a:solidFill>
                          <a:srgbClr val="00206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4.  Умение решать </a:t>
                      </a:r>
                      <a:r>
                        <a:rPr lang="en-US" sz="1800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My Test.</a:t>
                      </a:r>
                      <a:endParaRPr lang="ru-RU" sz="1800" dirty="0">
                        <a:solidFill>
                          <a:srgbClr val="00206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2428860" y="642918"/>
            <a:ext cx="478634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Планируемые результаты</a:t>
            </a:r>
            <a:endParaRPr lang="ru-RU" sz="3200" dirty="0">
              <a:solidFill>
                <a:srgbClr val="FF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642910" y="714356"/>
          <a:ext cx="7786743" cy="5447734"/>
        </p:xfrm>
        <a:graphic>
          <a:graphicData uri="http://schemas.openxmlformats.org/drawingml/2006/table">
            <a:tbl>
              <a:tblPr/>
              <a:tblGrid>
                <a:gridCol w="1428760"/>
                <a:gridCol w="1500198"/>
                <a:gridCol w="1571636"/>
                <a:gridCol w="1571636"/>
                <a:gridCol w="1714513"/>
              </a:tblGrid>
              <a:tr h="7858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14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  </a:t>
                      </a:r>
                      <a:r>
                        <a:rPr lang="ru-RU" sz="14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Этап урока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Деятельность учителя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Деятельность</a:t>
                      </a:r>
                      <a:r>
                        <a:rPr lang="ru-RU" sz="14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учащихся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Методический комментарий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УУД, формирующиеся</a:t>
                      </a:r>
                      <a:r>
                        <a:rPr lang="ru-RU" sz="14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на данном этапе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320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</a:t>
                      </a:r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.  Мотивация учебной</a:t>
                      </a:r>
                      <a:r>
                        <a:rPr lang="ru-RU" sz="1400" b="1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деятельности</a:t>
                      </a:r>
                      <a:endParaRPr lang="ru-RU" sz="1600" b="1" baseline="0" dirty="0" smtClean="0">
                        <a:solidFill>
                          <a:srgbClr val="FF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baseline="0" dirty="0" smtClean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baseline="0" dirty="0" smtClean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Цель этапа: </a:t>
                      </a:r>
                      <a:r>
                        <a:rPr lang="ru-RU" sz="1400" b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включение учащихся в деятельность на личностно – значимом уровне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Ребята, как гостеприимные хозяева поприветствуем наших гостей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Приветствуют гостей, настраиваются на учебную деятельность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.</a:t>
                      </a:r>
                      <a:endParaRPr lang="ru-RU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Организационный момент.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Регулятивные: 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нацеливание  на успешную деятельность</a:t>
                      </a:r>
                      <a:r>
                        <a:rPr lang="ru-RU" sz="14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Личностные:</a:t>
                      </a:r>
                      <a:r>
                        <a:rPr lang="ru-RU" sz="1400" b="1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1400" b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выражать положительное отношение к процессу познания.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baseline="0" dirty="0" smtClean="0">
                        <a:solidFill>
                          <a:srgbClr val="FF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Коммуникативные </a:t>
                      </a:r>
                      <a:r>
                        <a:rPr lang="ru-RU" sz="1400" b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умение точно выражать свои эмоции в соответствии с условиями коммуникации.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FF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785782" y="642918"/>
          <a:ext cx="7572431" cy="5500726"/>
        </p:xfrm>
        <a:graphic>
          <a:graphicData uri="http://schemas.openxmlformats.org/drawingml/2006/table">
            <a:tbl>
              <a:tblPr/>
              <a:tblGrid>
                <a:gridCol w="1285888"/>
                <a:gridCol w="1742768"/>
                <a:gridCol w="1514328"/>
                <a:gridCol w="1514328"/>
                <a:gridCol w="1515119"/>
              </a:tblGrid>
              <a:tr h="55007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II. </a:t>
                      </a:r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Проверка  домашнего задания.</a:t>
                      </a:r>
                      <a:endParaRPr lang="ru-RU" sz="1100" b="1" dirty="0">
                        <a:solidFill>
                          <a:srgbClr val="FF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Давайте посмотрим на результаты проверки домашнего задания.  На доске </a:t>
                      </a:r>
                      <a:r>
                        <a:rPr lang="ru-RU" sz="140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Падлет</a:t>
                      </a:r>
                      <a:r>
                        <a:rPr lang="ru-RU" sz="14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. У  вас  были индивидуальные задания в режиме  </a:t>
                      </a:r>
                      <a:r>
                        <a:rPr lang="ru-RU" sz="140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Онлайн</a:t>
                      </a:r>
                      <a:r>
                        <a:rPr lang="ru-RU" sz="14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. Все  ребята справились . Я очень довольна.  А ещё мы работаем</a:t>
                      </a:r>
                      <a:r>
                        <a:rPr lang="ru-RU" sz="14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на портале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«Учи. </a:t>
                      </a:r>
                      <a:r>
                        <a:rPr lang="ru-RU" sz="1400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Ру</a:t>
                      </a:r>
                      <a:r>
                        <a:rPr lang="ru-RU" sz="14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».  В лидеры у нас вышли </a:t>
                      </a:r>
                      <a:r>
                        <a:rPr lang="ru-RU" sz="1400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Емкужев</a:t>
                      </a:r>
                      <a:r>
                        <a:rPr lang="ru-RU" sz="14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1400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Тамирлан</a:t>
                      </a:r>
                      <a:r>
                        <a:rPr lang="ru-RU" sz="14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, </a:t>
                      </a:r>
                      <a:r>
                        <a:rPr lang="ru-RU" sz="1400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Кочесоков</a:t>
                      </a:r>
                      <a:r>
                        <a:rPr lang="ru-RU" sz="14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Батыр, </a:t>
                      </a:r>
                      <a:r>
                        <a:rPr lang="ru-RU" sz="1400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Этуева</a:t>
                      </a:r>
                      <a:r>
                        <a:rPr lang="ru-RU" sz="14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1400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Элина</a:t>
                      </a:r>
                      <a:r>
                        <a:rPr lang="ru-RU" sz="14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. А деткам, которые ещё  не работают на портале, я предлагаю вам присоединиться. 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714348" y="714356"/>
          <a:ext cx="7715303" cy="6188774"/>
        </p:xfrm>
        <a:graphic>
          <a:graphicData uri="http://schemas.openxmlformats.org/drawingml/2006/table">
            <a:tbl>
              <a:tblPr/>
              <a:tblGrid>
                <a:gridCol w="1836976"/>
                <a:gridCol w="1690019"/>
                <a:gridCol w="1322623"/>
                <a:gridCol w="1079736"/>
                <a:gridCol w="1785949"/>
              </a:tblGrid>
              <a:tr h="53578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III.</a:t>
                      </a:r>
                      <a:r>
                        <a:rPr lang="ru-RU" sz="12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Актуализация знаний.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(</a:t>
                      </a:r>
                      <a:r>
                        <a:rPr lang="ru-RU" sz="1200" b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устный счёт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4-5 минут)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0" baseline="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Цель этапа: </a:t>
                      </a:r>
                      <a:r>
                        <a:rPr lang="ru-RU" sz="1200" b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повторить изученный материал, создание проблемной ситуации. 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И вот я вижу первого героя. А чтобы угадать его имя </a:t>
                      </a:r>
                      <a:r>
                        <a:rPr lang="ru-RU" sz="12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мы сможем после того, как покажем свои  знания и умения. 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aseline="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228600" indent="-2286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12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Мозговой штурм.</a:t>
                      </a:r>
                    </a:p>
                    <a:p>
                      <a:pPr marL="228600" indent="-2286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12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Какое сегодня число?</a:t>
                      </a:r>
                    </a:p>
                    <a:p>
                      <a:pPr marL="228600" indent="-2286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12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Какое время года?</a:t>
                      </a:r>
                    </a:p>
                    <a:p>
                      <a:pPr marL="228600" indent="-2286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12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Назовите весенние месяцы</a:t>
                      </a:r>
                    </a:p>
                    <a:p>
                      <a:pPr marL="228600" indent="-2286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12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Сколько ушей у двух</a:t>
                      </a:r>
                      <a:r>
                        <a:rPr lang="ru-RU" sz="12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кошек?</a:t>
                      </a:r>
                    </a:p>
                    <a:p>
                      <a:pPr marL="228600" indent="-2286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12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Бабушка связала 4 пары рукавичек Сколько рукавичек она связала на левую руку?</a:t>
                      </a:r>
                    </a:p>
                    <a:p>
                      <a:pPr marL="228600" indent="-2286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12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Какой сейчас год?</a:t>
                      </a:r>
                    </a:p>
                    <a:p>
                      <a:pPr marL="228600" indent="-2286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12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Какой</a:t>
                      </a:r>
                      <a:r>
                        <a:rPr lang="ru-RU" sz="12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был предшествующий?</a:t>
                      </a:r>
                    </a:p>
                    <a:p>
                      <a:pPr marL="228600" indent="-2286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12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Какой будет следующий?</a:t>
                      </a:r>
                    </a:p>
                    <a:p>
                      <a:pPr marL="228600" indent="-2286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Отвечают на вопросы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Познавательные:</a:t>
                      </a:r>
                      <a:r>
                        <a:rPr lang="ru-RU" sz="1400" b="1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1200" b="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Поиск и выделение необходимой информации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0" baseline="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Регулятивные: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200" b="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Планирование своих  действий в соответствии с поставленной задачей.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endParaRPr lang="ru-RU" sz="1200" b="0" baseline="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1400" b="1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Коммуникативные: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1200" b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- Умение договариваться   и приходить к общему решению,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200" b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Осуществление взаимного контроля и оказание в сотрудничестве необходимой помощи.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endParaRPr lang="ru-RU" sz="1200" b="0" baseline="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1400" b="0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Личностные: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200" b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Знание основных моральных норм работы.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200" b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Готовность к сотрудничеству и дружбе.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endParaRPr lang="ru-RU" sz="1200" b="0" baseline="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aseline="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785782" y="785794"/>
          <a:ext cx="7572431" cy="5286412"/>
        </p:xfrm>
        <a:graphic>
          <a:graphicData uri="http://schemas.openxmlformats.org/drawingml/2006/table">
            <a:tbl>
              <a:tblPr/>
              <a:tblGrid>
                <a:gridCol w="1514328"/>
                <a:gridCol w="1700386"/>
                <a:gridCol w="1328270"/>
                <a:gridCol w="1314936"/>
                <a:gridCol w="1714511"/>
              </a:tblGrid>
              <a:tr h="52864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Calibri"/>
                          <a:cs typeface="Times New Roman"/>
                        </a:rPr>
                        <a:t>2. </a:t>
                      </a:r>
                      <a:r>
                        <a:rPr lang="ru-RU" sz="12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Работа с рядом чисел.</a:t>
                      </a: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 каком веке мы живём?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Назовите самое маленькое однозначное число.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Самое маленькое натуральное число.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Какие числа называются натуральными?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Самое большое однозначное число.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Самое большое двузначное число.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Самое маленькое трёхзначное число.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-К 10  прибавить 5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2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От 11  отнять 8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2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50 уменьшить</a:t>
                      </a:r>
                      <a:r>
                        <a:rPr lang="ru-RU" sz="12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на 15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2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75 увеличить на 8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2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Назовите числа в порядке возрастания..</a:t>
                      </a: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.</a:t>
                      </a: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solidFill>
                          <a:srgbClr val="FF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Метапредметные</a:t>
                      </a:r>
                      <a:endParaRPr lang="ru-RU" sz="1400" b="1" dirty="0" smtClean="0">
                        <a:solidFill>
                          <a:srgbClr val="FF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Умение правильно составлять высказывания</a:t>
                      </a:r>
                      <a:r>
                        <a:rPr lang="ru-RU" sz="1100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.</a:t>
                      </a:r>
                      <a:endParaRPr lang="ru-RU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642911" y="785794"/>
          <a:ext cx="7643864" cy="5286412"/>
        </p:xfrm>
        <a:graphic>
          <a:graphicData uri="http://schemas.openxmlformats.org/drawingml/2006/table">
            <a:tbl>
              <a:tblPr/>
              <a:tblGrid>
                <a:gridCol w="1571635"/>
                <a:gridCol w="1485591"/>
                <a:gridCol w="1528613"/>
                <a:gridCol w="1272076"/>
                <a:gridCol w="1785949"/>
              </a:tblGrid>
              <a:tr h="52864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IV</a:t>
                      </a:r>
                      <a:r>
                        <a:rPr lang="en-US" sz="14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.</a:t>
                      </a:r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Самоопределение к  деятельности</a:t>
                      </a:r>
                      <a:r>
                        <a:rPr lang="ru-RU" sz="1200" b="1" dirty="0" smtClean="0">
                          <a:latin typeface="Calibri"/>
                          <a:ea typeface="Calibri"/>
                          <a:cs typeface="Times New Roman"/>
                        </a:rPr>
                        <a:t>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solidFill>
                          <a:srgbClr val="FF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Назовите самое большое и самое маленькое числа и охарактеризуйте их.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endParaRPr lang="ru-RU" sz="12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endParaRPr lang="ru-RU" sz="12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endParaRPr lang="ru-RU" sz="12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endParaRPr lang="ru-RU" sz="12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12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Что </a:t>
                      </a:r>
                      <a:r>
                        <a:rPr lang="ru-RU" sz="12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мы повторяли, выполняя задания разминки</a:t>
                      </a: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endParaRPr lang="ru-RU" sz="12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endParaRPr lang="ru-RU" sz="12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Самое большое число  97.     </a:t>
                      </a:r>
                      <a:r>
                        <a:rPr lang="ru-RU" sz="12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9 десятков  7 единиц,. Это двузначное число. Самое маленькое число – 5. Это единицы, однозначное число.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- Десятки и единицы, однозначные и двузначные числа,  складывали и вычитали числа</a:t>
                      </a:r>
                      <a:r>
                        <a:rPr lang="ru-RU" sz="12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в пределах 100.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aseline="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aseline="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821</TotalTime>
  <Words>2431</Words>
  <Application>Microsoft Office PowerPoint</Application>
  <PresentationFormat>Экран (4:3)</PresentationFormat>
  <Paragraphs>769</Paragraphs>
  <Slides>21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3" baseType="lpstr">
      <vt:lpstr>Тема Office</vt:lpstr>
      <vt:lpstr>Презентация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HP</dc:creator>
  <cp:lastModifiedBy>777</cp:lastModifiedBy>
  <cp:revision>110</cp:revision>
  <dcterms:created xsi:type="dcterms:W3CDTF">2015-06-20T16:52:31Z</dcterms:created>
  <dcterms:modified xsi:type="dcterms:W3CDTF">2019-03-31T18:00:39Z</dcterms:modified>
</cp:coreProperties>
</file>