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2" r:id="rId2"/>
    <p:sldId id="268" r:id="rId3"/>
    <p:sldId id="292" r:id="rId4"/>
    <p:sldId id="293" r:id="rId5"/>
    <p:sldId id="294" r:id="rId6"/>
    <p:sldId id="269" r:id="rId7"/>
    <p:sldId id="282" r:id="rId8"/>
    <p:sldId id="270" r:id="rId9"/>
    <p:sldId id="258" r:id="rId10"/>
    <p:sldId id="272" r:id="rId11"/>
    <p:sldId id="289" r:id="rId12"/>
    <p:sldId id="281" r:id="rId13"/>
    <p:sldId id="290" r:id="rId14"/>
    <p:sldId id="288" r:id="rId15"/>
    <p:sldId id="284" r:id="rId16"/>
    <p:sldId id="295" r:id="rId17"/>
    <p:sldId id="261" r:id="rId18"/>
    <p:sldId id="264" r:id="rId19"/>
    <p:sldId id="280" r:id="rId20"/>
    <p:sldId id="296" r:id="rId21"/>
    <p:sldId id="297" r:id="rId22"/>
    <p:sldId id="278" r:id="rId23"/>
    <p:sldId id="291" r:id="rId24"/>
    <p:sldId id="263" r:id="rId25"/>
    <p:sldId id="266" r:id="rId26"/>
    <p:sldId id="265" r:id="rId27"/>
    <p:sldId id="267" r:id="rId28"/>
    <p:sldId id="286" r:id="rId29"/>
    <p:sldId id="287" r:id="rId30"/>
    <p:sldId id="279" r:id="rId31"/>
    <p:sldId id="299" r:id="rId32"/>
    <p:sldId id="300" r:id="rId33"/>
    <p:sldId id="274" r:id="rId34"/>
    <p:sldId id="283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1F1E"/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68B81-126C-4866-B6B7-619CD8D6AD2D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240E66-2E5C-4A53-92A7-71F6DDA736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240E66-2E5C-4A53-92A7-71F6DDA736AC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9460B-8E32-468A-BFB7-9FFBC377D681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F3F69-CE8D-4034-95A8-F469F50E3E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83;&#1072;&#1076;&#1077;&#1083;&#1077;&#1094;\&#1052;&#1086;&#1080;%20&#1076;&#1086;&#1082;&#1091;&#1084;&#1077;&#1085;&#1090;&#1099;\&#1050;&#1054;&#1053;&#1050;&#1059;&#1056;&#1057;&#1067;\&#1052;&#1072;&#1083;&#1077;&#1085;&#1100;&#1082;&#1080;&#1077;%20&#1040;&#1082;&#1072;&#1076;&#1077;&#1084;&#1080;&#1082;&#1080;%20&#1051;&#1054;&#1043;&#1054;&#1057;&#1050;&#1040;&#1047;&#1050;&#1040;\&#1074;%20&#1075;&#1086;&#1089;&#1090;&#1103;&#1093;%20&#1091;%20&#1089;&#1082;&#1072;&#1079;&#1082;&#1080;%20&#1084;&#1080;&#1085;&#1091;&#1089;&#1086;&#1074;&#1082;&#1072;%20&#1074;%20&#1075;&#1086;&#1089;&#1090;&#1103;&#1093;%20&#1091;%20&#1089;&#1082;&#1072;&#1079;&#1082;&#1080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dobrieskazki.ru/images/letter_d_b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2;&#1083;&#1072;&#1076;&#1077;&#1083;&#1077;&#1094;\&#1052;&#1086;&#1080;%20&#1076;&#1086;&#1082;&#1091;&#1084;&#1077;&#1085;&#1090;&#1099;\2024%20%20%20&#1051;&#1091;&#1095;&#1096;&#1072;&#1103;%20&#1084;&#1077;&#1090;&#1086;&#1076;.&#1088;&#1072;&#1079;&#1088;&#1072;&#1073;\&#1074;%20&#1075;&#1086;&#1089;&#1090;&#1103;&#1093;%20&#1091;%20&#1089;&#1082;&#1072;&#1079;&#1082;&#1080;%20&#1084;&#1080;&#1085;&#1091;&#1089;&#1086;&#1074;&#1082;&#1072;%20&#1074;%20&#1075;&#1086;&#1089;&#1090;&#1103;&#1093;%20&#1091;%20&#1089;&#1082;&#1072;&#1079;&#1082;&#1080;.mp3" TargetMode="Externa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5715016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Работа </a:t>
            </a:r>
            <a:r>
              <a:rPr lang="ru-RU" sz="2400" b="1" i="1" smtClean="0">
                <a:solidFill>
                  <a:schemeClr val="accent2">
                    <a:lumMod val="75000"/>
                  </a:schemeClr>
                </a:solidFill>
              </a:rPr>
              <a:t>учащихся 3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«А» класса Колесниковой Ксении, Безруковой Марии, Деревенского Антона  </a:t>
            </a:r>
          </a:p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Чулым  2023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15436" cy="1214446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solidFill>
                  <a:srgbClr val="C00000"/>
                </a:solidFill>
              </a:rPr>
              <a:t> </a:t>
            </a:r>
            <a:r>
              <a:rPr lang="ru-RU" sz="3600" b="1" i="1" dirty="0" smtClean="0">
                <a:solidFill>
                  <a:srgbClr val="C00000"/>
                </a:solidFill>
              </a:rPr>
              <a:t>МКОУ </a:t>
            </a:r>
            <a:r>
              <a:rPr lang="ru-RU" sz="3600" b="1" i="1" dirty="0" err="1" smtClean="0">
                <a:solidFill>
                  <a:srgbClr val="C00000"/>
                </a:solidFill>
              </a:rPr>
              <a:t>Чулымский</a:t>
            </a:r>
            <a:r>
              <a:rPr lang="ru-RU" sz="3600" b="1" i="1" dirty="0" smtClean="0">
                <a:solidFill>
                  <a:srgbClr val="C00000"/>
                </a:solidFill>
              </a:rPr>
              <a:t> лицей</a:t>
            </a:r>
            <a:r>
              <a:rPr lang="ru-RU" sz="5300" b="1" i="1" dirty="0" smtClean="0">
                <a:solidFill>
                  <a:srgbClr val="C00000"/>
                </a:solidFill>
              </a:rPr>
              <a:t/>
            </a:r>
            <a:br>
              <a:rPr lang="ru-RU" sz="5300" b="1" i="1" dirty="0" smtClean="0">
                <a:solidFill>
                  <a:srgbClr val="C00000"/>
                </a:solidFill>
              </a:rPr>
            </a:br>
            <a:r>
              <a:rPr lang="ru-RU" sz="5300" b="1" i="1" dirty="0" smtClean="0">
                <a:solidFill>
                  <a:srgbClr val="C00000"/>
                </a:solidFill>
              </a:rPr>
              <a:t>Добрые сказки о буквах</a:t>
            </a:r>
            <a:r>
              <a:rPr lang="ru-RU" sz="6600" dirty="0" smtClean="0"/>
              <a:t/>
            </a:r>
            <a:br>
              <a:rPr lang="ru-RU" sz="6600" dirty="0" smtClean="0"/>
            </a:br>
            <a:endParaRPr lang="ru-RU" sz="6600" b="1" i="1" dirty="0">
              <a:solidFill>
                <a:srgbClr val="C00000"/>
              </a:solidFill>
            </a:endParaRPr>
          </a:p>
        </p:txBody>
      </p:sp>
      <p:pic>
        <p:nvPicPr>
          <p:cNvPr id="9" name="в гостях у сказки минусовка в гостях у сказки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0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572560" cy="6286544"/>
          </a:xfrm>
        </p:spPr>
        <p:txBody>
          <a:bodyPr/>
          <a:lstStyle/>
          <a:p>
            <a:pPr>
              <a:buNone/>
            </a:pP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357166"/>
            <a:ext cx="8643998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При использовании </a:t>
            </a:r>
            <a:r>
              <a:rPr lang="ru-RU" sz="3200" b="1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логосказки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в развитии речи создаётся коммуникативная направленность каждого слова и высказывания ребёнка, происходит совершенствование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лексико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– грамматических средств языка, звуковой стороны речи в сфере произношения, восприятия и выразительности, развитие диалогической и монологической речи, возникает взаимосвязь зрительного, слухового и моторного анализаторов.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79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71934" y="357166"/>
            <a:ext cx="4857784" cy="3145377"/>
          </a:xfrm>
          <a:ln w="5715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5" name="Рисунок 4" descr="DSC079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931706"/>
            <a:ext cx="5286412" cy="3512794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214950"/>
            <a:ext cx="8472518" cy="1428760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ДИАГНОСТИКА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00042"/>
            <a:ext cx="42148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1 «б»  класс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8581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</a:rPr>
              <a:t>Исследование звукопроизношения обучающихся </a:t>
            </a:r>
            <a:br>
              <a:rPr lang="ru-RU" sz="2800" b="1" dirty="0" smtClean="0">
                <a:solidFill>
                  <a:schemeClr val="accent2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1-х классов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000108"/>
          <a:ext cx="8643999" cy="553500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643206"/>
                <a:gridCol w="3119460"/>
                <a:gridCol w="2881333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Учебный год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</a:rPr>
                        <a:t>Неправильное произношение звуков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8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ru-RU" sz="2400" b="1" dirty="0" err="1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ru-RU" sz="2400" b="1" dirty="0" err="1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’]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lang="en-US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]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[</a:t>
                      </a: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r>
                        <a:rPr lang="en-US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’]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5334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b="1" u="sng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2019-20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м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альчики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девочки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5716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2020-21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м</a:t>
                      </a:r>
                      <a:r>
                        <a:rPr lang="en-US" sz="2400" b="1" dirty="0" err="1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альчики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девочки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90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u="sng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2021-22</a:t>
                      </a:r>
                      <a:endParaRPr lang="ru-RU" sz="2400" b="1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м</a:t>
                      </a:r>
                      <a:r>
                        <a:rPr lang="en-US" sz="24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альчики</a:t>
                      </a:r>
                      <a:endParaRPr lang="ru-RU" sz="2400" b="1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девочки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11 «б» класс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sz="4000" dirty="0" smtClean="0"/>
              <a:t> 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«б» класс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SC079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3478331"/>
            <a:ext cx="4854951" cy="3226091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Рисунок 4" descr="DSC079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143" y="428604"/>
            <a:ext cx="4837823" cy="3214710"/>
          </a:xfrm>
          <a:prstGeom prst="rect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797040"/>
          </a:xfrm>
        </p:spPr>
        <p:txBody>
          <a:bodyPr>
            <a:normAutofit/>
          </a:bodyPr>
          <a:lstStyle/>
          <a:p>
            <a:r>
              <a:rPr lang="ru-RU" dirty="0" smtClean="0"/>
              <a:t>				        </a:t>
            </a: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Опрос «Назови свои 				            любимые сказки и						 сказочных героев» </a:t>
            </a:r>
            <a:endParaRPr lang="ru-RU" sz="31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Опрос учащихся 1 «а» и 1 «б» классов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14281" y="1600200"/>
          <a:ext cx="8715437" cy="5085401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17144"/>
                <a:gridCol w="1511815"/>
                <a:gridCol w="1714512"/>
                <a:gridCol w="4071966"/>
              </a:tblGrid>
              <a:tr h="10620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Читают сказки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читают сказки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Знакомые сказки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620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«а» класс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(24)</a:t>
                      </a:r>
                      <a:endParaRPr lang="ru-RU" sz="2400" b="1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«Репка», «Колобок», «Красная шапочка», «Золушка», «Белоснежка и семь гномов».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620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«б» класс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(26)</a:t>
                      </a:r>
                      <a:endParaRPr lang="ru-RU" sz="2400" b="1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2400" b="1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«Буратино», «Красная шапочка», «Золушка», «Сказка о золотой рыбке», «</a:t>
                      </a:r>
                      <a:r>
                        <a:rPr lang="ru-RU" sz="2400" b="1" dirty="0" err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Дюймовочка</a:t>
                      </a:r>
                      <a:r>
                        <a:rPr lang="ru-RU" sz="24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», «Василиса Прекрасная», «Красавица и чудовище», «Принцесса на горошине».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 descr="http://www.chtivo.ru/getpic3d/16775388/350/567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5" y="1857364"/>
            <a:ext cx="3573792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58579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err="1" smtClean="0">
                <a:solidFill>
                  <a:srgbClr val="C00000"/>
                </a:solidFill>
              </a:rPr>
              <a:t>Логосказка</a:t>
            </a:r>
            <a:r>
              <a:rPr lang="ru-RU" sz="4400" b="1" dirty="0" smtClean="0">
                <a:solidFill>
                  <a:srgbClr val="C00000"/>
                </a:solidFill>
              </a:rPr>
              <a:t> —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    это интерактивная сказка,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   так как требует не пассивного     созерцания, а 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</a:rPr>
              <a:t>   активного участия в ходе повествования.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Виды </a:t>
            </a:r>
            <a:r>
              <a:rPr lang="ru-RU" b="1" dirty="0" err="1" smtClean="0">
                <a:solidFill>
                  <a:srgbClr val="C00000"/>
                </a:solidFill>
              </a:rPr>
              <a:t>логосказок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572560" cy="5197493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артикуляционные </a:t>
            </a:r>
            <a:r>
              <a:rPr lang="ru-RU" sz="2800" dirty="0" smtClean="0">
                <a:solidFill>
                  <a:srgbClr val="C00000"/>
                </a:solidFill>
              </a:rPr>
              <a:t>(развитие дыхания, артикуляционной моторики);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пальчиковые</a:t>
            </a:r>
            <a:r>
              <a:rPr lang="ru-RU" sz="2800" dirty="0" smtClean="0">
                <a:solidFill>
                  <a:srgbClr val="C00000"/>
                </a:solidFill>
              </a:rPr>
              <a:t> (развитие мелкой моторики, графических навыков);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фонетические</a:t>
            </a:r>
            <a:r>
              <a:rPr lang="ru-RU" sz="2800" dirty="0" smtClean="0">
                <a:solidFill>
                  <a:srgbClr val="C00000"/>
                </a:solidFill>
              </a:rPr>
              <a:t> (уточнение артикуляции заданного звука, автоматизация, дифференциация звуков);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лексико-грамматические</a:t>
            </a:r>
            <a:r>
              <a:rPr lang="ru-RU" sz="2800" dirty="0" smtClean="0">
                <a:solidFill>
                  <a:srgbClr val="C00000"/>
                </a:solidFill>
              </a:rPr>
              <a:t> (обогащение словарного запаса, закрепление знаний грамматических категорий);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сказки, способствующие формированию связной речи;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dirty="0" smtClean="0">
                <a:solidFill>
                  <a:srgbClr val="C00000"/>
                </a:solidFill>
              </a:rPr>
              <a:t>- </a:t>
            </a:r>
            <a:r>
              <a:rPr lang="ru-RU" sz="2800" b="1" dirty="0" smtClean="0">
                <a:solidFill>
                  <a:srgbClr val="C00000"/>
                </a:solidFill>
              </a:rPr>
              <a:t>сказки по обучению грамоте</a:t>
            </a:r>
            <a:r>
              <a:rPr lang="ru-RU" sz="2800" dirty="0" smtClean="0">
                <a:solidFill>
                  <a:srgbClr val="C00000"/>
                </a:solidFill>
              </a:rPr>
              <a:t> (о звуках и буквах).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rmAutofit/>
          </a:bodyPr>
          <a:lstStyle/>
          <a:p>
            <a:pPr algn="l"/>
            <a:r>
              <a:rPr lang="ru-RU" sz="6000" b="1" dirty="0" smtClean="0">
                <a:solidFill>
                  <a:srgbClr val="C00000"/>
                </a:solidFill>
              </a:rPr>
              <a:t>Сказка про букву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429684" cy="500066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85720" y="2000240"/>
            <a:ext cx="8572560" cy="577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— Почему никто не живет во мне? —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грустно думал новый дом.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— Я большой и красивый. У меня есть дверь и зеленый двор.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— У дома должна быть душа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, — сказала буква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— А что это такое? —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удивился дом.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— Это когда в доме уютно и тепло. В печке горят дрова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, а из трубы идёт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дым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— Что же мне делать? –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заплакал новый дом.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— Я позову дровосека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, — предложила буква Д.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Вскоре в новом доме поселился дровосек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Он привез дрова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и затопил печку. В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доме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>стало тепло и уютно.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</a:rPr>
              <a:t>А в твоем доме есть душа?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Verdana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</a:rPr>
              <a:t>                                                                 	 Автор не известен.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	    Источник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http://www.dobrieskazki.ru/bukvi.htm </a:t>
            </a:r>
            <a:endParaRPr lang="ru-RU" b="1" dirty="0" smtClean="0">
              <a:solidFill>
                <a:srgbClr val="C00000"/>
              </a:solidFill>
              <a:latin typeface="Verdan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Verdan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Verdan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/>
            </a:r>
            <a:b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</a:b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</a:rPr>
              <a:t>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434" name="Picture 2" descr="Letter D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42852"/>
            <a:ext cx="2590907" cy="214314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dirty="0" smtClean="0">
                <a:solidFill>
                  <a:srgbClr val="C00000"/>
                </a:solidFill>
              </a:rPr>
              <a:t>    Сказка про букву 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643998" cy="542926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— Не хочу спать, не буду </a:t>
            </a:r>
            <a:r>
              <a:rPr lang="ru-RU" sz="3400" b="1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ожиться, —</a:t>
            </a:r>
          </a:p>
          <a:p>
            <a:pPr>
              <a:buNone/>
            </a:pP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      капризнича</a:t>
            </a:r>
            <a:r>
              <a:rPr lang="ru-RU" sz="3400" b="1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 девочка. </a:t>
            </a:r>
          </a:p>
          <a:p>
            <a:pPr>
              <a:buNone/>
            </a:pP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     Мама грозно нахмури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 брови, но буква </a:t>
            </a:r>
            <a:r>
              <a:rPr lang="ru-RU" sz="3400" b="1" dirty="0" smtClean="0">
                <a:solidFill>
                  <a:srgbClr val="FF0000"/>
                </a:solidFill>
              </a:rPr>
              <a:t>Л</a:t>
            </a:r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тихонечко шепну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 ей на ушко волшебное слово «</a:t>
            </a:r>
            <a:r>
              <a:rPr lang="ru-RU" sz="3400" b="1" dirty="0" smtClean="0">
                <a:solidFill>
                  <a:srgbClr val="FF0000"/>
                </a:solidFill>
              </a:rPr>
              <a:t>Люблю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». </a:t>
            </a:r>
          </a:p>
          <a:p>
            <a:pPr>
              <a:buNone/>
            </a:pP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— Я </a:t>
            </a:r>
            <a:r>
              <a:rPr lang="ru-RU" sz="3400" b="1" dirty="0" smtClean="0">
                <a:solidFill>
                  <a:srgbClr val="FF0000"/>
                </a:solidFill>
              </a:rPr>
              <a:t>люблю</a:t>
            </a:r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тебя, моя малышка, — </a:t>
            </a:r>
            <a:r>
              <a:rPr lang="ru-RU" sz="3400" b="1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асково</a:t>
            </a:r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сказа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 мама и обня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 дочку. Мама поцелова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 ее, и девочка спокойно засну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а. </a:t>
            </a:r>
          </a:p>
          <a:p>
            <a:pPr>
              <a:buNone/>
            </a:pP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     «Бо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ьшим и ма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еньким 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юдям бо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ьше всего на свете нужна </a:t>
            </a:r>
            <a:r>
              <a:rPr lang="ru-RU" sz="3400" b="1" dirty="0" smtClean="0">
                <a:solidFill>
                  <a:srgbClr val="FF0000"/>
                </a:solidFill>
              </a:rPr>
              <a:t>любовь</a:t>
            </a:r>
            <a:r>
              <a:rPr lang="ru-RU" sz="3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и </a:t>
            </a:r>
            <a:r>
              <a:rPr lang="ru-RU" sz="3400" b="1" dirty="0" smtClean="0">
                <a:solidFill>
                  <a:srgbClr val="FF0000"/>
                </a:solidFill>
              </a:rPr>
              <a:t>ласка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», — подумала буква</a:t>
            </a:r>
            <a:r>
              <a:rPr lang="ru-RU" sz="3400" dirty="0" smtClean="0">
                <a:solidFill>
                  <a:srgbClr val="FF0000"/>
                </a:solidFill>
              </a:rPr>
              <a:t> </a:t>
            </a:r>
            <a:r>
              <a:rPr lang="ru-RU" sz="3400" b="1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  <a:p>
            <a:pPr>
              <a:buNone/>
            </a:pP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Она 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ета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 повсюду и 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асково шепта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а: «</a:t>
            </a:r>
            <a:r>
              <a:rPr lang="ru-RU" sz="3400" b="1" dirty="0" smtClean="0">
                <a:solidFill>
                  <a:srgbClr val="FF0000"/>
                </a:solidFill>
              </a:rPr>
              <a:t>Люблю, люблю, люблю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», — чтобы никто не забы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 сказать это во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шебное с</a:t>
            </a:r>
            <a:r>
              <a:rPr lang="ru-RU" sz="3400" dirty="0" smtClean="0">
                <a:solidFill>
                  <a:srgbClr val="FF0000"/>
                </a:solidFill>
              </a:rPr>
              <a:t>л</a:t>
            </a:r>
            <a:r>
              <a:rPr lang="ru-RU" sz="3400" dirty="0" smtClean="0">
                <a:solidFill>
                  <a:schemeClr val="accent2">
                    <a:lumMod val="75000"/>
                  </a:schemeClr>
                </a:solidFill>
              </a:rPr>
              <a:t>ово. </a:t>
            </a:r>
          </a:p>
          <a:p>
            <a:pPr algn="ctr">
              <a:buNone/>
            </a:pPr>
            <a:r>
              <a:rPr lang="ru-RU" sz="3400" b="1" dirty="0" smtClean="0">
                <a:solidFill>
                  <a:srgbClr val="C00000"/>
                </a:solidFill>
              </a:rPr>
              <a:t>Скажи волшебное слово </a:t>
            </a:r>
            <a:r>
              <a:rPr lang="ru-RU" sz="4000" b="1" dirty="0" smtClean="0">
                <a:solidFill>
                  <a:srgbClr val="C00000"/>
                </a:solidFill>
              </a:rPr>
              <a:t>«люблю» </a:t>
            </a:r>
            <a:r>
              <a:rPr lang="ru-RU" sz="3400" b="1" dirty="0" smtClean="0">
                <a:solidFill>
                  <a:srgbClr val="C00000"/>
                </a:solidFill>
              </a:rPr>
              <a:t>всем, кого ты любишь.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Verdana" pitchFamily="34" charset="0"/>
              </a:rPr>
              <a:t>                                                                                  Автор не известен.</a:t>
            </a:r>
            <a:endParaRPr lang="ru-RU" sz="34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34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Источник </a:t>
            </a:r>
            <a:r>
              <a:rPr lang="en-US" sz="3400" b="1" i="1" dirty="0" smtClean="0">
                <a:solidFill>
                  <a:schemeClr val="accent2">
                    <a:lumMod val="75000"/>
                  </a:schemeClr>
                </a:solidFill>
              </a:rPr>
              <a:t>http://www.dobrieskazki.ru/bukvi.htm</a:t>
            </a:r>
            <a:r>
              <a:rPr lang="ru-RU" sz="34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endParaRPr lang="ru-RU" dirty="0"/>
          </a:p>
        </p:txBody>
      </p:sp>
      <p:pic>
        <p:nvPicPr>
          <p:cNvPr id="1026" name="Рисунок 2" descr="http://www.dobrieskazki.ru/images/letter_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0"/>
            <a:ext cx="2071703" cy="23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Сказка п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C00000"/>
                </a:solidFill>
              </a:rPr>
              <a:t>о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C00000"/>
                </a:solidFill>
              </a:rPr>
              <a:t>адугу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	Давным-давно в ст</a:t>
            </a:r>
            <a:r>
              <a:rPr lang="ru-RU" sz="2800" b="1" dirty="0" smtClean="0">
                <a:solidFill>
                  <a:srgbClr val="FF0000"/>
                </a:solidFill>
              </a:rPr>
              <a:t>р</a:t>
            </a:r>
            <a:r>
              <a:rPr lang="ru-RU" sz="2800" dirty="0" smtClean="0">
                <a:solidFill>
                  <a:srgbClr val="C00000"/>
                </a:solidFill>
              </a:rPr>
              <a:t>ане под названием </a:t>
            </a:r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rgbClr val="C00000"/>
                </a:solidFill>
              </a:rPr>
              <a:t>ето на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бе</a:t>
            </a:r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rgbClr val="C00000"/>
                </a:solidFill>
              </a:rPr>
              <a:t>ом пушистом об</a:t>
            </a:r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rgbClr val="C00000"/>
                </a:solidFill>
              </a:rPr>
              <a:t>ачке жи</a:t>
            </a:r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rgbClr val="C00000"/>
                </a:solidFill>
              </a:rPr>
              <a:t>а-бы</a:t>
            </a:r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rgbClr val="C00000"/>
                </a:solidFill>
              </a:rPr>
              <a:t>а девочка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Р</a:t>
            </a:r>
            <a:r>
              <a:rPr lang="ru-RU" sz="2800" dirty="0" smtClean="0">
                <a:solidFill>
                  <a:srgbClr val="C00000"/>
                </a:solidFill>
              </a:rPr>
              <a:t>адуга. Мама-Со</a:t>
            </a:r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rgbClr val="C00000"/>
                </a:solidFill>
              </a:rPr>
              <a:t>нышко и папа-Дождь души в свой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дочке не чаяли и всячески оберегали ее от чужих г</a:t>
            </a:r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rgbClr val="C00000"/>
                </a:solidFill>
              </a:rPr>
              <a:t>аз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- видеть ее бы</a:t>
            </a:r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rgbClr val="C00000"/>
                </a:solidFill>
              </a:rPr>
              <a:t>о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позволено только жителям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ст</a:t>
            </a:r>
            <a:r>
              <a:rPr lang="ru-RU" sz="2800" b="1" dirty="0" smtClean="0">
                <a:solidFill>
                  <a:srgbClr val="FF0000"/>
                </a:solidFill>
              </a:rPr>
              <a:t>р</a:t>
            </a:r>
            <a:r>
              <a:rPr lang="ru-RU" sz="2800" dirty="0" smtClean="0">
                <a:solidFill>
                  <a:srgbClr val="C00000"/>
                </a:solidFill>
              </a:rPr>
              <a:t>аны. Бы</a:t>
            </a:r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rgbClr val="C00000"/>
                </a:solidFill>
              </a:rPr>
              <a:t>а она </a:t>
            </a:r>
            <a:r>
              <a:rPr lang="ru-RU" sz="2800" b="1" dirty="0" smtClean="0">
                <a:solidFill>
                  <a:srgbClr val="FF0000"/>
                </a:solidFill>
              </a:rPr>
              <a:t>л</a:t>
            </a:r>
            <a:r>
              <a:rPr lang="ru-RU" sz="2800" dirty="0" smtClean="0">
                <a:solidFill>
                  <a:srgbClr val="C00000"/>
                </a:solidFill>
              </a:rPr>
              <a:t>асковая,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доб</a:t>
            </a:r>
            <a:r>
              <a:rPr lang="ru-RU" sz="2800" b="1" dirty="0" smtClean="0">
                <a:solidFill>
                  <a:srgbClr val="FF0000"/>
                </a:solidFill>
              </a:rPr>
              <a:t>р</a:t>
            </a:r>
            <a:r>
              <a:rPr lang="ru-RU" sz="2800" dirty="0" smtClean="0">
                <a:solidFill>
                  <a:srgbClr val="C00000"/>
                </a:solidFill>
              </a:rPr>
              <a:t>ая и отзывчивая девочка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и все ее очень любили…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857628"/>
            <a:ext cx="3573424" cy="2786082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6143644"/>
            <a:ext cx="50720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2012god.ru›dve-skazki-pro-radugu/comment-page-2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Что за чудо эти сказки…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660033"/>
                </a:solidFill>
              </a:rPr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Сказка – древнейший народный жанр литературы фантастического характера, имеющий целью нравоучение или развлечение.</a:t>
            </a:r>
          </a:p>
          <a:p>
            <a:endParaRPr lang="ru-RU" dirty="0"/>
          </a:p>
        </p:txBody>
      </p:sp>
      <p:pic>
        <p:nvPicPr>
          <p:cNvPr id="6" name="Picture 1029" descr="C:\Program Files\Common Files\Microsoft Shared\Clipart\cagcat50\bs00554_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4038600"/>
            <a:ext cx="2286000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29058" y="5072074"/>
            <a:ext cx="48577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660033"/>
                </a:solidFill>
              </a:rPr>
              <a:t>        </a:t>
            </a:r>
            <a:r>
              <a:rPr lang="ru-RU" sz="2000" b="1" dirty="0" smtClean="0">
                <a:solidFill>
                  <a:srgbClr val="C00000"/>
                </a:solidFill>
              </a:rPr>
              <a:t>Словарь русской литературы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72560" cy="141763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Смотрели и слушали Волшебную </a:t>
            </a:r>
            <a:r>
              <a:rPr lang="ru-RU" sz="4000" b="1" dirty="0" err="1" smtClean="0">
                <a:solidFill>
                  <a:srgbClr val="C00000"/>
                </a:solidFill>
              </a:rPr>
              <a:t>мантру</a:t>
            </a:r>
            <a:r>
              <a:rPr lang="ru-RU" sz="4000" b="1" dirty="0" smtClean="0">
                <a:solidFill>
                  <a:srgbClr val="C00000"/>
                </a:solidFill>
              </a:rPr>
              <a:t> для вдохновения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Красивые пейзажи Виктора Тиганов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864399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14282" y="1357298"/>
            <a:ext cx="8643998" cy="4768865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9319861_aspushkins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9258" y="1000108"/>
            <a:ext cx="8326146" cy="574477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64294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Кот про всё расскажет вам, потому что он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Видел всё сам.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6" name="в гостях у сказки минусовка в гостях у сказ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215074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0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908" y="642918"/>
            <a:ext cx="9286908" cy="77472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Автоматизируем звуки,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                                путешествуя в сказку!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786874" cy="482919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		А если сказка сочиняется и рисуется с мамой – это вдвойне интересно!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	Мы сочинили сказки, в которых встретилось  достаточно много слов с проблемными звуками. Вот что из этого получилось:</a:t>
            </a:r>
            <a:endParaRPr lang="ru-RU" dirty="0"/>
          </a:p>
        </p:txBody>
      </p:sp>
      <p:pic>
        <p:nvPicPr>
          <p:cNvPr id="4" name="Рисунок 3" descr="208 уровень антонимы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69" y="2714620"/>
            <a:ext cx="2500331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numama.ru/upload/blogs/c66d06be5d2279243791da9852d5b164.p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85918" cy="228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79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094" y="428604"/>
            <a:ext cx="4356196" cy="3015828"/>
          </a:xfrm>
          <a:ln w="57150">
            <a:solidFill>
              <a:srgbClr val="FFC000"/>
            </a:solidFill>
          </a:ln>
        </p:spPr>
      </p:pic>
      <p:pic>
        <p:nvPicPr>
          <p:cNvPr id="5" name="Рисунок 4" descr="DSC079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571876"/>
            <a:ext cx="4238811" cy="3071834"/>
          </a:xfrm>
          <a:prstGeom prst="rect">
            <a:avLst/>
          </a:prstGeom>
          <a:ln w="57150">
            <a:solidFill>
              <a:schemeClr val="accent2"/>
            </a:solidFill>
          </a:ln>
        </p:spPr>
      </p:pic>
      <p:pic>
        <p:nvPicPr>
          <p:cNvPr id="6" name="Рисунок 5" descr="DSC080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310537"/>
            <a:ext cx="4857784" cy="3227973"/>
          </a:xfrm>
          <a:prstGeom prst="rect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7" name="Рисунок 6" descr="DSC0799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02200" y="285728"/>
            <a:ext cx="4056324" cy="2571768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8229600" cy="1357322"/>
          </a:xfrm>
        </p:spPr>
        <p:txBody>
          <a:bodyPr>
            <a:normAutofit/>
          </a:bodyPr>
          <a:lstStyle/>
          <a:p>
            <a:pPr algn="l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Слушаем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2714620"/>
            <a:ext cx="3857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сказку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482" y="0"/>
            <a:ext cx="8472518" cy="10001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                     Сказка про букву Р  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15436" cy="60722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Поте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ялась буква (э)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Где?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В т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амвае нап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име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Или мы её вче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а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Не заб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али со дво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а?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У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онили в гаст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ономе?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Не нашли за две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ью в доме?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Или сп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ятали (п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ове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ьте)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В 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аспечатанном конве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те?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Может милиционе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П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иведёт нам букву (э)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Но сказала г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омко Маша: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- Отыскалась буква наша!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Посмот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и, как п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осто это:</a:t>
            </a:r>
          </a:p>
          <a:p>
            <a:pPr>
              <a:buNone/>
            </a:pP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ыба! 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ак! 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ека! </a:t>
            </a:r>
            <a:r>
              <a:rPr lang="ru-RU" sz="2200" b="1" dirty="0" smtClean="0">
                <a:solidFill>
                  <a:srgbClr val="C00000"/>
                </a:solidFill>
                <a:cs typeface="Times New Roman" pitchFamily="18" charset="0"/>
              </a:rPr>
              <a:t>Р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акета</a:t>
            </a:r>
            <a:r>
              <a:rPr lang="ru-RU" sz="2200" b="1" i="1" dirty="0" smtClean="0">
                <a:solidFill>
                  <a:srgbClr val="C00000"/>
                </a:solidFill>
                <a:cs typeface="Times New Roman" pitchFamily="18" charset="0"/>
              </a:rPr>
              <a:t>! </a:t>
            </a:r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         Автор и художник Безрукова Маша</a:t>
            </a:r>
            <a:endParaRPr lang="ru-RU" sz="2200" b="1" i="1" dirty="0">
              <a:solidFill>
                <a:schemeClr val="accent6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5" name="Picture 2" descr="G: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-26776285"/>
            <a:ext cx="3571900" cy="5844926"/>
          </a:xfrm>
          <a:prstGeom prst="rect">
            <a:avLst/>
          </a:prstGeom>
          <a:noFill/>
        </p:spPr>
      </p:pic>
      <p:pic>
        <p:nvPicPr>
          <p:cNvPr id="1027" name="Picture 3" descr="G:\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928670"/>
            <a:ext cx="3739920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ua.all.biz/img/ua/info_block/2617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26" y="92183"/>
            <a:ext cx="2500330" cy="2053317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572528" cy="12144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Рыбка </a:t>
            </a:r>
            <a:r>
              <a:rPr lang="ru-RU" b="1" dirty="0" err="1" smtClean="0">
                <a:solidFill>
                  <a:srgbClr val="C00000"/>
                </a:solidFill>
              </a:rPr>
              <a:t>Ритка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Дифференциация </a:t>
            </a:r>
            <a:r>
              <a:rPr lang="en-US" sz="3600" b="1" dirty="0" smtClean="0">
                <a:solidFill>
                  <a:srgbClr val="C00000"/>
                </a:solidFill>
              </a:rPr>
              <a:t>[</a:t>
            </a:r>
            <a:r>
              <a:rPr lang="ru-RU" sz="3600" b="1" dirty="0" smtClean="0">
                <a:solidFill>
                  <a:srgbClr val="C00000"/>
                </a:solidFill>
              </a:rPr>
              <a:t>Р</a:t>
            </a:r>
            <a:r>
              <a:rPr lang="en-US" sz="3600" b="1" dirty="0" smtClean="0">
                <a:solidFill>
                  <a:srgbClr val="C00000"/>
                </a:solidFill>
              </a:rPr>
              <a:t>]</a:t>
            </a:r>
            <a:r>
              <a:rPr lang="ru-RU" sz="3600" b="1" dirty="0" smtClean="0">
                <a:solidFill>
                  <a:srgbClr val="C00000"/>
                </a:solidFill>
              </a:rPr>
              <a:t>-</a:t>
            </a:r>
            <a:r>
              <a:rPr lang="en-US" sz="3600" b="1" dirty="0" smtClean="0">
                <a:solidFill>
                  <a:srgbClr val="C00000"/>
                </a:solidFill>
              </a:rPr>
              <a:t>[</a:t>
            </a:r>
            <a:r>
              <a:rPr lang="ru-RU" sz="3600" b="1" dirty="0" smtClean="0">
                <a:solidFill>
                  <a:srgbClr val="C00000"/>
                </a:solidFill>
              </a:rPr>
              <a:t>Р</a:t>
            </a:r>
            <a:r>
              <a:rPr lang="en-US" sz="3600" b="1" dirty="0" smtClean="0">
                <a:solidFill>
                  <a:srgbClr val="C00000"/>
                </a:solidFill>
              </a:rPr>
              <a:t>‘]</a:t>
            </a:r>
            <a:r>
              <a:rPr lang="ru-RU" sz="3600" b="1" dirty="0" smtClean="0">
                <a:solidFill>
                  <a:srgbClr val="C00000"/>
                </a:solidFill>
              </a:rPr>
              <a:t> 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786874" cy="578645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		Далеко, далеко в К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асном мо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е жила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ыбка. Звали её  </a:t>
            </a:r>
            <a:r>
              <a:rPr lang="ru-RU" b="1" dirty="0" err="1" smtClean="0">
                <a:solidFill>
                  <a:srgbClr val="FF0000"/>
                </a:solidFill>
              </a:rPr>
              <a:t>Р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итка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ыбка быст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 плавала,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осла и иг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ала. Ей было очень весело, потому что у неё было много д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узей. Вот как-то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аз, любопытная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ыбка захотела  посмот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еть бе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ег. Что там? И </a:t>
            </a:r>
            <a:r>
              <a:rPr lang="ru-RU" b="1" dirty="0" err="1" smtClean="0">
                <a:solidFill>
                  <a:srgbClr val="FF0000"/>
                </a:solidFill>
              </a:rPr>
              <a:t>Р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итка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быст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 поплыла. А её под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ужки, такие же маленькие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ыбки, пытались остановить. Но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ыбка </a:t>
            </a:r>
            <a:r>
              <a:rPr lang="ru-RU" b="1" dirty="0" err="1" smtClean="0">
                <a:solidFill>
                  <a:srgbClr val="FF0000"/>
                </a:solidFill>
              </a:rPr>
              <a:t>Р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итка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никого не послушала. И поплыла… Попала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ыбка в беду - в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ыбацкие сети. Испугалась </a:t>
            </a:r>
            <a:r>
              <a:rPr lang="ru-RU" b="1" dirty="0" err="1" smtClean="0">
                <a:solidFill>
                  <a:srgbClr val="FF0000"/>
                </a:solidFill>
              </a:rPr>
              <a:t>Р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итка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 Но, ведь есть д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узья! Ста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ый к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аб своими большими и ост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ыми клешнями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аз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езал сеть и освободил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ыбку. Счастливая  </a:t>
            </a:r>
            <a:r>
              <a:rPr lang="ru-RU" b="1" dirty="0" err="1" smtClean="0">
                <a:solidFill>
                  <a:srgbClr val="FF0000"/>
                </a:solidFill>
              </a:rPr>
              <a:t>Р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итка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быст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о-быст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 поплыла п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очь от опасного бе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ега. Хо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ошо, когда 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ядом есть д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узья!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                                                  		 			Коллективная сказка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Лошадка Лара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Дифференциация  </a:t>
            </a:r>
            <a:r>
              <a:rPr lang="en-US" sz="3600" b="1" dirty="0" smtClean="0">
                <a:solidFill>
                  <a:srgbClr val="C00000"/>
                </a:solidFill>
              </a:rPr>
              <a:t>[</a:t>
            </a:r>
            <a:r>
              <a:rPr lang="ru-RU" sz="3600" b="1" dirty="0" smtClean="0">
                <a:solidFill>
                  <a:srgbClr val="C00000"/>
                </a:solidFill>
              </a:rPr>
              <a:t>Л</a:t>
            </a:r>
            <a:r>
              <a:rPr lang="en-US" sz="3600" b="1" dirty="0" smtClean="0">
                <a:solidFill>
                  <a:srgbClr val="C00000"/>
                </a:solidFill>
              </a:rPr>
              <a:t>]</a:t>
            </a:r>
            <a:r>
              <a:rPr lang="ru-RU" sz="3600" b="1" dirty="0" smtClean="0">
                <a:solidFill>
                  <a:srgbClr val="C00000"/>
                </a:solidFill>
              </a:rPr>
              <a:t>-</a:t>
            </a:r>
            <a:r>
              <a:rPr lang="en-US" sz="3600" b="1" dirty="0" smtClean="0">
                <a:solidFill>
                  <a:srgbClr val="C00000"/>
                </a:solidFill>
              </a:rPr>
              <a:t>[</a:t>
            </a:r>
            <a:r>
              <a:rPr lang="ru-RU" sz="3600" b="1" dirty="0" smtClean="0">
                <a:solidFill>
                  <a:srgbClr val="C00000"/>
                </a:solidFill>
              </a:rPr>
              <a:t>Л</a:t>
            </a:r>
            <a:r>
              <a:rPr lang="en-US" sz="3600" b="1" dirty="0" smtClean="0">
                <a:solidFill>
                  <a:srgbClr val="C00000"/>
                </a:solidFill>
              </a:rPr>
              <a:t>’]</a:t>
            </a:r>
            <a:r>
              <a:rPr lang="ru-RU" sz="3600" b="1" dirty="0" smtClean="0">
                <a:solidFill>
                  <a:srgbClr val="C00000"/>
                </a:solidFill>
              </a:rPr>
              <a:t>, </a:t>
            </a:r>
            <a:r>
              <a:rPr lang="en-US" sz="3600" b="1" dirty="0" smtClean="0">
                <a:solidFill>
                  <a:srgbClr val="C00000"/>
                </a:solidFill>
              </a:rPr>
              <a:t>[</a:t>
            </a:r>
            <a:r>
              <a:rPr lang="ru-RU" sz="3600" b="1" dirty="0" smtClean="0">
                <a:solidFill>
                  <a:srgbClr val="C00000"/>
                </a:solidFill>
              </a:rPr>
              <a:t>Р</a:t>
            </a:r>
            <a:r>
              <a:rPr lang="en-US" sz="3600" b="1" dirty="0" smtClean="0">
                <a:solidFill>
                  <a:srgbClr val="C00000"/>
                </a:solidFill>
              </a:rPr>
              <a:t>]</a:t>
            </a:r>
            <a:r>
              <a:rPr lang="ru-RU" sz="3600" b="1" dirty="0" smtClean="0">
                <a:solidFill>
                  <a:srgbClr val="C00000"/>
                </a:solidFill>
              </a:rPr>
              <a:t>-</a:t>
            </a:r>
            <a:r>
              <a:rPr lang="en-US" sz="3600" b="1" dirty="0" smtClean="0">
                <a:solidFill>
                  <a:srgbClr val="C00000"/>
                </a:solidFill>
              </a:rPr>
              <a:t>[</a:t>
            </a:r>
            <a:r>
              <a:rPr lang="ru-RU" sz="3600" b="1" dirty="0" smtClean="0">
                <a:solidFill>
                  <a:srgbClr val="C00000"/>
                </a:solidFill>
              </a:rPr>
              <a:t>Р</a:t>
            </a:r>
            <a:r>
              <a:rPr lang="en-US" sz="3600" b="1" dirty="0" smtClean="0">
                <a:solidFill>
                  <a:srgbClr val="C00000"/>
                </a:solidFill>
              </a:rPr>
              <a:t>’]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001156" cy="535782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Жи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 - бы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ошадка. Звали её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а. Она обычно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юбила иг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ать на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угу. Но как-то 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аз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 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ешил</a:t>
            </a:r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 п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огу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яться по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есу. Она с инте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есом 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ассматривала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есные 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астения. Вд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уг, вда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еке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ара увиде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 цветущий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андыш. У него я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ко сия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и бе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ые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епестки. Она подума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а, что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андыш бы</a:t>
            </a:r>
            <a:r>
              <a:rPr lang="ru-RU" sz="4000" b="1" dirty="0" smtClean="0">
                <a:solidFill>
                  <a:srgbClr val="FF0000"/>
                </a:solidFill>
              </a:rPr>
              <a:t>л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во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шебным, и с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азу подбежа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 к нему. Ей очень захоте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ось со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вать цветок, но, оглянувшись на всю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есную к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асоту вокруг себя, на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учистое со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нышко, кото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ому так 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адуется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андыш.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ара поня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а, как хо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ошо цветочку в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есу. Она не 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еши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ась его со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вать. «Пусть – это будет мой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юбимый 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андыш» - подума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 она «я каждый день буду п</a:t>
            </a:r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иходить к нему в гости».</a:t>
            </a:r>
          </a:p>
          <a:p>
            <a:pPr>
              <a:buNone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                Коллективная сказка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Дифференциация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Л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Л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’]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[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]</a:t>
            </a:r>
            <a:endParaRPr lang="ru-RU" dirty="0"/>
          </a:p>
        </p:txBody>
      </p:sp>
      <p:pic>
        <p:nvPicPr>
          <p:cNvPr id="2051" name="Picture 3" descr="G:\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195954"/>
            <a:ext cx="4643470" cy="3376318"/>
          </a:xfrm>
          <a:prstGeom prst="rect">
            <a:avLst/>
          </a:prstGeom>
          <a:noFill/>
        </p:spPr>
      </p:pic>
      <p:pic>
        <p:nvPicPr>
          <p:cNvPr id="2050" name="Picture 2" descr="G:\00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142984"/>
            <a:ext cx="4433780" cy="32236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86314" y="2000240"/>
            <a:ext cx="4071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Иллюстрации ученика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2 «а» класса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4714884"/>
            <a:ext cx="3929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Деревенского Антона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2 - 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42852"/>
            <a:ext cx="3641079" cy="5000660"/>
          </a:xfrm>
          <a:ln w="57150">
            <a:solidFill>
              <a:srgbClr val="00B0F0"/>
            </a:solidFill>
          </a:ln>
        </p:spPr>
      </p:pic>
      <p:pic>
        <p:nvPicPr>
          <p:cNvPr id="6" name="Рисунок 5" descr="2 - 0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214289"/>
            <a:ext cx="4950249" cy="3406749"/>
          </a:xfrm>
          <a:prstGeom prst="rect">
            <a:avLst/>
          </a:prstGeom>
          <a:ln w="57150">
            <a:solidFill>
              <a:srgbClr val="0070C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286248" y="3714752"/>
            <a:ext cx="4286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Иллюстрации  к  Зимней сказке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ученицы  4 «а» класса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5072074"/>
            <a:ext cx="4429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</a:rPr>
              <a:t>Колесниковой Ксении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5357826"/>
            <a:ext cx="4000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Иллюстрации  к  Сказке о Рябинке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ученицы  4 «а» класса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</a:rPr>
              <a:t>Иллюстрация  к  Зимней сказке 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Галицкой Л.В.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2 - 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1357298"/>
            <a:ext cx="8215370" cy="5113786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500034" y="1357298"/>
            <a:ext cx="8286808" cy="5143536"/>
          </a:xfrm>
          <a:ln w="76200">
            <a:solidFill>
              <a:srgbClr val="7030A0"/>
            </a:solidFill>
          </a:ln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643998" cy="628654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Объект нашего исследования</a:t>
            </a:r>
            <a:r>
              <a:rPr lang="ru-RU" sz="2800" dirty="0" smtClean="0">
                <a:solidFill>
                  <a:srgbClr val="C00000"/>
                </a:solidFill>
              </a:rPr>
              <a:t> ученики 1 «а» и 1 «б»    	                                                                       классов.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Предмет исследования</a:t>
            </a:r>
            <a:r>
              <a:rPr lang="ru-RU" sz="2800" dirty="0" smtClean="0">
                <a:solidFill>
                  <a:srgbClr val="C00000"/>
                </a:solidFill>
              </a:rPr>
              <a:t> – сказка.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Объект  и предмет исследования определили </a:t>
            </a:r>
            <a:r>
              <a:rPr lang="ru-RU" sz="2800" b="1" dirty="0" smtClean="0">
                <a:solidFill>
                  <a:srgbClr val="C00000"/>
                </a:solidFill>
              </a:rPr>
              <a:t>тему исследования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«Роль сказки в жизни ребёнка» 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Гипотеза: </a:t>
            </a:r>
            <a:r>
              <a:rPr lang="ru-RU" sz="2800" dirty="0" smtClean="0">
                <a:solidFill>
                  <a:srgbClr val="C00000"/>
                </a:solidFill>
              </a:rPr>
              <a:t>влияние сказки в развитии речи и 							      воспитании ребёнка.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Цель</a:t>
            </a:r>
            <a:r>
              <a:rPr lang="ru-RU" sz="2800" dirty="0" smtClean="0">
                <a:solidFill>
                  <a:srgbClr val="C00000"/>
                </a:solidFill>
              </a:rPr>
              <a:t>: повышение уверенности в собственных силах, актуализация потенциала каждого ребёнка, коррекция речевых нарушений и поведенческих реакций средствами </a:t>
            </a:r>
            <a:r>
              <a:rPr lang="ru-RU" sz="2800" dirty="0" err="1" smtClean="0">
                <a:solidFill>
                  <a:srgbClr val="C00000"/>
                </a:solidFill>
              </a:rPr>
              <a:t>сказкотерапии</a:t>
            </a:r>
            <a:r>
              <a:rPr lang="ru-RU" sz="2800" dirty="0" smtClean="0">
                <a:solidFill>
                  <a:srgbClr val="C00000"/>
                </a:solidFill>
              </a:rPr>
              <a:t>. Попробовать свои силы в написании </a:t>
            </a:r>
            <a:r>
              <a:rPr lang="ru-RU" sz="2800" dirty="0" err="1" smtClean="0">
                <a:solidFill>
                  <a:srgbClr val="C00000"/>
                </a:solidFill>
              </a:rPr>
              <a:t>логосказки</a:t>
            </a:r>
            <a:r>
              <a:rPr lang="ru-RU" sz="2800" dirty="0" smtClean="0">
                <a:solidFill>
                  <a:srgbClr val="C00000"/>
                </a:solidFill>
              </a:rPr>
              <a:t> с помощью родителей.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2" descr="Картинка 58 из 4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7" y="4448556"/>
            <a:ext cx="2000264" cy="2409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Сказочно красивая речь – наша цель!</a:t>
            </a:r>
            <a:endParaRPr lang="ru-RU" dirty="0" smtClean="0">
              <a:solidFill>
                <a:srgbClr val="C00000"/>
              </a:solidFill>
            </a:endParaRPr>
          </a:p>
        </p:txBody>
      </p:sp>
      <p:pic>
        <p:nvPicPr>
          <p:cNvPr id="4" name="Рисунок 3" descr="DSC079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369181"/>
            <a:ext cx="3214710" cy="2281541"/>
          </a:xfrm>
          <a:prstGeom prst="rect">
            <a:avLst/>
          </a:prstGeom>
          <a:ln w="57150">
            <a:solidFill>
              <a:srgbClr val="FFC000"/>
            </a:solidFill>
          </a:ln>
        </p:spPr>
      </p:pic>
      <p:pic>
        <p:nvPicPr>
          <p:cNvPr id="5" name="Рисунок 4" descr="DSC079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29454" y="3677983"/>
            <a:ext cx="2018182" cy="3037165"/>
          </a:xfrm>
          <a:prstGeom prst="rect">
            <a:avLst/>
          </a:prstGeom>
          <a:ln w="57150">
            <a:solidFill>
              <a:srgbClr val="FFC000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7"/>
            <a:ext cx="8229600" cy="45005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Читайте детям сказки, 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сделайте сказку для ребёнка 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волшебницей, которая сможет преобразить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 ребёнка и </a:t>
            </a:r>
            <a:r>
              <a:rPr lang="ru-RU" sz="4000" b="1" i="1" dirty="0" smtClean="0">
                <a:solidFill>
                  <a:srgbClr val="C00000"/>
                </a:solidFill>
              </a:rPr>
              <a:t>его </a:t>
            </a: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жизнь!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b="1" dirty="0" smtClean="0">
                <a:solidFill>
                  <a:srgbClr val="C00000"/>
                </a:solidFill>
              </a:rPr>
              <a:t>Получился маленький сборник сказок, написанный обучающимися совместно с родителями и педагогом</a:t>
            </a:r>
            <a:endParaRPr lang="ru-RU" sz="27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DSC012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357298"/>
            <a:ext cx="8429684" cy="5269171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571612"/>
            <a:ext cx="8258204" cy="455455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!        _d8bb2_7e94cddd_orig (539x700, 856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5348289" cy="61436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Для чего нужны нам сказки?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                            Что же в них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                                     ищет человек?</a:t>
            </a:r>
            <a:endParaRPr lang="ru-RU" dirty="0"/>
          </a:p>
        </p:txBody>
      </p:sp>
      <p:pic>
        <p:nvPicPr>
          <p:cNvPr id="4" name="Рисунок 23" descr="http://effects1.ru/png/kartinka/4/kniga/1/kniga_16-320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928620"/>
            <a:ext cx="3857620" cy="2929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Список использованной литературы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1. Гнездилов А.В.  Авторская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сказкотерапия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 Дым старинного камина. СПб., 2004.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2.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Зинкевич-Евстигнеева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Т.Д.  Путь к волшебству. Теория и практика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сказкотерапии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 СПб., 1998.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3. Ивановская О.Г.,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Гадасина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Л.Я. Читаем сказки вместе с логопедом. СПб., 2007.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4. Соколов Д.Ю. Сказки и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сказкотерапия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 М., 2001.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ученая сова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214422"/>
            <a:ext cx="376162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929718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      </a:t>
            </a:r>
            <a:r>
              <a:rPr lang="ru-RU" b="1" dirty="0" smtClean="0">
                <a:solidFill>
                  <a:srgbClr val="C00000"/>
                </a:solidFill>
              </a:rPr>
              <a:t>Задачи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привлечение родителей обучающихся к тесному сотрудничеству;</a:t>
            </a:r>
          </a:p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преодоление неправильного звукопроизношении;</a:t>
            </a:r>
          </a:p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развитие сенсорных и моторных функций;</a:t>
            </a:r>
          </a:p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формирование кинестетической основы артикуляторных движений;</a:t>
            </a:r>
          </a:p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развитие мимической мускулатуры;</a:t>
            </a:r>
          </a:p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развитие интеллектуальных функций (мышления, памяти, воображения, восприятия, внимания, ориентировки в пространстве и во времени);</a:t>
            </a:r>
          </a:p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 развитие эмоционально-волевой сферы и игровой деятельности;</a:t>
            </a:r>
          </a:p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формирование черт гармоничной и </a:t>
            </a:r>
            <a:r>
              <a:rPr lang="ru-RU" sz="2400" b="1" dirty="0" err="1" smtClean="0">
                <a:solidFill>
                  <a:srgbClr val="C00000"/>
                </a:solidFill>
              </a:rPr>
              <a:t>незакомплексо</a:t>
            </a:r>
            <a:r>
              <a:rPr lang="ru-RU" sz="2400" b="1" dirty="0" smtClean="0">
                <a:solidFill>
                  <a:srgbClr val="C00000"/>
                </a:solidFill>
              </a:rPr>
              <a:t> -ванной личности (дружбы, любви, уважения и самоуважения, критичности и самокритичности, оценки и самооценки и др.).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Методы исследования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b="1" dirty="0" smtClean="0">
                <a:solidFill>
                  <a:srgbClr val="C00000"/>
                </a:solidFill>
              </a:rPr>
              <a:t>1. Изучение  научной, публицистической литературы, материалов на электронных  носителях по проблеме исследования; наблюдение, опытно – экспериментальная работа.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2</a:t>
            </a:r>
            <a:r>
              <a:rPr lang="ru-RU" b="1" i="1" dirty="0" smtClean="0">
                <a:solidFill>
                  <a:srgbClr val="C00000"/>
                </a:solidFill>
              </a:rPr>
              <a:t>. </a:t>
            </a:r>
            <a:r>
              <a:rPr lang="ru-RU" b="1" dirty="0" smtClean="0">
                <a:solidFill>
                  <a:srgbClr val="C00000"/>
                </a:solidFill>
              </a:rPr>
              <a:t>Теоретический: анализ, обобщение.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20" descr="http://effects1.ru/png/kartinka/4/kniga/1/kniga_20-3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786322"/>
            <a:ext cx="276223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lgerian" pitchFamily="82" charset="0"/>
              </a:rPr>
              <a:t>Отличительные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lgerian" pitchFamily="82" charset="0"/>
              </a:rPr>
              <a:t>черты сказки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Сказочные события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Сказочные герои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Сказочные существа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Необычность обстановки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Особая манера </a:t>
            </a:r>
            <a:r>
              <a:rPr lang="ru-RU" b="1" dirty="0" err="1" smtClean="0">
                <a:solidFill>
                  <a:srgbClr val="C00000"/>
                </a:solidFill>
              </a:rPr>
              <a:t>повест</a:t>
            </a:r>
            <a:r>
              <a:rPr lang="ru-RU" b="1" dirty="0" smtClean="0">
                <a:solidFill>
                  <a:srgbClr val="C00000"/>
                </a:solidFill>
              </a:rPr>
              <a:t>-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</a:t>
            </a:r>
            <a:r>
              <a:rPr lang="ru-RU" b="1" dirty="0" err="1" smtClean="0">
                <a:solidFill>
                  <a:srgbClr val="C00000"/>
                </a:solidFill>
              </a:rPr>
              <a:t>вования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Вариативность текста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Автор </a:t>
            </a:r>
            <a:r>
              <a:rPr lang="ru-RU" b="1" dirty="0" err="1" smtClean="0">
                <a:solidFill>
                  <a:srgbClr val="C00000"/>
                </a:solidFill>
              </a:rPr>
              <a:t>коллективен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D:\графика\фотографии\Иллюстрация к сказке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000108"/>
            <a:ext cx="4071965" cy="5330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Виды сказок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10" descr="Картинка 37 из 554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071546"/>
            <a:ext cx="2071702" cy="2761624"/>
          </a:xfrm>
          <a:prstGeom prst="rect">
            <a:avLst/>
          </a:prstGeom>
          <a:noFill/>
        </p:spPr>
      </p:pic>
      <p:pic>
        <p:nvPicPr>
          <p:cNvPr id="5" name="Picture 19" descr="Картинка 58 из 4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7158" y="98747"/>
            <a:ext cx="1517715" cy="1830055"/>
          </a:xfrm>
          <a:prstGeom prst="rect">
            <a:avLst/>
          </a:prstGeom>
          <a:noFill/>
          <a:ln/>
        </p:spPr>
      </p:pic>
      <p:pic>
        <p:nvPicPr>
          <p:cNvPr id="7" name="Picture 7" descr="Сказки Пушки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000892" y="3714752"/>
            <a:ext cx="1933575" cy="2743200"/>
          </a:xfrm>
          <a:prstGeom prst="rect">
            <a:avLst/>
          </a:prstGeom>
          <a:noFill/>
        </p:spPr>
      </p:pic>
      <p:pic>
        <p:nvPicPr>
          <p:cNvPr id="8" name="Picture 12" descr="Картинка 39 из 1040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4071942"/>
            <a:ext cx="1977335" cy="25146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401080" cy="484030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600" dirty="0" smtClean="0"/>
              <a:t>   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Сказки бывают: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sz="3500" b="1" dirty="0" smtClean="0">
                <a:solidFill>
                  <a:srgbClr val="C00000"/>
                </a:solidFill>
              </a:rPr>
              <a:t>народные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(их сочинил народ);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sz="3500" b="1" dirty="0" smtClean="0">
                <a:solidFill>
                  <a:srgbClr val="C00000"/>
                </a:solidFill>
              </a:rPr>
              <a:t>авторские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(написал автор)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lgerian" pitchFamily="82" charset="0"/>
              </a:rPr>
              <a:t>Классификация сказок</a:t>
            </a:r>
            <a:endParaRPr lang="ru-RU" b="1" dirty="0">
              <a:solidFill>
                <a:srgbClr val="C00000"/>
              </a:solidFill>
              <a:latin typeface="Algerian" pitchFamily="82" charset="0"/>
            </a:endParaRPr>
          </a:p>
        </p:txBody>
      </p:sp>
      <p:pic>
        <p:nvPicPr>
          <p:cNvPr id="4" name="Picture 3" descr="D:\графика\фотографии\Иллюстрация к сказке 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86051" y="1000108"/>
            <a:ext cx="2928958" cy="385765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1285861"/>
            <a:ext cx="23574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FontTx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lgerian" pitchFamily="82" charset="0"/>
              </a:rPr>
              <a:t>Волшебные</a:t>
            </a:r>
          </a:p>
          <a:p>
            <a:pPr marL="457200" indent="-457200" algn="ctr">
              <a:buFontTx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lgerian" pitchFamily="82" charset="0"/>
              </a:rPr>
              <a:t>сказки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857233"/>
            <a:ext cx="19288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lgerian" pitchFamily="82" charset="0"/>
              </a:rPr>
              <a:t>Бытовые</a:t>
            </a:r>
          </a:p>
          <a:p>
            <a:pPr algn="ctr">
              <a:buFontTx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lgerian" pitchFamily="82" charset="0"/>
              </a:rPr>
              <a:t>сказки</a:t>
            </a:r>
            <a:endParaRPr lang="ru-RU" sz="2800" b="1" dirty="0">
              <a:solidFill>
                <a:srgbClr val="C00000"/>
              </a:solidFill>
              <a:latin typeface="Algerian" pitchFamily="8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5857892"/>
            <a:ext cx="5000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lgerian" pitchFamily="82" charset="0"/>
              </a:rPr>
              <a:t>                 Сказки о животных</a:t>
            </a:r>
            <a:endParaRPr lang="ru-RU" sz="2800" b="1" dirty="0">
              <a:solidFill>
                <a:srgbClr val="C00000"/>
              </a:solidFill>
              <a:latin typeface="Algerian" pitchFamily="82" charset="0"/>
            </a:endParaRPr>
          </a:p>
        </p:txBody>
      </p:sp>
      <p:pic>
        <p:nvPicPr>
          <p:cNvPr id="9" name="Picture 4" descr="D:\графика\фотографии\Волшебная сказ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357430"/>
            <a:ext cx="2313474" cy="3276789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1" name="Picture 7" descr="D:\графика\фотографии\1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4643446"/>
            <a:ext cx="2099549" cy="1763051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12" name="Picture 7" descr="D:\графика\фотографии\Иллюстрация к бытовой сказк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2214554"/>
            <a:ext cx="1862232" cy="2643206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2748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12289" name="Picture 1" descr="C:\Documents and Settings\ММЦ\Мои документы\Галицкая Л.В\02-5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072494" cy="5211768"/>
          </a:xfrm>
          <a:prstGeom prst="rect">
            <a:avLst/>
          </a:prstGeom>
          <a:noFill/>
          <a:ln w="57150">
            <a:solidFill>
              <a:srgbClr val="66FFFF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429256" y="5572140"/>
            <a:ext cx="2143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dok.opredelim.com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857256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Особые сказки – </a:t>
            </a:r>
            <a:r>
              <a:rPr lang="ru-RU" b="1" dirty="0" err="1" smtClean="0">
                <a:solidFill>
                  <a:srgbClr val="C00000"/>
                </a:solidFill>
              </a:rPr>
              <a:t>логосказки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</TotalTime>
  <Words>954</Words>
  <Application>Microsoft Office PowerPoint</Application>
  <PresentationFormat>Экран (4:3)</PresentationFormat>
  <Paragraphs>224</Paragraphs>
  <Slides>34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 МКОУ Чулымский лицей Добрые сказки о буквах </vt:lpstr>
      <vt:lpstr>Что за чудо эти сказки…</vt:lpstr>
      <vt:lpstr>Слайд 3</vt:lpstr>
      <vt:lpstr>Слайд 4</vt:lpstr>
      <vt:lpstr>Методы исследования</vt:lpstr>
      <vt:lpstr>Отличительные черты сказки </vt:lpstr>
      <vt:lpstr>Виды сказок</vt:lpstr>
      <vt:lpstr>Классификация сказок</vt:lpstr>
      <vt:lpstr>Особые сказки – логосказки</vt:lpstr>
      <vt:lpstr>Слайд 10</vt:lpstr>
      <vt:lpstr>                           ДИАГНОСТИКА</vt:lpstr>
      <vt:lpstr>Исследование звукопроизношения обучающихся  1-х классов  </vt:lpstr>
      <vt:lpstr>            Опрос «Назови свои                 любимые сказки и       сказочных героев» </vt:lpstr>
      <vt:lpstr>Опрос учащихся 1 «а» и 1 «б» классов</vt:lpstr>
      <vt:lpstr>Слайд 15</vt:lpstr>
      <vt:lpstr>Виды логосказок</vt:lpstr>
      <vt:lpstr>Сказка про букву</vt:lpstr>
      <vt:lpstr>    Сказка про букву Л</vt:lpstr>
      <vt:lpstr>Сказка про Радугу</vt:lpstr>
      <vt:lpstr>Смотрели и слушали Волшебную мантру для вдохновения</vt:lpstr>
      <vt:lpstr>Кот про всё расскажет вам, потому что он Видел всё сам. </vt:lpstr>
      <vt:lpstr>Автоматизируем звуки,                                  путешествуя в сказку! </vt:lpstr>
      <vt:lpstr>   Слушаем</vt:lpstr>
      <vt:lpstr>                     Сказка про букву Р   </vt:lpstr>
      <vt:lpstr>Рыбка Ритка Дифференциация [Р]-[Р‘]  </vt:lpstr>
      <vt:lpstr>Лошадка Лара Дифференциация  [Л]-[Л’], [Р]-[Р’]</vt:lpstr>
      <vt:lpstr>Дифференциация [Л]-[Л’], [Р]-[Р]</vt:lpstr>
      <vt:lpstr>Слайд 28</vt:lpstr>
      <vt:lpstr>Иллюстрация  к  Зимней сказке  Галицкой Л.В. </vt:lpstr>
      <vt:lpstr>Сказочно красивая речь – наша цель!</vt:lpstr>
      <vt:lpstr>Получился маленький сборник сказок, написанный обучающимися совместно с родителями и педагогом</vt:lpstr>
      <vt:lpstr>Для чего нужны нам сказки?                                       Что же в них                                              ищет человек?</vt:lpstr>
      <vt:lpstr>Список использованной литературы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ММЦ</dc:creator>
  <cp:lastModifiedBy>Логопед</cp:lastModifiedBy>
  <cp:revision>142</cp:revision>
  <dcterms:created xsi:type="dcterms:W3CDTF">2010-11-02T08:02:00Z</dcterms:created>
  <dcterms:modified xsi:type="dcterms:W3CDTF">2024-04-15T07:02:24Z</dcterms:modified>
</cp:coreProperties>
</file>