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73" r:id="rId7"/>
    <p:sldId id="262" r:id="rId8"/>
    <p:sldId id="276" r:id="rId9"/>
    <p:sldId id="27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err="1" smtClean="0"/>
              <a:t>Карпеза</a:t>
            </a:r>
            <a:r>
              <a:rPr lang="ru-RU" dirty="0" smtClean="0"/>
              <a:t> </a:t>
            </a:r>
            <a:r>
              <a:rPr lang="ru-RU" dirty="0" err="1" smtClean="0"/>
              <a:t>Ильмира</a:t>
            </a:r>
            <a:r>
              <a:rPr lang="ru-RU" dirty="0" smtClean="0"/>
              <a:t> </a:t>
            </a:r>
            <a:r>
              <a:rPr lang="ru-RU" dirty="0" err="1" smtClean="0"/>
              <a:t>Мансуровна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классный </a:t>
            </a:r>
            <a:r>
              <a:rPr lang="ru-RU" dirty="0" smtClean="0">
                <a:solidFill>
                  <a:schemeClr val="tx1"/>
                </a:solidFill>
              </a:rPr>
              <a:t>руководитель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6 «Б» </a:t>
            </a:r>
            <a:r>
              <a:rPr lang="ru-RU" dirty="0" smtClean="0">
                <a:solidFill>
                  <a:schemeClr val="tx1"/>
                </a:solidFill>
              </a:rPr>
              <a:t>класса, Гимназия №2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0808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dirty="0">
                <a:solidFill>
                  <a:srgbClr val="FFFF00"/>
                </a:solidFill>
                <a:latin typeface="Monotype Corsiva" pitchFamily="66" charset="0"/>
              </a:rPr>
              <a:t>Муниципальное бюджетное общеобразовательное учреждение</a:t>
            </a:r>
            <a:br>
              <a:rPr lang="ru-RU" dirty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dirty="0">
                <a:solidFill>
                  <a:srgbClr val="FFFF00"/>
                </a:solidFill>
                <a:latin typeface="Monotype Corsiva" pitchFamily="66" charset="0"/>
              </a:rPr>
              <a:t>Гимназия №2</a:t>
            </a:r>
            <a:br>
              <a:rPr lang="ru-RU" dirty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dirty="0">
                <a:solidFill>
                  <a:srgbClr val="FFFF00"/>
                </a:solidFill>
                <a:latin typeface="Monotype Corsiva" pitchFamily="66" charset="0"/>
              </a:rPr>
              <a:t>г. Нерюнгри Республика Саха (Якутия)</a:t>
            </a:r>
          </a:p>
        </p:txBody>
      </p:sp>
      <p:pic>
        <p:nvPicPr>
          <p:cNvPr id="6" name="Picture 8" descr="герб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5563"/>
            <a:ext cx="60960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407196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 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Президент России Владимир Путин подписал указ о Дне добровольца (волонтера), который будет ежегодно отмечаться 5 декабря.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"Установить День добровольца (волонтера) и отмечать его 5 декабря", - говорится в тексте указа.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документе указано, что решение принято в соответствии с резолюцией Генеральной Ассамблеи ООН от 17 декабря 1985 года об объявлении 5 декабря Международным днем добровольцев во имя экономического и социального развития.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229600" cy="92869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День добровольца</a:t>
            </a:r>
            <a:endParaRPr lang="ru-RU" dirty="0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0808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dirty="0">
                <a:solidFill>
                  <a:srgbClr val="FFFF00"/>
                </a:solidFill>
                <a:latin typeface="Monotype Corsiva" pitchFamily="66" charset="0"/>
              </a:rPr>
              <a:t>Муниципальное бюджетное общеобразовательное учреждение</a:t>
            </a:r>
            <a:br>
              <a:rPr lang="ru-RU" dirty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dirty="0">
                <a:solidFill>
                  <a:srgbClr val="FFFF00"/>
                </a:solidFill>
                <a:latin typeface="Monotype Corsiva" pitchFamily="66" charset="0"/>
              </a:rPr>
              <a:t>Гимназия №2</a:t>
            </a:r>
            <a:br>
              <a:rPr lang="ru-RU" dirty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dirty="0">
                <a:solidFill>
                  <a:srgbClr val="FFFF00"/>
                </a:solidFill>
                <a:latin typeface="Monotype Corsiva" pitchFamily="66" charset="0"/>
              </a:rPr>
              <a:t>г. Нерюнгри Республика Саха (Якутия)</a:t>
            </a:r>
          </a:p>
        </p:txBody>
      </p:sp>
      <p:pic>
        <p:nvPicPr>
          <p:cNvPr id="5" name="Picture 8" descr="герб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5563"/>
            <a:ext cx="60960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000108"/>
          </a:xfrm>
          <a:prstGeom prst="rect">
            <a:avLst/>
          </a:prstGeom>
          <a:solidFill>
            <a:srgbClr val="008080"/>
          </a:solidFill>
          <a:ln w="9525">
            <a:noFill/>
            <a:miter lim="800000"/>
            <a:headEnd/>
            <a:tailEnd/>
          </a:ln>
        </p:spPr>
        <p:txBody>
          <a:bodyPr anchor="ctr">
            <a:normAutofit fontScale="90000"/>
          </a:bodyPr>
          <a:lstStyle/>
          <a:p>
            <a:pPr algn="ctr"/>
            <a:r>
              <a:rPr lang="ru-RU" sz="2200" dirty="0">
                <a:solidFill>
                  <a:srgbClr val="FFFF00"/>
                </a:solidFill>
                <a:effectLst/>
                <a:latin typeface="Monotype Corsiva" pitchFamily="66" charset="0"/>
              </a:rPr>
              <a:t>Муниципальное бюджетное общеобразовательное учреждение</a:t>
            </a:r>
            <a:br>
              <a:rPr lang="ru-RU" sz="2200" dirty="0">
                <a:solidFill>
                  <a:srgbClr val="FFFF00"/>
                </a:solidFill>
                <a:effectLst/>
                <a:latin typeface="Monotype Corsiva" pitchFamily="66" charset="0"/>
              </a:rPr>
            </a:br>
            <a:r>
              <a:rPr lang="ru-RU" sz="2200" dirty="0">
                <a:solidFill>
                  <a:srgbClr val="FFFF00"/>
                </a:solidFill>
                <a:effectLst/>
                <a:latin typeface="Monotype Corsiva" pitchFamily="66" charset="0"/>
              </a:rPr>
              <a:t>Гимназия №2</a:t>
            </a:r>
            <a:br>
              <a:rPr lang="ru-RU" sz="2200" dirty="0">
                <a:solidFill>
                  <a:srgbClr val="FFFF00"/>
                </a:solidFill>
                <a:effectLst/>
                <a:latin typeface="Monotype Corsiva" pitchFamily="66" charset="0"/>
              </a:rPr>
            </a:br>
            <a:r>
              <a:rPr lang="ru-RU" sz="2200" dirty="0">
                <a:solidFill>
                  <a:srgbClr val="FFFF00"/>
                </a:solidFill>
                <a:effectLst/>
                <a:latin typeface="Monotype Corsiva" pitchFamily="66" charset="0"/>
              </a:rPr>
              <a:t>г. Нерюнгри Республика Саха (</a:t>
            </a:r>
            <a:r>
              <a:rPr lang="ru-RU" sz="2200" dirty="0" smtClean="0">
                <a:solidFill>
                  <a:srgbClr val="FFFF00"/>
                </a:solidFill>
                <a:effectLst/>
                <a:latin typeface="Monotype Corsiva" pitchFamily="66" charset="0"/>
              </a:rPr>
              <a:t>Якутия</a:t>
            </a:r>
            <a:r>
              <a:rPr lang="ru-RU" sz="2200" dirty="0">
                <a:solidFill>
                  <a:srgbClr val="FFFF00"/>
                </a:solidFill>
                <a:latin typeface="Monotype Corsiva" pitchFamily="66" charset="0"/>
              </a:rPr>
              <a:t>)</a:t>
            </a:r>
            <a:endParaRPr lang="ru-RU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5" name="Picture 8" descr="герб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52"/>
            <a:ext cx="71438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1009437"/>
            <a:ext cx="91440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Жить в одиночестве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хорошо?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Заниматься благотворительностью могут только богатые и известные люди?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Легко ли ты можешь помочь незнакомцу, даже если ты у тебя срочные дела?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Ты уверен, что смог бы помогать другим каждый день, несмотря на свою занятость или плохую погоду?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Ты бы смог продолжать помогать незнакомым людям, не  услышав от них слов благодарности?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11321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Парус Надежды </a:t>
            </a:r>
            <a:br>
              <a:rPr lang="ru-RU" sz="2400" dirty="0" smtClean="0"/>
            </a:br>
            <a:r>
              <a:rPr lang="ru-RU" sz="2400" dirty="0" smtClean="0"/>
              <a:t>«</a:t>
            </a:r>
            <a:r>
              <a:rPr lang="ru-RU" sz="2000" dirty="0" smtClean="0"/>
              <a:t>Помоги, </a:t>
            </a:r>
            <a:r>
              <a:rPr lang="ru-RU" sz="2000" dirty="0" smtClean="0"/>
              <a:t>утешь, </a:t>
            </a:r>
            <a:r>
              <a:rPr lang="ru-RU" sz="2000" dirty="0" smtClean="0"/>
              <a:t>п</a:t>
            </a:r>
            <a:r>
              <a:rPr lang="ru-RU" sz="2000" dirty="0" smtClean="0"/>
              <a:t>оддержи….. </a:t>
            </a:r>
            <a:r>
              <a:rPr lang="ru-RU" sz="2400" dirty="0" smtClean="0"/>
              <a:t>»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0808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dirty="0">
                <a:solidFill>
                  <a:srgbClr val="FFFF00"/>
                </a:solidFill>
                <a:latin typeface="Monotype Corsiva" pitchFamily="66" charset="0"/>
              </a:rPr>
              <a:t>Муниципальное бюджетное общеобразовательное учреждение</a:t>
            </a:r>
            <a:br>
              <a:rPr lang="ru-RU" dirty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dirty="0">
                <a:solidFill>
                  <a:srgbClr val="FFFF00"/>
                </a:solidFill>
                <a:latin typeface="Monotype Corsiva" pitchFamily="66" charset="0"/>
              </a:rPr>
              <a:t>Гимназия №2</a:t>
            </a:r>
            <a:br>
              <a:rPr lang="ru-RU" dirty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dirty="0">
                <a:solidFill>
                  <a:srgbClr val="FFFF00"/>
                </a:solidFill>
                <a:latin typeface="Monotype Corsiva" pitchFamily="66" charset="0"/>
              </a:rPr>
              <a:t>г. Нерюнгри Республика Саха (Якутия)</a:t>
            </a:r>
          </a:p>
        </p:txBody>
      </p:sp>
      <p:pic>
        <p:nvPicPr>
          <p:cNvPr id="5" name="Picture 8" descr="герб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5563"/>
            <a:ext cx="60960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085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1.Кому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адресовано ваше письмо (указать одного человека или группу людей)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2.Чтобы еще вы хотели бы добавить к своему сообщению ( свои рисунки или поделки, набор канцелярских принадлежностей, мягкие игрушки, детские книги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3.О чем будете писать (выберете из предложенного),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4.В какой форме вы хотели его вручить адресату: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постер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школе, в больничной палате, лично в руки,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конверте.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13160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Парус Добра</a:t>
            </a:r>
            <a:br>
              <a:rPr lang="ru-RU" sz="3200" dirty="0" smtClean="0"/>
            </a:br>
            <a:r>
              <a:rPr lang="ru-RU" sz="3200" dirty="0" smtClean="0"/>
              <a:t>«</a:t>
            </a:r>
            <a:r>
              <a:rPr lang="ru-RU" sz="2800" dirty="0" smtClean="0"/>
              <a:t>Скажи спасибо…</a:t>
            </a:r>
            <a:r>
              <a:rPr lang="ru-RU" sz="3200" dirty="0" smtClean="0"/>
              <a:t>»</a:t>
            </a:r>
            <a:endParaRPr lang="ru-RU" sz="3200" dirty="0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0808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dirty="0">
                <a:solidFill>
                  <a:srgbClr val="FFFF00"/>
                </a:solidFill>
                <a:latin typeface="Monotype Corsiva" pitchFamily="66" charset="0"/>
              </a:rPr>
              <a:t>Муниципальное бюджетное общеобразовательное учреждение</a:t>
            </a:r>
            <a:br>
              <a:rPr lang="ru-RU" dirty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dirty="0">
                <a:solidFill>
                  <a:srgbClr val="FFFF00"/>
                </a:solidFill>
                <a:latin typeface="Monotype Corsiva" pitchFamily="66" charset="0"/>
              </a:rPr>
              <a:t>Гимназия №2</a:t>
            </a:r>
            <a:br>
              <a:rPr lang="ru-RU" dirty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dirty="0">
                <a:solidFill>
                  <a:srgbClr val="FFFF00"/>
                </a:solidFill>
                <a:latin typeface="Monotype Corsiva" pitchFamily="66" charset="0"/>
              </a:rPr>
              <a:t>г. Нерюнгри Республика Саха (Якутия)</a:t>
            </a:r>
          </a:p>
        </p:txBody>
      </p:sp>
      <p:pic>
        <p:nvPicPr>
          <p:cNvPr id="5" name="Picture 8" descr="герб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52"/>
            <a:ext cx="571504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785786" y="1857364"/>
            <a:ext cx="41434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endParaRPr lang="ru-RU" sz="2000" dirty="0" smtClean="0"/>
          </a:p>
          <a:p>
            <a:pPr>
              <a:buFont typeface="Arial" pitchFamily="34" charset="0"/>
              <a:buChar char="•"/>
            </a:pPr>
            <a:endParaRPr lang="ru-RU" sz="2000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1624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1.Кому адресовано ваше письмо (указать одного человека или группу людей)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2.О чем будете писать (выберете из предложенного),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Чтобы еще вы хотели бы добавить к своему сообщению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(свои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рисунки или поделки, открытки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4.В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какой форме вы бы хотели его вручить адресату: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постер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классе или в подъезде, лично в руки,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конверте.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0808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dirty="0">
                <a:solidFill>
                  <a:srgbClr val="FFFF00"/>
                </a:solidFill>
                <a:latin typeface="Monotype Corsiva" pitchFamily="66" charset="0"/>
              </a:rPr>
              <a:t>Муниципальное бюджетное общеобразовательное учреждение</a:t>
            </a:r>
            <a:br>
              <a:rPr lang="ru-RU" dirty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dirty="0">
                <a:solidFill>
                  <a:srgbClr val="FFFF00"/>
                </a:solidFill>
                <a:latin typeface="Monotype Corsiva" pitchFamily="66" charset="0"/>
              </a:rPr>
              <a:t>Гимназия №2</a:t>
            </a:r>
            <a:br>
              <a:rPr lang="ru-RU" dirty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dirty="0">
                <a:solidFill>
                  <a:srgbClr val="FFFF00"/>
                </a:solidFill>
                <a:latin typeface="Monotype Corsiva" pitchFamily="66" charset="0"/>
              </a:rPr>
              <a:t>г. Нерюнгри Республика Саха (Якутия)</a:t>
            </a:r>
          </a:p>
        </p:txBody>
      </p:sp>
      <p:pic>
        <p:nvPicPr>
          <p:cNvPr id="3" name="Picture 8" descr="герб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52"/>
            <a:ext cx="571504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673260"/>
            <a:ext cx="91440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Вам понравилась идея  «теплых писем»?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Могли бы вы предложить провести такую акцию в своем классе?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Кому сегодня вы могли бы сказать спасибо?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Кому бы вы сегодня хотели написать теплое письмо?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0808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dirty="0">
                <a:solidFill>
                  <a:srgbClr val="FFFF00"/>
                </a:solidFill>
                <a:latin typeface="Monotype Corsiva" pitchFamily="66" charset="0"/>
              </a:rPr>
              <a:t>Муниципальное бюджетное общеобразовательное учреждение</a:t>
            </a:r>
            <a:br>
              <a:rPr lang="ru-RU" dirty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dirty="0">
                <a:solidFill>
                  <a:srgbClr val="FFFF00"/>
                </a:solidFill>
                <a:latin typeface="Monotype Corsiva" pitchFamily="66" charset="0"/>
              </a:rPr>
              <a:t>Гимназия №2</a:t>
            </a:r>
            <a:br>
              <a:rPr lang="ru-RU" dirty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dirty="0">
                <a:solidFill>
                  <a:srgbClr val="FFFF00"/>
                </a:solidFill>
                <a:latin typeface="Monotype Corsiva" pitchFamily="66" charset="0"/>
              </a:rPr>
              <a:t>г. Нерюнгри Республика Саха (Якутия)</a:t>
            </a:r>
          </a:p>
        </p:txBody>
      </p:sp>
      <p:pic>
        <p:nvPicPr>
          <p:cNvPr id="5" name="Picture 8" descr="герб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52"/>
            <a:ext cx="571504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f1.mylove.ru/L_3DkAie4WGvuT5rH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908720"/>
            <a:ext cx="6912767" cy="5357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0808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dirty="0">
                <a:solidFill>
                  <a:srgbClr val="FFFF00"/>
                </a:solidFill>
                <a:latin typeface="Monotype Corsiva" pitchFamily="66" charset="0"/>
              </a:rPr>
              <a:t>Муниципальное бюджетное общеобразовательное учреждение</a:t>
            </a:r>
            <a:br>
              <a:rPr lang="ru-RU" dirty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dirty="0">
                <a:solidFill>
                  <a:srgbClr val="FFFF00"/>
                </a:solidFill>
                <a:latin typeface="Monotype Corsiva" pitchFamily="66" charset="0"/>
              </a:rPr>
              <a:t>Гимназия №2</a:t>
            </a:r>
            <a:br>
              <a:rPr lang="ru-RU" dirty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dirty="0">
                <a:solidFill>
                  <a:srgbClr val="FFFF00"/>
                </a:solidFill>
                <a:latin typeface="Monotype Corsiva" pitchFamily="66" charset="0"/>
              </a:rPr>
              <a:t>г. Нерюнгри Республика Саха (Якутия)</a:t>
            </a:r>
          </a:p>
        </p:txBody>
      </p:sp>
      <p:pic>
        <p:nvPicPr>
          <p:cNvPr id="3" name="Picture 8" descr="герб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52"/>
            <a:ext cx="571504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142984"/>
            <a:ext cx="871096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0808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dirty="0">
                <a:solidFill>
                  <a:srgbClr val="FFFF00"/>
                </a:solidFill>
                <a:latin typeface="Monotype Corsiva" pitchFamily="66" charset="0"/>
              </a:rPr>
              <a:t>Муниципальное бюджетное общеобразовательное учреждение</a:t>
            </a:r>
            <a:br>
              <a:rPr lang="ru-RU" dirty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dirty="0">
                <a:solidFill>
                  <a:srgbClr val="FFFF00"/>
                </a:solidFill>
                <a:latin typeface="Monotype Corsiva" pitchFamily="66" charset="0"/>
              </a:rPr>
              <a:t>Гимназия №2</a:t>
            </a:r>
            <a:br>
              <a:rPr lang="ru-RU" dirty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dirty="0">
                <a:solidFill>
                  <a:srgbClr val="FFFF00"/>
                </a:solidFill>
                <a:latin typeface="Monotype Corsiva" pitchFamily="66" charset="0"/>
              </a:rPr>
              <a:t>г. Нерюнгри Республика Саха (Якутия)</a:t>
            </a:r>
          </a:p>
        </p:txBody>
      </p:sp>
      <p:pic>
        <p:nvPicPr>
          <p:cNvPr id="3" name="Picture 8" descr="герб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52"/>
            <a:ext cx="571504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9512" y="908721"/>
            <a:ext cx="8352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" dirty="0" smtClean="0">
                <a:solidFill>
                  <a:srgbClr val="C00000"/>
                </a:solidFill>
              </a:rPr>
              <a:t>Социальный проект «Наш Двор».</a:t>
            </a:r>
            <a:br>
              <a:rPr lang="ru" dirty="0" smtClean="0">
                <a:solidFill>
                  <a:srgbClr val="C00000"/>
                </a:solidFill>
              </a:rPr>
            </a:br>
            <a:r>
              <a:rPr lang="ru" dirty="0" smtClean="0">
                <a:solidFill>
                  <a:srgbClr val="C00000"/>
                </a:solidFill>
              </a:rPr>
              <a:t>Если ты активен и полон сил, то добро пожаловать в «Наш двор»</a:t>
            </a:r>
            <a:br>
              <a:rPr lang="ru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pic>
        <p:nvPicPr>
          <p:cNvPr id="5" name="Shape 134"/>
          <p:cNvPicPr preferRelativeResize="0">
            <a:picLocks/>
          </p:cNvPicPr>
          <p:nvPr/>
        </p:nvPicPr>
        <p:blipFill>
          <a:blip r:embed="rId3" cstate="print">
            <a:alphaModFix/>
          </a:blip>
          <a:stretch>
            <a:fillRect/>
          </a:stretch>
        </p:blipFill>
        <p:spPr>
          <a:xfrm>
            <a:off x="1214414" y="1857364"/>
            <a:ext cx="7072362" cy="43577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181</TotalTime>
  <Words>300</Words>
  <Application>Microsoft Office PowerPoint</Application>
  <PresentationFormat>Экран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Карпеза Ильмира Мансуровна</vt:lpstr>
      <vt:lpstr>День добровольца</vt:lpstr>
      <vt:lpstr>Муниципальное бюджетное общеобразовательное учреждение Гимназия №2 г. Нерюнгри Республика Саха (Якутия)</vt:lpstr>
      <vt:lpstr>Парус Надежды  «Помоги, утешь, поддержи….. » </vt:lpstr>
      <vt:lpstr>Парус Добра «Скажи спасибо…»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  «Творим добро»</dc:title>
  <dc:creator>ASUS</dc:creator>
  <cp:lastModifiedBy>1</cp:lastModifiedBy>
  <cp:revision>21</cp:revision>
  <dcterms:created xsi:type="dcterms:W3CDTF">2017-12-05T11:23:55Z</dcterms:created>
  <dcterms:modified xsi:type="dcterms:W3CDTF">2018-04-01T09:40:03Z</dcterms:modified>
</cp:coreProperties>
</file>