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8" r:id="rId11"/>
    <p:sldId id="265" r:id="rId12"/>
    <p:sldId id="266" r:id="rId13"/>
    <p:sldId id="267" r:id="rId14"/>
    <p:sldId id="268" r:id="rId15"/>
    <p:sldId id="269" r:id="rId16"/>
    <p:sldId id="270" r:id="rId17"/>
    <p:sldId id="279" r:id="rId18"/>
    <p:sldId id="271" r:id="rId19"/>
    <p:sldId id="272" r:id="rId20"/>
    <p:sldId id="273" r:id="rId21"/>
    <p:sldId id="274" r:id="rId22"/>
    <p:sldId id="275" r:id="rId23"/>
    <p:sldId id="276" r:id="rId24"/>
    <p:sldId id="280" r:id="rId25"/>
    <p:sldId id="281" r:id="rId26"/>
    <p:sldId id="282" r:id="rId27"/>
    <p:sldId id="283" r:id="rId28"/>
    <p:sldId id="284" r:id="rId29"/>
    <p:sldId id="277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62" autoAdjust="0"/>
  </p:normalViewPr>
  <p:slideViewPr>
    <p:cSldViewPr>
      <p:cViewPr varScale="1">
        <p:scale>
          <a:sx n="81" d="100"/>
          <a:sy n="81" d="100"/>
        </p:scale>
        <p:origin x="108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780108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МАДОУ детский сад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«Лесная сказка» №30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420888"/>
            <a:ext cx="6912768" cy="367240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7030A0"/>
                </a:solidFill>
              </a:rPr>
              <a:t>Экологический проект </a:t>
            </a:r>
          </a:p>
          <a:p>
            <a:r>
              <a:rPr lang="ru-RU" sz="3200" b="1" dirty="0">
                <a:solidFill>
                  <a:srgbClr val="7030A0"/>
                </a:solidFill>
              </a:rPr>
              <a:t>«Есть у нас огород</a:t>
            </a:r>
            <a:r>
              <a:rPr lang="ru-RU" sz="3200" dirty="0" smtClean="0">
                <a:solidFill>
                  <a:srgbClr val="7030A0"/>
                </a:solidFill>
              </a:rPr>
              <a:t>»</a:t>
            </a:r>
          </a:p>
          <a:p>
            <a:endParaRPr lang="ru-RU" sz="3200" dirty="0">
              <a:solidFill>
                <a:srgbClr val="7030A0"/>
              </a:solidFill>
            </a:endParaRPr>
          </a:p>
          <a:p>
            <a:endParaRPr lang="ru-RU" sz="3200" dirty="0" smtClean="0"/>
          </a:p>
          <a:p>
            <a:pPr algn="r"/>
            <a:r>
              <a:rPr lang="ru-RU" b="1" dirty="0" smtClean="0">
                <a:solidFill>
                  <a:schemeClr val="tx1"/>
                </a:solidFill>
              </a:rPr>
              <a:t>Автор: </a:t>
            </a:r>
            <a:r>
              <a:rPr lang="ru-RU" b="1" dirty="0" err="1" smtClean="0">
                <a:solidFill>
                  <a:schemeClr val="tx1"/>
                </a:solidFill>
              </a:rPr>
              <a:t>Старцева</a:t>
            </a:r>
            <a:r>
              <a:rPr lang="ru-RU" b="1" dirty="0" smtClean="0">
                <a:solidFill>
                  <a:schemeClr val="tx1"/>
                </a:solidFill>
              </a:rPr>
              <a:t> Елена Николаевна</a:t>
            </a: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г</a:t>
            </a:r>
            <a:r>
              <a:rPr lang="ru-RU" b="1" dirty="0" smtClean="0">
                <a:solidFill>
                  <a:schemeClr val="tx1"/>
                </a:solidFill>
              </a:rPr>
              <a:t>. Нефтекамск 2022 г.</a:t>
            </a:r>
          </a:p>
          <a:p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4862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3960440" cy="5280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40768"/>
            <a:ext cx="3844553" cy="5126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0375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9932" y="548680"/>
            <a:ext cx="4104456" cy="2069894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</a:rPr>
              <a:t>Подбор семян и рассматривание посадочного материала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0" r="4300"/>
          <a:stretch>
            <a:fillRect/>
          </a:stretch>
        </p:blipFill>
        <p:spPr>
          <a:xfrm>
            <a:off x="323528" y="404664"/>
            <a:ext cx="4124708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284984"/>
            <a:ext cx="4293971" cy="3220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71080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548680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Текст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4412" y="1844824"/>
            <a:ext cx="4320480" cy="604656"/>
          </a:xfrm>
        </p:spPr>
        <p:txBody>
          <a:bodyPr/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</a:rPr>
              <a:t>Посадка овощных культур и лука на зелень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64904"/>
            <a:ext cx="5040560" cy="3780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47303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29" b="19229"/>
          <a:stretch>
            <a:fillRect/>
          </a:stretch>
        </p:blipFill>
        <p:spPr>
          <a:xfrm>
            <a:off x="323528" y="764704"/>
            <a:ext cx="3566160" cy="2926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908720"/>
            <a:ext cx="6131024" cy="563737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rgbClr val="7030A0"/>
                </a:solidFill>
              </a:rPr>
              <a:t>Труд и наблюдение в уголке природы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692695"/>
            <a:ext cx="2931790" cy="3909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356992"/>
            <a:ext cx="441649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2762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476672"/>
            <a:ext cx="4800533" cy="36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44824"/>
            <a:ext cx="3556521" cy="4742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369062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3600400" cy="4800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556792"/>
            <a:ext cx="3600400" cy="48005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571184" cy="259228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</a:rPr>
              <a:t>Мы играем</a:t>
            </a:r>
            <a:br>
              <a:rPr lang="ru-RU" sz="3600" b="1" i="1" dirty="0" smtClean="0">
                <a:solidFill>
                  <a:srgbClr val="7030A0"/>
                </a:solidFill>
              </a:rPr>
            </a:br>
            <a:r>
              <a:rPr lang="ru-RU" sz="4000" b="1" i="1" dirty="0" smtClean="0">
                <a:solidFill>
                  <a:srgbClr val="7030A0"/>
                </a:solidFill>
              </a:rPr>
              <a:t>сюжетно-ролевая игра </a:t>
            </a:r>
            <a:r>
              <a:rPr lang="ru-RU" sz="4000" b="1" i="1" dirty="0" smtClean="0">
                <a:solidFill>
                  <a:srgbClr val="7030A0"/>
                </a:solidFill>
              </a:rPr>
              <a:t>- магазин</a:t>
            </a:r>
            <a:r>
              <a:rPr lang="ru-RU" sz="4000" b="1" i="1" dirty="0" smtClean="0">
                <a:solidFill>
                  <a:srgbClr val="7030A0"/>
                </a:solidFill>
              </a:rPr>
              <a:t/>
            </a:r>
            <a:br>
              <a:rPr lang="ru-RU" sz="4000" b="1" i="1" dirty="0" smtClean="0">
                <a:solidFill>
                  <a:srgbClr val="7030A0"/>
                </a:solidFill>
              </a:rPr>
            </a:br>
            <a:r>
              <a:rPr lang="ru-RU" sz="4000" b="1" i="1" dirty="0" smtClean="0">
                <a:solidFill>
                  <a:srgbClr val="7030A0"/>
                </a:solidFill>
              </a:rPr>
              <a:t> </a:t>
            </a:r>
            <a:r>
              <a:rPr lang="ru-RU" sz="4000" b="1" i="1" dirty="0" smtClean="0">
                <a:solidFill>
                  <a:srgbClr val="FF0000"/>
                </a:solidFill>
              </a:rPr>
              <a:t>«Овощи-фрукты</a:t>
            </a:r>
            <a:r>
              <a:rPr lang="ru-RU" sz="4000" b="1" i="1" dirty="0" smtClean="0">
                <a:solidFill>
                  <a:srgbClr val="7030A0"/>
                </a:solidFill>
              </a:rPr>
              <a:t>»</a:t>
            </a:r>
            <a:br>
              <a:rPr lang="ru-RU" sz="4000" b="1" i="1" dirty="0" smtClean="0">
                <a:solidFill>
                  <a:srgbClr val="7030A0"/>
                </a:solidFill>
              </a:rPr>
            </a:br>
            <a:endParaRPr lang="ru-RU" sz="4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16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</a:rPr>
              <a:t>Дидактическая игра</a:t>
            </a:r>
            <a:br>
              <a:rPr lang="ru-RU" sz="3600" b="1" i="1" dirty="0" smtClean="0">
                <a:solidFill>
                  <a:srgbClr val="7030A0"/>
                </a:solidFill>
              </a:rPr>
            </a:br>
            <a:r>
              <a:rPr lang="ru-RU" sz="3600" b="1" i="1" dirty="0" smtClean="0">
                <a:solidFill>
                  <a:srgbClr val="7030A0"/>
                </a:solidFill>
              </a:rPr>
              <a:t>«Сварим борщ, сделаем салат»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4248472" cy="3186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924944"/>
            <a:ext cx="4453201" cy="3339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7974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140968"/>
            <a:ext cx="4645223" cy="3483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788024" y="1052736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+mj-lt"/>
              </a:rPr>
              <a:t>Лото «Дары лета</a:t>
            </a:r>
            <a:r>
              <a:rPr lang="ru-RU" sz="3600" b="1" dirty="0" smtClean="0">
                <a:solidFill>
                  <a:srgbClr val="7030A0"/>
                </a:solidFill>
                <a:latin typeface="+mj-lt"/>
              </a:rPr>
              <a:t>»</a:t>
            </a:r>
            <a:endParaRPr lang="ru-RU" sz="3600" b="1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1692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068960"/>
            <a:ext cx="4759821" cy="3569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764704"/>
            <a:ext cx="4704523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</a:rPr>
              <a:t>Х/и «</a:t>
            </a:r>
            <a:r>
              <a:rPr lang="ru-RU" sz="3600" b="1" i="1" dirty="0" smtClean="0">
                <a:solidFill>
                  <a:srgbClr val="7030A0"/>
                </a:solidFill>
              </a:rPr>
              <a:t>Огородная - хороводная</a:t>
            </a:r>
            <a:r>
              <a:rPr lang="ru-RU" sz="4000" b="1" i="1" dirty="0" smtClean="0">
                <a:solidFill>
                  <a:srgbClr val="7030A0"/>
                </a:solidFill>
              </a:rPr>
              <a:t>»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8786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204864"/>
            <a:ext cx="3276798" cy="4369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060848"/>
            <a:ext cx="3384376" cy="4512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8636"/>
            <a:ext cx="8640960" cy="244827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</a:rPr>
              <a:t>Наше творчество</a:t>
            </a:r>
            <a:r>
              <a:rPr lang="ru-RU" sz="3600" b="1" i="1" dirty="0" smtClean="0">
                <a:solidFill>
                  <a:schemeClr val="tx1"/>
                </a:solidFill>
              </a:rPr>
              <a:t/>
            </a:r>
            <a:br>
              <a:rPr lang="ru-RU" sz="3600" b="1" i="1" dirty="0" smtClean="0">
                <a:solidFill>
                  <a:schemeClr val="tx1"/>
                </a:solidFill>
              </a:rPr>
            </a:br>
            <a:r>
              <a:rPr lang="ru-RU" sz="2800" b="1" i="1" spc="-100" dirty="0" smtClean="0">
                <a:solidFill>
                  <a:schemeClr val="tx1"/>
                </a:solidFill>
              </a:rPr>
              <a:t>Рисование «Сеньор-помидор и огурчик», лепка «Лучок», аппликация «Корзинка с овощами», раскрашивание овощей </a:t>
            </a:r>
            <a:r>
              <a:rPr lang="ru-RU" sz="2800" b="1" i="1" spc="-100" dirty="0" smtClean="0">
                <a:solidFill>
                  <a:schemeClr val="tx1"/>
                </a:solidFill>
              </a:rPr>
              <a:t>, </a:t>
            </a:r>
            <a:r>
              <a:rPr lang="ru-RU" sz="2800" b="1" i="1" spc="-100" dirty="0" smtClean="0">
                <a:solidFill>
                  <a:schemeClr val="tx1"/>
                </a:solidFill>
              </a:rPr>
              <a:t>изготовление шапочек для игры</a:t>
            </a:r>
            <a:endParaRPr lang="ru-RU" sz="2800" b="1" i="1" spc="-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799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579296" cy="5898984"/>
          </a:xfrm>
        </p:spPr>
        <p:txBody>
          <a:bodyPr>
            <a:normAutofit/>
          </a:bodyPr>
          <a:lstStyle/>
          <a:p>
            <a:pPr algn="l"/>
            <a:r>
              <a:rPr lang="ru-RU" sz="3600" b="1" i="1" dirty="0">
                <a:solidFill>
                  <a:srgbClr val="7030A0"/>
                </a:solidFill>
              </a:rPr>
              <a:t>Вид </a:t>
            </a:r>
            <a:r>
              <a:rPr lang="ru-RU" sz="3600" b="1" i="1" dirty="0" smtClean="0">
                <a:solidFill>
                  <a:srgbClr val="7030A0"/>
                </a:solidFill>
              </a:rPr>
              <a:t>проекта: </a:t>
            </a:r>
            <a:r>
              <a:rPr lang="ru-RU" sz="3600" b="1" i="1" dirty="0">
                <a:solidFill>
                  <a:schemeClr val="tx1"/>
                </a:solidFill>
              </a:rPr>
              <a:t>групповой</a:t>
            </a:r>
            <a:br>
              <a:rPr lang="ru-RU" sz="3600" b="1" i="1" dirty="0">
                <a:solidFill>
                  <a:schemeClr val="tx1"/>
                </a:solidFill>
              </a:rPr>
            </a:br>
            <a:r>
              <a:rPr lang="ru-RU" sz="3600" b="1" i="1" dirty="0">
                <a:solidFill>
                  <a:srgbClr val="7030A0"/>
                </a:solidFill>
              </a:rPr>
              <a:t>Тип </a:t>
            </a:r>
            <a:r>
              <a:rPr lang="ru-RU" sz="3600" b="1" i="1" dirty="0" smtClean="0">
                <a:solidFill>
                  <a:srgbClr val="7030A0"/>
                </a:solidFill>
              </a:rPr>
              <a:t>проекта: </a:t>
            </a:r>
            <a:r>
              <a:rPr lang="ru-RU" sz="3600" b="1" i="1" dirty="0" smtClean="0">
                <a:solidFill>
                  <a:schemeClr val="tx1"/>
                </a:solidFill>
              </a:rPr>
              <a:t>познавательно-исследовательский</a:t>
            </a:r>
            <a:r>
              <a:rPr lang="ru-RU" sz="3600" b="1" i="1" dirty="0" smtClean="0">
                <a:solidFill>
                  <a:schemeClr val="tx1"/>
                </a:solidFill>
              </a:rPr>
              <a:t>, практический</a:t>
            </a:r>
            <a:r>
              <a:rPr lang="ru-RU" sz="3600" b="1" i="1" dirty="0">
                <a:solidFill>
                  <a:schemeClr val="tx1"/>
                </a:solidFill>
              </a:rPr>
              <a:t>.</a:t>
            </a:r>
            <a:br>
              <a:rPr lang="ru-RU" sz="3600" b="1" i="1" dirty="0">
                <a:solidFill>
                  <a:schemeClr val="tx1"/>
                </a:solidFill>
              </a:rPr>
            </a:br>
            <a:r>
              <a:rPr lang="ru-RU" sz="3600" b="1" i="1" dirty="0" smtClean="0">
                <a:solidFill>
                  <a:srgbClr val="7030A0"/>
                </a:solidFill>
              </a:rPr>
              <a:t>Продолжительность: </a:t>
            </a:r>
            <a:r>
              <a:rPr lang="ru-RU" sz="3600" b="1" i="1" dirty="0">
                <a:solidFill>
                  <a:schemeClr val="tx1"/>
                </a:solidFill>
              </a:rPr>
              <a:t>краткосрочный с </a:t>
            </a:r>
            <a:r>
              <a:rPr lang="ru-RU" sz="3600" b="1" i="1" dirty="0" smtClean="0">
                <a:solidFill>
                  <a:schemeClr val="tx1"/>
                </a:solidFill>
              </a:rPr>
              <a:t>14 марта  </a:t>
            </a:r>
            <a:r>
              <a:rPr lang="ru-RU" sz="3600" b="1" i="1" dirty="0">
                <a:solidFill>
                  <a:schemeClr val="tx1"/>
                </a:solidFill>
              </a:rPr>
              <a:t>по 1 апреля</a:t>
            </a:r>
            <a:br>
              <a:rPr lang="ru-RU" sz="3600" b="1" i="1" dirty="0">
                <a:solidFill>
                  <a:schemeClr val="tx1"/>
                </a:solidFill>
              </a:rPr>
            </a:br>
            <a:r>
              <a:rPr lang="ru-RU" sz="3600" b="1" i="1" dirty="0">
                <a:solidFill>
                  <a:srgbClr val="7030A0"/>
                </a:solidFill>
              </a:rPr>
              <a:t>Участники </a:t>
            </a:r>
            <a:r>
              <a:rPr lang="ru-RU" sz="3600" b="1" i="1" dirty="0" smtClean="0">
                <a:solidFill>
                  <a:srgbClr val="7030A0"/>
                </a:solidFill>
              </a:rPr>
              <a:t>проекта: </a:t>
            </a:r>
            <a:r>
              <a:rPr lang="ru-RU" sz="3600" b="1" i="1" dirty="0">
                <a:solidFill>
                  <a:schemeClr val="tx1"/>
                </a:solidFill>
              </a:rPr>
              <a:t>дети второй </a:t>
            </a:r>
            <a:r>
              <a:rPr lang="ru-RU" sz="3600" b="1" i="1" dirty="0" smtClean="0">
                <a:solidFill>
                  <a:schemeClr val="tx1"/>
                </a:solidFill>
              </a:rPr>
              <a:t>                мл</a:t>
            </a:r>
            <a:r>
              <a:rPr lang="ru-RU" sz="3600" b="1" i="1" dirty="0" smtClean="0">
                <a:solidFill>
                  <a:schemeClr val="tx1"/>
                </a:solidFill>
              </a:rPr>
              <a:t>. группы</a:t>
            </a:r>
            <a:r>
              <a:rPr lang="ru-RU" sz="3600" b="1" i="1" dirty="0" smtClean="0">
                <a:solidFill>
                  <a:schemeClr val="tx1"/>
                </a:solidFill>
              </a:rPr>
              <a:t>, воспитатель, родители</a:t>
            </a:r>
            <a:r>
              <a:rPr lang="ru-RU" sz="3600" b="1" i="1" dirty="0"/>
              <a:t/>
            </a:r>
            <a:br>
              <a:rPr lang="ru-RU" sz="3600" b="1" i="1" dirty="0"/>
            </a:br>
            <a:r>
              <a:rPr lang="ru-RU" sz="3600" b="1" i="1" dirty="0">
                <a:solidFill>
                  <a:srgbClr val="7030A0"/>
                </a:solidFill>
              </a:rPr>
              <a:t>Возраст детей </a:t>
            </a:r>
            <a:r>
              <a:rPr lang="ru-RU" sz="3600" b="1" i="1" dirty="0">
                <a:solidFill>
                  <a:schemeClr val="tx1"/>
                </a:solidFill>
              </a:rPr>
              <a:t>3-4 года</a:t>
            </a:r>
          </a:p>
        </p:txBody>
      </p:sp>
    </p:spTree>
    <p:extLst>
      <p:ext uri="{BB962C8B-B14F-4D97-AF65-F5344CB8AC3E}">
        <p14:creationId xmlns:p14="http://schemas.microsoft.com/office/powerpoint/2010/main" val="299757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56992"/>
            <a:ext cx="4536504" cy="3402378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76672"/>
            <a:ext cx="4824536" cy="3618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61766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16832"/>
            <a:ext cx="3564831" cy="4753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548680"/>
            <a:ext cx="3564396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5542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574976"/>
            <a:ext cx="5671922" cy="4253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4968552" cy="3726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29433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80728"/>
            <a:ext cx="5544616" cy="4158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743" y="2852936"/>
            <a:ext cx="5052053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9836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</a:rPr>
              <a:t>Инсценировка сказки «Репка»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8764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5472608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1440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</a:rPr>
              <a:t>Календарь наблюдений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140968"/>
            <a:ext cx="4645223" cy="3483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07602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00808"/>
            <a:ext cx="3744416" cy="4974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</a:rPr>
              <a:t>Работа с родителями</a:t>
            </a:r>
            <a:endParaRPr lang="ru-RU" sz="3600" b="1" i="1" dirty="0">
              <a:solidFill>
                <a:srgbClr val="7030A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052736"/>
            <a:ext cx="489654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8953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3528392" cy="5252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340768"/>
            <a:ext cx="3600400" cy="5193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21126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772816"/>
            <a:ext cx="3672408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5184576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7335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96818"/>
            <a:ext cx="3600400" cy="4800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32656"/>
            <a:ext cx="4824536" cy="3618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21917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40767"/>
            <a:ext cx="7128792" cy="5346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48680"/>
            <a:ext cx="8640960" cy="920072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7030A0"/>
                </a:solidFill>
              </a:rPr>
              <a:t>Заключительный этап</a:t>
            </a:r>
            <a:br>
              <a:rPr lang="ru-RU" sz="4000" b="1" i="1" dirty="0" smtClean="0">
                <a:solidFill>
                  <a:srgbClr val="7030A0"/>
                </a:solidFill>
              </a:rPr>
            </a:br>
            <a:r>
              <a:rPr lang="ru-RU" sz="4000" b="1" i="1" dirty="0">
                <a:solidFill>
                  <a:schemeClr val="tx1"/>
                </a:solidFill>
              </a:rPr>
              <a:t>У</a:t>
            </a:r>
            <a:r>
              <a:rPr lang="ru-RU" sz="4000" b="1" i="1" dirty="0" smtClean="0">
                <a:solidFill>
                  <a:schemeClr val="tx1"/>
                </a:solidFill>
              </a:rPr>
              <a:t>потребление в пищу выращенного лука</a:t>
            </a:r>
            <a:r>
              <a:rPr lang="ru-RU" sz="4000" b="1" i="1" dirty="0" smtClean="0">
                <a:solidFill>
                  <a:srgbClr val="7030A0"/>
                </a:solidFill>
              </a:rPr>
              <a:t/>
            </a:r>
            <a:br>
              <a:rPr lang="ru-RU" sz="4000" b="1" i="1" dirty="0" smtClean="0">
                <a:solidFill>
                  <a:srgbClr val="7030A0"/>
                </a:solidFill>
              </a:rPr>
            </a:br>
            <a:endParaRPr lang="ru-RU" sz="4000" b="1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939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043000"/>
          </a:xfrm>
        </p:spPr>
        <p:txBody>
          <a:bodyPr>
            <a:normAutofit/>
          </a:bodyPr>
          <a:lstStyle/>
          <a:p>
            <a:pPr algn="l"/>
            <a:r>
              <a:rPr lang="ru-RU" sz="3600" b="1" i="1" dirty="0" smtClean="0">
                <a:solidFill>
                  <a:srgbClr val="7030A0"/>
                </a:solidFill>
              </a:rPr>
              <a:t>Цель: </a:t>
            </a:r>
            <a:r>
              <a:rPr lang="ru-RU" sz="3600" b="1" i="1" dirty="0">
                <a:solidFill>
                  <a:schemeClr val="tx1"/>
                </a:solidFill>
              </a:rPr>
              <a:t>формирование основ экологической культуры, создание условий для познавательно-исследовательского развития детей через проектную деятельность, развитие интереса к опытнической и исследовательской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94093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604867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smtClean="0">
                <a:solidFill>
                  <a:srgbClr val="7030A0"/>
                </a:solidFill>
              </a:rPr>
              <a:t>                   </a:t>
            </a:r>
            <a:r>
              <a:rPr lang="ru-RU" sz="4000" b="1" i="1" dirty="0" smtClean="0">
                <a:solidFill>
                  <a:srgbClr val="7030A0"/>
                </a:solidFill>
              </a:rPr>
              <a:t>Используемая литература</a:t>
            </a:r>
            <a:r>
              <a:rPr lang="ru-RU" sz="2700" b="1" i="1" dirty="0" smtClean="0">
                <a:solidFill>
                  <a:srgbClr val="7030A0"/>
                </a:solidFill>
              </a:rPr>
              <a:t/>
            </a:r>
            <a:br>
              <a:rPr lang="ru-RU" sz="2700" b="1" i="1" dirty="0" smtClean="0">
                <a:solidFill>
                  <a:srgbClr val="7030A0"/>
                </a:solidFill>
              </a:rPr>
            </a:br>
            <a:r>
              <a:rPr lang="ru-RU" sz="2700" b="1" dirty="0">
                <a:solidFill>
                  <a:schemeClr val="tx1"/>
                </a:solidFill>
              </a:rPr>
              <a:t/>
            </a:r>
            <a:br>
              <a:rPr lang="ru-RU" sz="2700" b="1" dirty="0">
                <a:solidFill>
                  <a:schemeClr val="tx1"/>
                </a:solidFill>
              </a:rPr>
            </a:br>
            <a:r>
              <a:rPr lang="ru-RU" sz="2700" b="1" dirty="0" smtClean="0">
                <a:solidFill>
                  <a:schemeClr val="tx1"/>
                </a:solidFill>
              </a:rPr>
              <a:t>1. </a:t>
            </a:r>
            <a:r>
              <a:rPr lang="ru-RU" sz="2700" b="1" i="1" dirty="0" smtClean="0">
                <a:solidFill>
                  <a:schemeClr val="tx1"/>
                </a:solidFill>
              </a:rPr>
              <a:t>Экологическое </a:t>
            </a:r>
            <a:r>
              <a:rPr lang="ru-RU" sz="2700" b="1" i="1" dirty="0">
                <a:solidFill>
                  <a:schemeClr val="tx1"/>
                </a:solidFill>
              </a:rPr>
              <a:t>воспитание дошкольников </a:t>
            </a:r>
            <a:r>
              <a:rPr lang="ru-RU" sz="2700" b="1" i="1" dirty="0" err="1">
                <a:solidFill>
                  <a:schemeClr val="tx1"/>
                </a:solidFill>
              </a:rPr>
              <a:t>С.Н.Николаева</a:t>
            </a:r>
            <a:r>
              <a:rPr lang="ru-RU" sz="2700" b="1" i="1" dirty="0">
                <a:solidFill>
                  <a:schemeClr val="tx1"/>
                </a:solidFill>
              </a:rPr>
              <a:t> .- изд</a:t>
            </a:r>
            <a:r>
              <a:rPr lang="ru-RU" sz="2700" b="1" i="1" dirty="0" smtClean="0">
                <a:solidFill>
                  <a:schemeClr val="tx1"/>
                </a:solidFill>
              </a:rPr>
              <a:t>. г</a:t>
            </a:r>
            <a:r>
              <a:rPr lang="ru-RU" sz="2700" b="1" i="1" dirty="0">
                <a:solidFill>
                  <a:schemeClr val="tx1"/>
                </a:solidFill>
              </a:rPr>
              <a:t>. Москва 1998 г.</a:t>
            </a:r>
            <a:br>
              <a:rPr lang="ru-RU" sz="2700" b="1" i="1" dirty="0">
                <a:solidFill>
                  <a:schemeClr val="tx1"/>
                </a:solidFill>
              </a:rPr>
            </a:br>
            <a:r>
              <a:rPr lang="ru-RU" sz="2700" b="1" i="1" dirty="0" smtClean="0">
                <a:solidFill>
                  <a:schemeClr val="tx1"/>
                </a:solidFill>
              </a:rPr>
              <a:t>2. Воспитание </a:t>
            </a:r>
            <a:r>
              <a:rPr lang="ru-RU" sz="2700" b="1" i="1" dirty="0">
                <a:solidFill>
                  <a:schemeClr val="tx1"/>
                </a:solidFill>
              </a:rPr>
              <a:t>основ экологической культуры в детском  саду </a:t>
            </a:r>
            <a:r>
              <a:rPr lang="ru-RU" sz="2700" b="1" i="1" dirty="0" err="1">
                <a:solidFill>
                  <a:schemeClr val="tx1"/>
                </a:solidFill>
              </a:rPr>
              <a:t>Н.В.Коломина</a:t>
            </a:r>
            <a:r>
              <a:rPr lang="ru-RU" sz="2700" b="1" i="1" dirty="0">
                <a:solidFill>
                  <a:schemeClr val="tx1"/>
                </a:solidFill>
              </a:rPr>
              <a:t>. – ТЦ Сфера, 2005 г.</a:t>
            </a:r>
            <a:br>
              <a:rPr lang="ru-RU" sz="2700" b="1" i="1" dirty="0">
                <a:solidFill>
                  <a:schemeClr val="tx1"/>
                </a:solidFill>
              </a:rPr>
            </a:br>
            <a:r>
              <a:rPr lang="ru-RU" sz="2700" b="1" i="1" dirty="0" smtClean="0">
                <a:solidFill>
                  <a:schemeClr val="tx1"/>
                </a:solidFill>
              </a:rPr>
              <a:t>3. Занятия </a:t>
            </a:r>
            <a:r>
              <a:rPr lang="ru-RU" sz="2700" b="1" i="1" dirty="0">
                <a:solidFill>
                  <a:schemeClr val="tx1"/>
                </a:solidFill>
              </a:rPr>
              <a:t>по формированию элементарных экологических представлений во второй младшей группе детского сада </a:t>
            </a:r>
            <a:r>
              <a:rPr lang="ru-RU" sz="2700" b="1" i="1" dirty="0" err="1">
                <a:solidFill>
                  <a:schemeClr val="tx1"/>
                </a:solidFill>
              </a:rPr>
              <a:t>О.А.Соломенникова</a:t>
            </a:r>
            <a:r>
              <a:rPr lang="ru-RU" sz="2700" b="1" i="1" dirty="0">
                <a:solidFill>
                  <a:schemeClr val="tx1"/>
                </a:solidFill>
              </a:rPr>
              <a:t> .- изд. Мозаика-Синтез, Москва 2007 г.</a:t>
            </a:r>
            <a:br>
              <a:rPr lang="ru-RU" sz="2700" b="1" i="1" dirty="0">
                <a:solidFill>
                  <a:schemeClr val="tx1"/>
                </a:solidFill>
              </a:rPr>
            </a:br>
            <a:r>
              <a:rPr lang="ru-RU" sz="2700" b="1" i="1" dirty="0" smtClean="0">
                <a:solidFill>
                  <a:schemeClr val="tx1"/>
                </a:solidFill>
              </a:rPr>
              <a:t>4. Методика </a:t>
            </a:r>
            <a:r>
              <a:rPr lang="ru-RU" sz="2700" b="1" i="1" dirty="0">
                <a:solidFill>
                  <a:schemeClr val="tx1"/>
                </a:solidFill>
              </a:rPr>
              <a:t>экологического воспитания дошкольников, </a:t>
            </a:r>
            <a:r>
              <a:rPr lang="ru-RU" sz="2700" b="1" i="1" dirty="0" err="1">
                <a:solidFill>
                  <a:schemeClr val="tx1"/>
                </a:solidFill>
              </a:rPr>
              <a:t>С.Н.Николева</a:t>
            </a:r>
            <a:r>
              <a:rPr lang="ru-RU" sz="2700" b="1" i="1" dirty="0">
                <a:solidFill>
                  <a:schemeClr val="tx1"/>
                </a:solidFill>
              </a:rPr>
              <a:t>- изд.центрАкадемия,1999 г.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272027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507288" cy="625902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1" dirty="0">
                <a:solidFill>
                  <a:srgbClr val="7030A0"/>
                </a:solidFill>
              </a:rPr>
              <a:t>Задачи</a:t>
            </a:r>
            <a:br>
              <a:rPr lang="ru-RU" sz="3600" b="1" i="1" dirty="0">
                <a:solidFill>
                  <a:srgbClr val="7030A0"/>
                </a:solidFill>
              </a:rPr>
            </a:b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.Создать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условия для развития интереса к исследовательской деятельности.</a:t>
            </a:r>
            <a:b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.Пополнять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обогащать знания детей об овощных культурах.</a:t>
            </a:r>
            <a:b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3.Формировать умения и желания ухаживать за растениями.</a:t>
            </a:r>
            <a:b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4.Рассказать о пользе овощей для здоровья человека.</a:t>
            </a:r>
            <a:b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5.Привлечь родителей к участию в совместной исследовательской деятельности</a:t>
            </a:r>
            <a: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02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363272" cy="6669360"/>
          </a:xfrm>
        </p:spPr>
        <p:txBody>
          <a:bodyPr>
            <a:normAutofit fontScale="90000"/>
          </a:bodyPr>
          <a:lstStyle/>
          <a:p>
            <a:r>
              <a:rPr lang="ru-RU" sz="4000" b="1" i="1" dirty="0">
                <a:solidFill>
                  <a:srgbClr val="7030A0"/>
                </a:solidFill>
              </a:rPr>
              <a:t>Актуальность</a:t>
            </a: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700" b="1" i="1" spc="-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Ребенок </a:t>
            </a:r>
            <a:r>
              <a:rPr lang="ru-RU" sz="2700" b="1" i="1" spc="-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приходит в этот мир маленьким и беззащитным, и как только он начинает что-то понимать, он начинает активно изучать его. Радуется увидев бабочку, бежит догонять </a:t>
            </a:r>
            <a:r>
              <a:rPr lang="ru-RU" sz="2700" b="1" i="1" spc="-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птичку, пытается </a:t>
            </a:r>
            <a:r>
              <a:rPr lang="ru-RU" sz="2700" b="1" i="1" spc="-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взять ручками воду, одним словом тянется ко </a:t>
            </a:r>
            <a:r>
              <a:rPr lang="ru-RU" sz="2700" b="1" i="1" spc="-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всему, что </a:t>
            </a:r>
            <a:r>
              <a:rPr lang="ru-RU" sz="2700" b="1" i="1" spc="-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притягивает его взгляд. Мир огромен, а ребенок еще мал и опыт его ограничен поэтому мы взрослые должны помочь ему пополнить и обогатить его опыт, поддержать  его стремление узнать больше нового и интересного об окружающем его мире, научить его </a:t>
            </a:r>
            <a:r>
              <a:rPr lang="ru-RU" sz="2700" b="1" i="1" spc="-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бережному, а  </a:t>
            </a:r>
            <a:r>
              <a:rPr lang="ru-RU" sz="2700" b="1" i="1" spc="-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не потребительскому отношению ко всему, что его </a:t>
            </a:r>
            <a:r>
              <a:rPr lang="ru-RU" sz="2700" b="1" i="1" spc="-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окружает, </a:t>
            </a:r>
            <a:r>
              <a:rPr lang="ru-RU" sz="2700" b="1" i="1" spc="-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том числе и к природе. Экологическое воспитание дошкольников занимает одно из ведущих мест в воспитании, обучении и развитии детей, главной задачей которого является: воспитание экологической грамотности человека. Для решения этой задачи используется много приемов  и методов, но наиболее перспективным является метод проектной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14493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507288" cy="6669360"/>
          </a:xfrm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7030A0"/>
                </a:solidFill>
              </a:rPr>
              <a:t>Ожидаемые результаты</a:t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b="1" i="1" dirty="0">
                <a:solidFill>
                  <a:schemeClr val="tx1"/>
                </a:solidFill>
              </a:rPr>
              <a:t>У детей сформируется интерес к исследовательской деятельности, они узнают, что из маленького семечка можно вырастить вкусные и полезные овощи, узнают много интересного из жизни растений, опытным путем исследуют условия необходимые для роста растений (почва вода, тепло, свет).научатся наблюдать и делать простые выводы. Приобретут знания по уходу за растениями, сформируется уважение к труду, желание помочь, ответственность, бережное отношение к результатам своего труда. Узнают о пользе овощей, у детей сформируется бережное отношение к своему здоровью. Вовлечение родителей в совместную исследовательскую деятельность.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76524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640960" cy="5616624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+mn-lt"/>
              </a:rPr>
              <a:t>      </a:t>
            </a:r>
            <a:r>
              <a:rPr lang="ru-RU" sz="3200" b="1" i="1" spc="-100" dirty="0" smtClean="0">
                <a:solidFill>
                  <a:schemeClr val="tx1"/>
                </a:solidFill>
              </a:rPr>
              <a:t>Разработка </a:t>
            </a:r>
            <a:r>
              <a:rPr lang="ru-RU" sz="3200" b="1" i="1" spc="-100" dirty="0">
                <a:solidFill>
                  <a:schemeClr val="tx1"/>
                </a:solidFill>
              </a:rPr>
              <a:t>плана проектной деятельности на тему «Есть у нас огород»  Чтение художественной литературы, энциклопедий, рассматривание иллюстраций по теме, подбор семян овощных культур для посадки, подготовка инвентаря (контейнеры, </a:t>
            </a:r>
            <a:r>
              <a:rPr lang="ru-RU" sz="3200" b="1" i="1" spc="-100" dirty="0" smtClean="0">
                <a:solidFill>
                  <a:schemeClr val="tx1"/>
                </a:solidFill>
              </a:rPr>
              <a:t>стаканчики</a:t>
            </a:r>
            <a:r>
              <a:rPr lang="ru-RU" sz="3200" b="1" i="1" spc="-100" dirty="0">
                <a:solidFill>
                  <a:schemeClr val="tx1"/>
                </a:solidFill>
              </a:rPr>
              <a:t>, лейки, палочки для рыхления почвы, грабельки, лопатки).</a:t>
            </a:r>
            <a:br>
              <a:rPr lang="ru-RU" sz="3200" b="1" i="1" spc="-100" dirty="0">
                <a:solidFill>
                  <a:schemeClr val="tx1"/>
                </a:solidFill>
              </a:rPr>
            </a:br>
            <a:r>
              <a:rPr lang="ru-RU" sz="3200" b="1" i="1" spc="-100" dirty="0">
                <a:solidFill>
                  <a:schemeClr val="tx1"/>
                </a:solidFill>
              </a:rPr>
              <a:t>      Подбор дидактических, пальчиковых </a:t>
            </a:r>
            <a:r>
              <a:rPr lang="ru-RU" sz="3200" b="1" i="1" spc="-100" dirty="0" smtClean="0">
                <a:solidFill>
                  <a:schemeClr val="tx1"/>
                </a:solidFill>
              </a:rPr>
              <a:t>, словесных</a:t>
            </a:r>
            <a:r>
              <a:rPr lang="ru-RU" sz="3200" b="1" i="1" spc="-100" dirty="0">
                <a:solidFill>
                  <a:schemeClr val="tx1"/>
                </a:solidFill>
              </a:rPr>
              <a:t>, хороводных игр, оформление календаря наблюдений</a:t>
            </a:r>
            <a:r>
              <a:rPr lang="ru-RU" sz="2400" b="1" i="1" dirty="0">
                <a:solidFill>
                  <a:schemeClr val="tx1"/>
                </a:solidFill>
                <a:latin typeface="+mn-lt"/>
              </a:rPr>
              <a:t/>
            </a:r>
            <a:br>
              <a:rPr lang="ru-RU" sz="2400" b="1" i="1" dirty="0">
                <a:solidFill>
                  <a:schemeClr val="tx1"/>
                </a:solidFill>
                <a:latin typeface="+mn-lt"/>
              </a:rPr>
            </a:br>
            <a:endParaRPr lang="ru-RU" sz="2400" b="1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0"/>
            <a:ext cx="6417734" cy="939801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+mj-lt"/>
              </a:rPr>
              <a:t>Этап  подготовительный</a:t>
            </a:r>
            <a:endParaRPr lang="ru-RU" sz="3600" b="1" i="1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606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96752"/>
            <a:ext cx="8640960" cy="5256584"/>
          </a:xfrm>
        </p:spPr>
        <p:txBody>
          <a:bodyPr>
            <a:normAutofit/>
          </a:bodyPr>
          <a:lstStyle/>
          <a:p>
            <a:pPr algn="l"/>
            <a:r>
              <a:rPr lang="ru-RU" sz="2800" b="1" i="1" spc="-100" dirty="0" smtClean="0">
                <a:solidFill>
                  <a:schemeClr val="tx1"/>
                </a:solidFill>
              </a:rPr>
              <a:t>Чтение художественной </a:t>
            </a:r>
            <a:r>
              <a:rPr lang="ru-RU" sz="2800" b="1" i="1" spc="-100" dirty="0" smtClean="0">
                <a:solidFill>
                  <a:schemeClr val="tx1"/>
                </a:solidFill>
              </a:rPr>
              <a:t>литературы, </a:t>
            </a:r>
            <a:r>
              <a:rPr lang="ru-RU" sz="2800" b="1" i="1" spc="-100" dirty="0" smtClean="0">
                <a:solidFill>
                  <a:schemeClr val="tx1"/>
                </a:solidFill>
              </a:rPr>
              <a:t>энциклопедий</a:t>
            </a:r>
            <a:br>
              <a:rPr lang="ru-RU" sz="2800" b="1" i="1" spc="-100" dirty="0" smtClean="0">
                <a:solidFill>
                  <a:schemeClr val="tx1"/>
                </a:solidFill>
              </a:rPr>
            </a:br>
            <a:r>
              <a:rPr lang="ru-RU" sz="2800" b="1" i="1" spc="-100" dirty="0">
                <a:solidFill>
                  <a:schemeClr val="tx1"/>
                </a:solidFill>
              </a:rPr>
              <a:t> </a:t>
            </a:r>
            <a:r>
              <a:rPr lang="ru-RU" sz="2800" b="1" i="1" spc="-100" dirty="0" smtClean="0">
                <a:solidFill>
                  <a:schemeClr val="tx1"/>
                </a:solidFill>
              </a:rPr>
              <a:t>                                                                        загадок</a:t>
            </a:r>
            <a:r>
              <a:rPr lang="ru-RU" sz="2800" b="1" i="1" spc="-100" dirty="0" smtClean="0">
                <a:solidFill>
                  <a:schemeClr val="tx1"/>
                </a:solidFill>
              </a:rPr>
              <a:t>, пословиц, стихов</a:t>
            </a: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75656" y="260648"/>
            <a:ext cx="6417734" cy="939801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7030A0"/>
                </a:solidFill>
                <a:latin typeface="+mj-lt"/>
              </a:rPr>
              <a:t>Этап практический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96" y="3717032"/>
            <a:ext cx="4994984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628800"/>
            <a:ext cx="4608513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0662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48680"/>
            <a:ext cx="4752528" cy="3564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284984"/>
            <a:ext cx="4470772" cy="3353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20235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385</TotalTime>
  <Words>164</Words>
  <Application>Microsoft Office PowerPoint</Application>
  <PresentationFormat>Экран (4:3)</PresentationFormat>
  <Paragraphs>29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Candara</vt:lpstr>
      <vt:lpstr>Symbol</vt:lpstr>
      <vt:lpstr>Волна</vt:lpstr>
      <vt:lpstr>МАДОУ детский сад  «Лесная сказка» №30</vt:lpstr>
      <vt:lpstr>Вид проекта: групповой Тип проекта: познавательно-исследовательский, практический. Продолжительность: краткосрочный с 14 марта  по 1 апреля Участники проекта: дети второй                 мл. группы, воспитатель, родители Возраст детей 3-4 года</vt:lpstr>
      <vt:lpstr>Цель: формирование основ экологической культуры, создание условий для познавательно-исследовательского развития детей через проектную деятельность, развитие интереса к опытнической и исследовательской деятельности.</vt:lpstr>
      <vt:lpstr>Задачи 1.Создать условия для развития интереса к исследовательской деятельности. 2.Пополнять и обогащать знания детей об овощных культурах. 3.Формировать умения и желания ухаживать за растениями. 4.Рассказать о пользе овощей для здоровья человека. 5.Привлечь родителей к участию в совместной исследовательской деятельности </vt:lpstr>
      <vt:lpstr>Актуальность Ребенок приходит в этот мир маленьким и беззащитным, и как только он начинает что-то понимать, он начинает активно изучать его. Радуется увидев бабочку, бежит догонять птичку, пытается взять ручками воду, одним словом тянется ко всему, что притягивает его взгляд. Мир огромен, а ребенок еще мал и опыт его ограничен поэтому мы взрослые должны помочь ему пополнить и обогатить его опыт, поддержать  его стремление узнать больше нового и интересного об окружающем его мире, научить его бережному, а  не потребительскому отношению ко всему, что его окружает, в том числе и к природе. Экологическое воспитание дошкольников занимает одно из ведущих мест в воспитании, обучении и развитии детей, главной задачей которого является: воспитание экологической грамотности человека. Для решения этой задачи используется много приемов  и методов, но наиболее перспективным является метод проектной деятельности.</vt:lpstr>
      <vt:lpstr>Ожидаемые результаты У детей сформируется интерес к исследовательской деятельности, они узнают, что из маленького семечка можно вырастить вкусные и полезные овощи, узнают много интересного из жизни растений, опытным путем исследуют условия необходимые для роста растений (почва вода, тепло, свет).научатся наблюдать и делать простые выводы. Приобретут знания по уходу за растениями, сформируется уважение к труду, желание помочь, ответственность, бережное отношение к результатам своего труда. Узнают о пользе овощей, у детей сформируется бережное отношение к своему здоровью. Вовлечение родителей в совместную исследовательскую деятельность.</vt:lpstr>
      <vt:lpstr>      Разработка плана проектной деятельности на тему «Есть у нас огород»  Чтение художественной литературы, энциклопедий, рассматривание иллюстраций по теме, подбор семян овощных культур для посадки, подготовка инвентаря (контейнеры, стаканчики, лейки, палочки для рыхления почвы, грабельки, лопатки).       Подбор дидактических, пальчиковых , словесных, хороводных игр, оформление календаря наблюдений </vt:lpstr>
      <vt:lpstr>Чтение художественной литературы, энциклопедий                                                                          загадок, пословиц, стихов  </vt:lpstr>
      <vt:lpstr>Презентация PowerPoint</vt:lpstr>
      <vt:lpstr>Презентация PowerPoint</vt:lpstr>
      <vt:lpstr>Подбор семян и рассматривание посадочного материала</vt:lpstr>
      <vt:lpstr>Посадка овощных культур и лука на зелень</vt:lpstr>
      <vt:lpstr>Труд и наблюдение в уголке природы</vt:lpstr>
      <vt:lpstr>Презентация PowerPoint</vt:lpstr>
      <vt:lpstr>Мы играем сюжетно-ролевая игра - магазин  «Овощи-фрукты» </vt:lpstr>
      <vt:lpstr>Дидактическая игра «Сварим борщ, сделаем салат»</vt:lpstr>
      <vt:lpstr>Презентация PowerPoint</vt:lpstr>
      <vt:lpstr>Х/и «Огородная - хороводная»</vt:lpstr>
      <vt:lpstr>Наше творчество Рисование «Сеньор-помидор и огурчик», лепка «Лучок», аппликация «Корзинка с овощами», раскрашивание овощей , изготовление шапочек для игры</vt:lpstr>
      <vt:lpstr>Презентация PowerPoint</vt:lpstr>
      <vt:lpstr>Презентация PowerPoint</vt:lpstr>
      <vt:lpstr>Презентация PowerPoint</vt:lpstr>
      <vt:lpstr>Инсценировка сказки «Репка»</vt:lpstr>
      <vt:lpstr>Календарь наблюдений</vt:lpstr>
      <vt:lpstr>Работа с родителями</vt:lpstr>
      <vt:lpstr>Презентация PowerPoint</vt:lpstr>
      <vt:lpstr>Презентация PowerPoint</vt:lpstr>
      <vt:lpstr>Презентация PowerPoint</vt:lpstr>
      <vt:lpstr>Заключительный этап Употребление в пищу выращенного лука </vt:lpstr>
      <vt:lpstr>                    Используемая литература  1. Экологическое воспитание дошкольников С.Н.Николаева .- изд. г. Москва 1998 г. 2. Воспитание основ экологической культуры в детском  саду Н.В.Коломина. – ТЦ Сфера, 2005 г. 3. Занятия по формированию элементарных экологических представлений во второй младшей группе детского сада О.А.Соломенникова .- изд. Мозаика-Синтез, Москва 2007 г. 4. Методика экологического воспитания дошкольников, С.Н.Николева- изд.центрАкадемия,1999 г.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МАДОУ детский сад  «Лесная сказка» №30</dc:title>
  <dc:creator>Антон1234567</dc:creator>
  <cp:lastModifiedBy>USER</cp:lastModifiedBy>
  <cp:revision>24</cp:revision>
  <dcterms:created xsi:type="dcterms:W3CDTF">2022-04-20T10:33:39Z</dcterms:created>
  <dcterms:modified xsi:type="dcterms:W3CDTF">2022-04-25T10:11:51Z</dcterms:modified>
</cp:coreProperties>
</file>