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56" r:id="rId3"/>
    <p:sldId id="262" r:id="rId4"/>
    <p:sldId id="258" r:id="rId5"/>
    <p:sldId id="261" r:id="rId6"/>
    <p:sldId id="263" r:id="rId7"/>
    <p:sldId id="264" r:id="rId8"/>
    <p:sldId id="265" r:id="rId9"/>
    <p:sldId id="25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>
      <p:cViewPr varScale="1">
        <p:scale>
          <a:sx n="111" d="100"/>
          <a:sy n="111" d="100"/>
        </p:scale>
        <p:origin x="47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376015"/>
      </p:ext>
    </p:extLst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827533"/>
      </p:ext>
    </p:extLst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73630687"/>
      </p:ext>
    </p:extLst>
  </p:cSld>
  <p:clrMapOvr>
    <a:masterClrMapping/>
  </p:clrMapOvr>
  <p:transition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461883"/>
      </p:ext>
    </p:extLst>
  </p:cSld>
  <p:clrMapOvr>
    <a:masterClrMapping/>
  </p:clrMapOvr>
  <p:transition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0822509"/>
      </p:ext>
    </p:extLst>
  </p:cSld>
  <p:clrMapOvr>
    <a:masterClrMapping/>
  </p:clrMapOvr>
  <p:transition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307448"/>
      </p:ext>
    </p:extLst>
  </p:cSld>
  <p:clrMapOvr>
    <a:masterClrMapping/>
  </p:clrMapOvr>
  <p:transition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586854"/>
      </p:ext>
    </p:extLst>
  </p:cSld>
  <p:clrMapOvr>
    <a:masterClrMapping/>
  </p:clrMapOvr>
  <p:transition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960937"/>
      </p:ext>
    </p:extLst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008356"/>
      </p:ext>
    </p:extLst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871490"/>
      </p:ext>
    </p:extLst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917795"/>
      </p:ext>
    </p:extLst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212035"/>
      </p:ext>
    </p:extLst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735914"/>
      </p:ext>
    </p:extLst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109218"/>
      </p:ext>
    </p:extLst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313113"/>
      </p:ext>
    </p:extLst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997975"/>
      </p:ext>
    </p:extLst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E095-7498-4A07-86C2-1E32E8740418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557D02C-1247-4336-A938-E8D19702A7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93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ransition>
    <p:push dir="u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басен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Крылова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(урок проектной деятельности)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3993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08480" y="3408000"/>
            <a:ext cx="10091420" cy="2387600"/>
          </a:xfrm>
        </p:spPr>
        <p:txBody>
          <a:bodyPr>
            <a:noAutofit/>
          </a:bodyPr>
          <a:lstStyle/>
          <a:p>
            <a:pPr algn="just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краткое выразительное изречение, содержащее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обобщающее умозаключение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Крылатые выражения (слова) -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меткие, характерные слова, выражения, изречения, цитаты, ставшие широкоупотребительными, ходовыми.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95233286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Модельный ответ к заданию 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8991113"/>
              </p:ext>
            </p:extLst>
          </p:nvPr>
        </p:nvGraphicFramePr>
        <p:xfrm>
          <a:off x="1173192" y="1647645"/>
          <a:ext cx="10662249" cy="300199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447793">
                  <a:extLst>
                    <a:ext uri="{9D8B030D-6E8A-4147-A177-3AD203B41FA5}">
                      <a16:colId xmlns:a16="http://schemas.microsoft.com/office/drawing/2014/main" val="266949091"/>
                    </a:ext>
                  </a:extLst>
                </a:gridCol>
                <a:gridCol w="1417506">
                  <a:extLst>
                    <a:ext uri="{9D8B030D-6E8A-4147-A177-3AD203B41FA5}">
                      <a16:colId xmlns:a16="http://schemas.microsoft.com/office/drawing/2014/main" val="1027860682"/>
                    </a:ext>
                  </a:extLst>
                </a:gridCol>
                <a:gridCol w="2389517">
                  <a:extLst>
                    <a:ext uri="{9D8B030D-6E8A-4147-A177-3AD203B41FA5}">
                      <a16:colId xmlns:a16="http://schemas.microsoft.com/office/drawing/2014/main" val="1033807770"/>
                    </a:ext>
                  </a:extLst>
                </a:gridCol>
                <a:gridCol w="3407433">
                  <a:extLst>
                    <a:ext uri="{9D8B030D-6E8A-4147-A177-3AD203B41FA5}">
                      <a16:colId xmlns:a16="http://schemas.microsoft.com/office/drawing/2014/main" val="593954735"/>
                    </a:ext>
                  </a:extLst>
                </a:gridCol>
              </a:tblGrid>
              <a:tr h="39082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Афоризм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Басня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Толкование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035870"/>
                  </a:ext>
                </a:extLst>
              </a:tr>
              <a:tr h="261117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«Ай, Моська, знать она сильна, коль лает на слона…»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«Слон и Моська»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Ограниченность, узость мышления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Употребляется, когда кто-то переоценивает свои возможности из-за своей глупости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9746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737912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63040" y="285999"/>
            <a:ext cx="9274628" cy="577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Центон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это стихотворение, составленное из стихотворных строк, взятых из разных стихотворений, басен одного поэта, рифмованных между собой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создания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центона</a:t>
            </a:r>
            <a:endParaRPr lang="ru-RU" sz="28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Определитесь с выбором стихотворений, с которыми будете работать.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Выберите строчки с одинаковой рифмой.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Проверьте, появляется ли новый смысл в строчках, которые вы будете рифмовать.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Запишите выбранные строчки в стихотворные строфы.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422228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0600" y="977900"/>
            <a:ext cx="10972800" cy="517064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Проказница Мартышка,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Осёл,  Козёл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 косолапый Мишка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улицам слона водили,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 видно, напоказ –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Известно, что слоны в диковинку у нас-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Так за слоном толпы зевак ходили.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Бегут: иной с дубьём,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Иной с ружьём.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«Огня! - кричат.- Огня!»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ту беду Лиса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близёхонько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бежала,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Очков с полдюжины она достала.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Увидевши Слона, ну на него метаться,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лаять, и визжать, и рваться,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Ну так и лезет в драку ним: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«Ах ты, обжора! Ах, злодей!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 стыдно ль стен тебе,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 только что людей!»</a:t>
            </a:r>
          </a:p>
          <a:p>
            <a:pPr indent="450215" algn="just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«Соседка, перестань срамиться,-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Ей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шавка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говорит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- 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тебе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слоном возиться!»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402332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1767" y="184827"/>
            <a:ext cx="1032581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</a:rPr>
              <a:t>Пример </a:t>
            </a:r>
            <a:r>
              <a:rPr lang="ru-RU" sz="2400" b="1" dirty="0" err="1">
                <a:latin typeface="Times New Roman" panose="02020603050405020304" pitchFamily="18" charset="0"/>
              </a:rPr>
              <a:t>центона</a:t>
            </a:r>
            <a:r>
              <a:rPr lang="ru-RU" sz="2400" b="1" dirty="0">
                <a:latin typeface="Times New Roman" panose="02020603050405020304" pitchFamily="18" charset="0"/>
              </a:rPr>
              <a:t> от учителя</a:t>
            </a:r>
            <a:r>
              <a:rPr lang="ru-RU" sz="2400" dirty="0">
                <a:latin typeface="Times New Roman" panose="02020603050405020304" pitchFamily="18" charset="0"/>
              </a:rPr>
              <a:t>:</a:t>
            </a:r>
            <a:endParaRPr lang="ru-RU" sz="2400" dirty="0"/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</a:rPr>
              <a:t>Вороне где-то Бог послал кусочек сыру.</a:t>
            </a:r>
            <a:endParaRPr lang="ru-RU" sz="2400" dirty="0"/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</a:rPr>
              <a:t>На ель ворона, </a:t>
            </a:r>
            <a:r>
              <a:rPr lang="ru-RU" sz="2400" dirty="0" err="1">
                <a:latin typeface="Times New Roman" panose="02020603050405020304" pitchFamily="18" charset="0"/>
              </a:rPr>
              <a:t>взгромоздясь</a:t>
            </a:r>
            <a:r>
              <a:rPr lang="ru-RU" sz="2400" dirty="0">
                <a:latin typeface="Times New Roman" panose="02020603050405020304" pitchFamily="18" charset="0"/>
              </a:rPr>
              <a:t>,</a:t>
            </a:r>
            <a:endParaRPr lang="ru-RU" sz="2400" dirty="0"/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</a:rPr>
              <a:t>Позавтракать, было, совсем уж собралась.</a:t>
            </a:r>
            <a:endParaRPr lang="ru-RU" sz="2400" dirty="0"/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</a:rPr>
              <a:t>Вертит его со всех сторон и голову свою ломает.</a:t>
            </a:r>
            <a:endParaRPr lang="ru-RU" sz="2400" dirty="0"/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</a:rPr>
              <a:t>То к </a:t>
            </a:r>
            <a:r>
              <a:rPr lang="ru-RU" sz="2400" dirty="0" err="1">
                <a:latin typeface="Times New Roman" panose="02020603050405020304" pitchFamily="18" charset="0"/>
              </a:rPr>
              <a:t>темю</a:t>
            </a:r>
            <a:r>
              <a:rPr lang="ru-RU" sz="2400" dirty="0">
                <a:latin typeface="Times New Roman" panose="02020603050405020304" pitchFamily="18" charset="0"/>
              </a:rPr>
              <a:t> вдруг прижмет, а то на хвост нанижет,</a:t>
            </a:r>
            <a:endParaRPr lang="ru-RU" sz="2400" dirty="0"/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</a:rPr>
              <a:t>То вдруг понюхает, а то полижет.</a:t>
            </a:r>
            <a:endParaRPr lang="ru-RU" sz="2400" dirty="0"/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</a:rPr>
              <a:t>Пыхтела да пыхтела,</a:t>
            </a:r>
            <a:endParaRPr lang="ru-RU" sz="2400" dirty="0"/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</a:rPr>
              <a:t>И кончила моя затейница на том:</a:t>
            </a:r>
            <a:endParaRPr lang="ru-RU" sz="2400" dirty="0"/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</a:rPr>
              <a:t>С натуги лопнула и околела.</a:t>
            </a:r>
            <a:endParaRPr lang="ru-RU" sz="2400" dirty="0"/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i="1" dirty="0">
                <a:latin typeface="Times New Roman" panose="02020603050405020304" pitchFamily="18" charset="0"/>
              </a:rPr>
              <a:t>(«Лисица и Ворона», «Ларчик», «Мартышка и очки», «Лягушка и Вол»)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7713077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5.infourok.ru/uploads/ex/0c7d/0009343c-3bc1d7c1/1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162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66497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5835" y="1621765"/>
            <a:ext cx="71944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Продолжите фразы:</a:t>
            </a:r>
            <a:endParaRPr lang="ru-RU" sz="3600" b="1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Мне понравилось…</a:t>
            </a:r>
            <a:endParaRPr lang="ru-RU" sz="3600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Мне было интересно…</a:t>
            </a:r>
            <a:endParaRPr lang="ru-RU" sz="3600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Мне было трудно…</a:t>
            </a:r>
            <a:endParaRPr lang="ru-RU" sz="3600" dirty="0">
              <a:effectLst/>
            </a:endParaRPr>
          </a:p>
        </p:txBody>
      </p:sp>
      <p:pic>
        <p:nvPicPr>
          <p:cNvPr id="3074" name="Picture 2" descr="https://www.freshgujarat.com/wp-content/uploads/2018/10/STD-1-To-8-Test-Paper-All-Subject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125" y="1042039"/>
            <a:ext cx="4141672" cy="480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43934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9630" y="2834087"/>
            <a:ext cx="10110651" cy="937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урок!</a:t>
            </a:r>
            <a:endParaRPr lang="ru-RU" sz="7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78800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110</TotalTime>
  <Words>353</Words>
  <Application>Microsoft Office PowerPoint</Application>
  <PresentationFormat>Широкоэкранный</PresentationFormat>
  <Paragraphs>55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Times New Roman</vt:lpstr>
      <vt:lpstr>Wingdings 3</vt:lpstr>
      <vt:lpstr>Легкий дым</vt:lpstr>
      <vt:lpstr>Афоризмы из басен  И.А. Крылова (урок проектной деятельности)</vt:lpstr>
      <vt:lpstr>Афоризм – краткое выразительное изречение, содержащее обобщающее умозаключение.   Крылатые выражения (слова) - меткие, характерные слова, выражения, изречения, цитаты, ставшие широкоупотребительными, ходовыми. </vt:lpstr>
      <vt:lpstr>Модельный ответ к заданию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Афоризм – краткое выразительное изречение, содержащее обобщающее умозаключение.   Крылатые выражения (слова) - меткие, характерные слова, выражения, изречения, цитаты, ставшие широкоупотребительными, ходовыми.</dc:title>
  <dc:creator>User</dc:creator>
  <cp:lastModifiedBy>Пользователь Windows</cp:lastModifiedBy>
  <cp:revision>11</cp:revision>
  <dcterms:created xsi:type="dcterms:W3CDTF">2019-10-11T13:12:33Z</dcterms:created>
  <dcterms:modified xsi:type="dcterms:W3CDTF">2020-10-28T21:20:05Z</dcterms:modified>
</cp:coreProperties>
</file>