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75" r:id="rId4"/>
    <p:sldId id="287" r:id="rId5"/>
    <p:sldId id="258" r:id="rId6"/>
    <p:sldId id="288" r:id="rId7"/>
    <p:sldId id="285" r:id="rId8"/>
    <p:sldId id="291" r:id="rId9"/>
    <p:sldId id="276" r:id="rId10"/>
    <p:sldId id="278" r:id="rId11"/>
    <p:sldId id="263" r:id="rId12"/>
    <p:sldId id="264" r:id="rId13"/>
    <p:sldId id="292" r:id="rId14"/>
    <p:sldId id="265" r:id="rId15"/>
    <p:sldId id="267" r:id="rId16"/>
    <p:sldId id="284" r:id="rId17"/>
    <p:sldId id="268" r:id="rId18"/>
    <p:sldId id="269" r:id="rId19"/>
    <p:sldId id="274" r:id="rId20"/>
    <p:sldId id="289" r:id="rId21"/>
    <p:sldId id="282" r:id="rId22"/>
    <p:sldId id="283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7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olimpia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6002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tx2"/>
                </a:solidFill>
              </a:rPr>
              <a:t>МКДОУ детский сад «Теремок»</a:t>
            </a:r>
            <a:br>
              <a:rPr lang="ru-RU" sz="2800" b="1" i="1" dirty="0" smtClean="0">
                <a:solidFill>
                  <a:schemeClr val="tx2"/>
                </a:solidFill>
              </a:rPr>
            </a:br>
            <a:r>
              <a:rPr lang="ru-RU" sz="2800" b="1" i="1" dirty="0" smtClean="0">
                <a:solidFill>
                  <a:schemeClr val="tx2"/>
                </a:solidFill>
              </a:rPr>
              <a:t> села Дракино,</a:t>
            </a:r>
            <a:br>
              <a:rPr lang="ru-RU" sz="2800" b="1" i="1" dirty="0" smtClean="0">
                <a:solidFill>
                  <a:schemeClr val="tx2"/>
                </a:solidFill>
              </a:rPr>
            </a:br>
            <a:r>
              <a:rPr lang="ru-RU" sz="2800" b="1" i="1" dirty="0" err="1" smtClean="0">
                <a:solidFill>
                  <a:schemeClr val="tx2"/>
                </a:solidFill>
              </a:rPr>
              <a:t>Лискинского</a:t>
            </a:r>
            <a:r>
              <a:rPr lang="ru-RU" sz="2800" b="1" i="1" dirty="0" smtClean="0">
                <a:solidFill>
                  <a:schemeClr val="tx2"/>
                </a:solidFill>
              </a:rPr>
              <a:t>  района, Воронежской области</a:t>
            </a:r>
            <a:endParaRPr lang="ru-RU" sz="2800" b="1" i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981200"/>
            <a:ext cx="6705600" cy="38862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Формирование начал экологической  культуры у дошкольников</a:t>
            </a:r>
          </a:p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 опыта работы</a:t>
            </a:r>
          </a:p>
          <a:p>
            <a:endParaRPr lang="ru-RU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sz="2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           </a:t>
            </a:r>
            <a:r>
              <a:rPr lang="ru-RU" sz="2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Русикова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Е.Е.-1 КК</a:t>
            </a:r>
            <a:endParaRPr lang="ru-RU" sz="36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Прогулка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 descr="image-2020-10-16 09_21_11.jpg"/>
          <p:cNvPicPr>
            <a:picLocks noChangeAspect="1"/>
          </p:cNvPicPr>
          <p:nvPr/>
        </p:nvPicPr>
        <p:blipFill>
          <a:blip r:embed="rId3"/>
          <a:srcRect r="18745" b="4755"/>
          <a:stretch>
            <a:fillRect/>
          </a:stretch>
        </p:blipFill>
        <p:spPr>
          <a:xfrm rot="574189">
            <a:off x="6075769" y="3128192"/>
            <a:ext cx="2558475" cy="3307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age-2020-10-16 09_21_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12698">
            <a:off x="468788" y="3889916"/>
            <a:ext cx="3471127" cy="2567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F:\акция птицы-наши друзья. эколята -дошколята\DSC0554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914400"/>
            <a:ext cx="3899807" cy="26553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SC054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400" y="838200"/>
            <a:ext cx="4419600" cy="32004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25.11.2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19400" y="3352800"/>
            <a:ext cx="3276600" cy="2743200"/>
          </a:xfrm>
          <a:prstGeom prst="wav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Экспериментирование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Рисунок 5" descr="DSC053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962400"/>
            <a:ext cx="3454400" cy="2590800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053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1219200"/>
            <a:ext cx="3505200" cy="3124200"/>
          </a:xfrm>
          <a:prstGeom prst="smileyFac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SC053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0" y="3962400"/>
            <a:ext cx="3141931" cy="2540700"/>
          </a:xfrm>
          <a:prstGeom prst="flowChartInputOutpu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SC0533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1" y="990600"/>
            <a:ext cx="2985796" cy="3124200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SC0549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8000" y="1066800"/>
            <a:ext cx="3352800" cy="3429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DSC0563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0" y="4114800"/>
            <a:ext cx="2946400" cy="2209800"/>
          </a:xfrm>
          <a:prstGeom prst="flowChartDelay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33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6400800" y="60198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Окрашивание воды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 rot="10800000" flipV="1">
            <a:off x="3428996" y="3710672"/>
            <a:ext cx="3293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Разноцветные льдинки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581399" y="5715001"/>
            <a:ext cx="2438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Крепкая бумага выдерживает груз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85800" y="3352800"/>
            <a:ext cx="2741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Мыльные пузыри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248400" y="914400"/>
            <a:ext cx="3121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Вспенивание воды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85800" y="6096000"/>
            <a:ext cx="242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Тонет- не тонет?</a:t>
            </a:r>
            <a:endParaRPr lang="ru-RU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3048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Проекты</a:t>
            </a:r>
            <a:b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F:\акция птицы-наши друзья. эколята -дошколята\DSC055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685800"/>
            <a:ext cx="4876800" cy="32004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F:\акция птицы-наши друзья. эколята -дошколята\3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990600"/>
            <a:ext cx="3429000" cy="3899981"/>
          </a:xfrm>
          <a:prstGeom prst="snip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F:\акция птицы-наши друзья. эколята -дошколята\DSC0581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48303">
            <a:off x="4103606" y="3359032"/>
            <a:ext cx="4185933" cy="2858375"/>
          </a:xfrm>
          <a:prstGeom prst="plaqu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295400" y="2819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Домик для гостей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0" y="1143000"/>
            <a:ext cx="2851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Покорми птиц зимой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371600" y="6019800"/>
            <a:ext cx="1566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Ждем гостей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638800" y="5638800"/>
            <a:ext cx="2312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Эколята-дошколята</a:t>
            </a:r>
            <a:endParaRPr lang="ru-RU" b="1" dirty="0"/>
          </a:p>
        </p:txBody>
      </p:sp>
      <p:pic>
        <p:nvPicPr>
          <p:cNvPr id="5" name="Рисунок 4" descr="F:\акция птицы-наши друзья. эколята -дошколята\DSC0577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3200400"/>
            <a:ext cx="3886200" cy="33528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1752600" y="5791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Птицеград</a:t>
            </a: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38249814_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219200" y="2286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FF0000"/>
                </a:solidFill>
              </a:rPr>
              <a:t>Проект </a:t>
            </a:r>
            <a:r>
              <a:rPr lang="ru-RU" sz="2400" b="1" i="1" dirty="0" smtClean="0">
                <a:solidFill>
                  <a:srgbClr val="C00000"/>
                </a:solidFill>
              </a:rPr>
              <a:t>«Кто сказал мяу?»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1S0mivOB6g0.jpg"/>
          <p:cNvPicPr>
            <a:picLocks noChangeAspect="1"/>
          </p:cNvPicPr>
          <p:nvPr/>
        </p:nvPicPr>
        <p:blipFill>
          <a:blip r:embed="rId3"/>
          <a:srcRect t="19009"/>
          <a:stretch>
            <a:fillRect/>
          </a:stretch>
        </p:blipFill>
        <p:spPr>
          <a:xfrm rot="1012719">
            <a:off x="6463902" y="756475"/>
            <a:ext cx="2400300" cy="2283472"/>
          </a:xfrm>
          <a:prstGeom prst="hex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4wgt-aF2nJM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84339">
            <a:off x="1153339" y="2485969"/>
            <a:ext cx="2856064" cy="2392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2SAuinXOVa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4200" y="762000"/>
            <a:ext cx="3200400" cy="1905000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-m9VJUM94Y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022959">
            <a:off x="457200" y="533400"/>
            <a:ext cx="2387203" cy="2605911"/>
          </a:xfrm>
          <a:prstGeom prst="flowChartDocumen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ZCe5ZO6hMP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00" y="4038600"/>
            <a:ext cx="2057400" cy="2667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PejnsKU6hR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43600" y="2590800"/>
            <a:ext cx="2560947" cy="1905000"/>
          </a:xfrm>
          <a:prstGeom prst="flowChartPunchedTap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7d-rF2TLltc.jpg"/>
          <p:cNvPicPr>
            <a:picLocks noChangeAspect="1"/>
          </p:cNvPicPr>
          <p:nvPr/>
        </p:nvPicPr>
        <p:blipFill>
          <a:blip r:embed="rId9"/>
          <a:srcRect t="25581"/>
          <a:stretch>
            <a:fillRect/>
          </a:stretch>
        </p:blipFill>
        <p:spPr>
          <a:xfrm rot="21346720">
            <a:off x="618829" y="4305820"/>
            <a:ext cx="3181350" cy="2438400"/>
          </a:xfrm>
          <a:prstGeom prst="wave">
            <a:avLst>
              <a:gd name="adj1" fmla="val 12500"/>
              <a:gd name="adj2" fmla="val -293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MhaNNQJV4c (1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20952254">
            <a:off x="3645997" y="2842776"/>
            <a:ext cx="2486476" cy="2551945"/>
          </a:xfrm>
          <a:prstGeom prst="flowChartInputOutpu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703055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Чтение художественной литературы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6tdeajeTG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1752600"/>
            <a:ext cx="4953000" cy="472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qf9Xpr_c-G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65810">
            <a:off x="457200" y="2286000"/>
            <a:ext cx="4038600" cy="4068797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33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Участие в конкурсах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 descr="DSC053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762000"/>
            <a:ext cx="3149600" cy="23622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DSC056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762000"/>
            <a:ext cx="3225800" cy="2419350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IMG_585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3810000"/>
            <a:ext cx="3810000" cy="2743200"/>
          </a:xfrm>
          <a:prstGeom prst="smileyFac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DSC053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38400" y="1524000"/>
            <a:ext cx="4267200" cy="3733800"/>
          </a:xfrm>
          <a:prstGeom prst="cloud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age-2020-12-18 11_49_2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62600" y="3581400"/>
            <a:ext cx="3200400" cy="3017910"/>
          </a:xfrm>
          <a:prstGeom prst="plaqu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Игры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 descr="F:\акция птицы-наши друзья. эколята -дошколята\DSC058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82354">
            <a:off x="573581" y="774120"/>
            <a:ext cx="3070495" cy="2303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F:\акция птицы-наши друзья. эколята -дошколята\DSC0580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6758">
            <a:off x="5526879" y="386855"/>
            <a:ext cx="3143640" cy="3007315"/>
          </a:xfrm>
          <a:prstGeom prst="pent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F:\акция птицы-наши друзья. эколята -дошколята\DSC058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16151">
            <a:off x="5257800" y="3200400"/>
            <a:ext cx="3321288" cy="2491991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F:\акция птицы-наши друзья. эколята -дошколята\DSC0580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1371600"/>
            <a:ext cx="3065794" cy="2300291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F:\акция птицы-наши друзья. эколята -дошколята\DSC0576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405940">
            <a:off x="914400" y="2819400"/>
            <a:ext cx="2816043" cy="2112901"/>
          </a:xfrm>
          <a:prstGeom prst="plaqu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F:\акция птицы-наши друзья. эколята -дошколята\DSC0553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0800" y="4267200"/>
            <a:ext cx="3065159" cy="2150348"/>
          </a:xfrm>
          <a:prstGeom prst="foldedCorner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Огород и цветник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Рисунок 5" descr="SDC117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762000"/>
            <a:ext cx="4368800" cy="3276600"/>
          </a:xfrm>
          <a:prstGeom prst="rect">
            <a:avLst/>
          </a:prstGeom>
        </p:spPr>
      </p:pic>
      <p:pic>
        <p:nvPicPr>
          <p:cNvPr id="5" name="Рисунок 4" descr="DSC054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2362200"/>
            <a:ext cx="5315415" cy="4191000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Огород на окне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Рисунок 6" descr="DSC056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2667000"/>
            <a:ext cx="5181600" cy="3962400"/>
          </a:xfrm>
          <a:prstGeom prst="star8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DSC056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914400"/>
            <a:ext cx="3962400" cy="2686050"/>
          </a:xfrm>
          <a:prstGeom prst="wav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DSC057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3352800"/>
            <a:ext cx="3886200" cy="2914650"/>
          </a:xfrm>
          <a:prstGeom prst="doubleWav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DSC0566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" y="914400"/>
            <a:ext cx="3810000" cy="2819400"/>
          </a:xfrm>
          <a:prstGeom prst="teardrop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0"/>
            <a:ext cx="93726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age-2020-11-16 12_40_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3429000"/>
            <a:ext cx="3810000" cy="3200400"/>
          </a:xfrm>
          <a:prstGeom prst="plaque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image-2020-11-16 12_39_3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914400"/>
            <a:ext cx="3200400" cy="3203918"/>
          </a:xfrm>
          <a:prstGeom prst="plaque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3048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Уход за комнатными растениями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" name="Рисунок 10" descr="DSC04969.JPG"/>
          <p:cNvPicPr>
            <a:picLocks noChangeAspect="1"/>
          </p:cNvPicPr>
          <p:nvPr/>
        </p:nvPicPr>
        <p:blipFill>
          <a:blip r:embed="rId5" cstate="print"/>
          <a:srcRect t="21667" b="13333"/>
          <a:stretch>
            <a:fillRect/>
          </a:stretch>
        </p:blipFill>
        <p:spPr>
          <a:xfrm>
            <a:off x="304800" y="3962400"/>
            <a:ext cx="41910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age-2020-11-16 12_39_4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7600" y="1219200"/>
            <a:ext cx="4724400" cy="3223456"/>
          </a:xfrm>
          <a:prstGeom prst="ellipse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533400" y="304801"/>
            <a:ext cx="8077200" cy="6171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Нас в любое время года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Учит мудрая природа: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Птицы учат пению.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Паучок терпению.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Пчелы в поле и в саду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Обучают нас труду.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И к тому же в их труде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Все по справедливости.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Отражение в воде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Учит нас правдивости.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Учит снег нас чистоте.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Солнце учит доброте: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И взамен ни у кого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Не попросит ничего!  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                                       В.Орлов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Праздники и развлечения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 descr="F:\акция птицы-наши друзья. эколята -дошколята\DSC058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90600"/>
            <a:ext cx="4038600" cy="2895600"/>
          </a:xfrm>
          <a:prstGeom prst="ellipse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image-2020-10-28 14_23_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3962400"/>
            <a:ext cx="3048000" cy="2667000"/>
          </a:xfrm>
          <a:prstGeom prst="flowChartPunchedCard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image-2020-10-28 14_23_5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1600" y="990600"/>
            <a:ext cx="3429000" cy="3048000"/>
          </a:xfrm>
          <a:prstGeom prst="hexagon">
            <a:avLst/>
          </a:prstGeom>
          <a:ln w="1905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image-2020-10-28 14_24_2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800" y="4191000"/>
            <a:ext cx="3075814" cy="2438399"/>
          </a:xfrm>
          <a:prstGeom prst="flowChartPredefinedProcess">
            <a:avLst/>
          </a:prstGeom>
          <a:ln w="19050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IMG_628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71800" y="2590800"/>
            <a:ext cx="3505200" cy="2438400"/>
          </a:xfrm>
          <a:prstGeom prst="flowChartDocument">
            <a:avLst/>
          </a:prstGeom>
          <a:ln w="1905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Взаимодействие с семьей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 descr="F:\акция птицы-наши друзья. эколята -дошколята\DSC057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990600"/>
            <a:ext cx="3657600" cy="2743200"/>
          </a:xfrm>
          <a:prstGeom prst="ellipse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F:\акция птицы-наши друзья. эколята -дошколята\DSC057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0650" y="2368899"/>
            <a:ext cx="2422699" cy="212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акция птицы-наши друзья. эколята -дошколята\DSC057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886200"/>
            <a:ext cx="3657600" cy="2743200"/>
          </a:xfrm>
          <a:prstGeom prst="ellipse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DSC057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810000"/>
            <a:ext cx="3505200" cy="2800350"/>
          </a:xfrm>
          <a:prstGeom prst="ellipse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4038600" y="50292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11" name="Рисунок 10" descr="IMG_63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0" y="838200"/>
            <a:ext cx="3657600" cy="2743200"/>
          </a:xfrm>
          <a:prstGeom prst="ellipse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F:\акция птицы-наши друзья. эколята -дошколята\DSC0573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71801" y="2313632"/>
            <a:ext cx="3276600" cy="2867967"/>
          </a:xfrm>
          <a:prstGeom prst="ellipse">
            <a:avLst/>
          </a:prstGeom>
          <a:ln w="1905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914400" y="838200"/>
            <a:ext cx="7315200" cy="538609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/>
              <a:t>Ознакомление дошкольников с природой является важным средством воспитания экологической культуры дошкольников. Без знания природы, и без любви к ней невозможно человеческое существование. Важно закладывать основы экологического воспитания с раннего детства, так как, основные черты личности, закладываются в дошкольном возрасте.</a:t>
            </a:r>
            <a:br>
              <a:rPr lang="ru-RU" sz="2800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286000" y="1219200"/>
            <a:ext cx="5638800" cy="304698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Главная цель </a:t>
            </a:r>
            <a:r>
              <a:rPr lang="ru-RU" sz="3200" i="1" dirty="0" smtClean="0"/>
              <a:t>экологического воспитания в дошкольном возрасте –  воспитание гуманного отношения к окружающему миру </a:t>
            </a:r>
            <a:endParaRPr lang="ru-RU" sz="3200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Задачи: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86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</a:t>
            </a:r>
            <a:r>
              <a:rPr lang="ru-RU" b="1" i="1" dirty="0" smtClean="0"/>
              <a:t>развитие у воспитанников представлений и элементарных понятий о взаимосвязях и взаимоотношениях человека и природы;</a:t>
            </a:r>
            <a:br>
              <a:rPr lang="ru-RU" b="1" i="1" dirty="0" smtClean="0"/>
            </a:br>
            <a:r>
              <a:rPr lang="ru-RU" b="1" i="1" dirty="0" smtClean="0"/>
              <a:t>-формирование эмоционально – ценностного отношения к природе;</a:t>
            </a:r>
            <a:br>
              <a:rPr lang="ru-RU" b="1" i="1" dirty="0" smtClean="0"/>
            </a:br>
            <a:r>
              <a:rPr lang="ru-RU" b="1" i="1" dirty="0" smtClean="0"/>
              <a:t>-осознание своего собственного «Я» как части природы;</a:t>
            </a:r>
            <a:br>
              <a:rPr lang="ru-RU" b="1" i="1" dirty="0" smtClean="0"/>
            </a:br>
            <a:r>
              <a:rPr lang="ru-RU" b="1" i="1" dirty="0" smtClean="0"/>
              <a:t>-обобщение опыта практической деятельности по отражению полученных знаний и впечатлений от взаимодействия с природой, окружающим миром.</a:t>
            </a:r>
            <a:endParaRPr lang="ru-RU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Работа по экологическому воспитанию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/>
              <a:t>      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  -Экскурсии в природу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  -НОД познавательного цикла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     </a:t>
            </a:r>
            <a:r>
              <a:rPr lang="ru-RU" b="1" i="1" dirty="0" smtClean="0"/>
              <a:t>-Трудовая деятельность в уголке природы, на участке и на огороде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  -Чтение художественной литературы, рассматривание   демонстрационного материала, заучивание пословиц, стихов,  поговорок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  -Дидактические, сюжетно-ролевые, подвижные игры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  -Проведение музыкальных и спортивных развлечений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  -Выставки детских работ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  -Наблюдение за животным и растительным миром, за трудом взрослых</a:t>
            </a: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  -Экспериментирование</a:t>
            </a:r>
            <a:endParaRPr lang="ru-RU" i="1" dirty="0" smtClean="0"/>
          </a:p>
          <a:p>
            <a:endParaRPr lang="ru-RU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Непосредственно образовательная деятельность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DSC054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143000"/>
            <a:ext cx="3733800" cy="2457450"/>
          </a:xfrm>
          <a:prstGeom prst="snip1Rect">
            <a:avLst/>
          </a:prstGeom>
          <a:ln w="190500" cap="sq">
            <a:solidFill>
              <a:schemeClr val="accent5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DSC056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1143000"/>
            <a:ext cx="3429000" cy="2514600"/>
          </a:xfrm>
          <a:prstGeom prst="round2DiagRect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DSC056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3886200"/>
            <a:ext cx="3733800" cy="2667000"/>
          </a:xfrm>
          <a:prstGeom prst="round2DiagRect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DSC057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00600" y="3886200"/>
            <a:ext cx="3657600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Центр природы «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Любознайка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  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 descr="ieYbIDThCN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143000"/>
            <a:ext cx="4419600" cy="28956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sT1fPLkwNB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066800"/>
            <a:ext cx="5562600" cy="5410200"/>
          </a:xfrm>
          <a:prstGeom prst="cloud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Ghj1hrjmL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965603">
            <a:off x="5638800" y="3810000"/>
            <a:ext cx="2943860" cy="2667000"/>
          </a:xfrm>
          <a:prstGeom prst="parallelogram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Работа с календарем природы</a:t>
            </a:r>
            <a:b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1kJxdB20uv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914400"/>
            <a:ext cx="3505200" cy="52578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eYbIDThCN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990600"/>
            <a:ext cx="39624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y116YQ9XMy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0" y="2743200"/>
            <a:ext cx="3810000" cy="3840197"/>
          </a:xfrm>
          <a:prstGeom prst="snip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2209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Экскурсии</a:t>
            </a:r>
            <a:endParaRPr lang="ru-RU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" name="Рисунок 10" descr="image-2020-09-21 14_15_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657600"/>
            <a:ext cx="3505200" cy="2514600"/>
          </a:xfrm>
          <a:prstGeom prst="flowChartDocumen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20190806_1045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94458">
            <a:off x="789841" y="962252"/>
            <a:ext cx="3596341" cy="3275239"/>
          </a:xfrm>
          <a:prstGeom prst="snip2Diag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IMG_20190806_1039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990600"/>
            <a:ext cx="3505200" cy="3537284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IMG_20190806_1052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52600" y="4343400"/>
            <a:ext cx="3429000" cy="2209800"/>
          </a:xfrm>
          <a:prstGeom prst="flowChartPunchedTap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</TotalTime>
  <Words>191</Words>
  <PresentationFormat>Экран (4:3)</PresentationFormat>
  <Paragraphs>52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МКДОУ детский сад «Теремок»  села Дракино, Лискинского  района, Воронежской области</vt:lpstr>
      <vt:lpstr>Слайд 2</vt:lpstr>
      <vt:lpstr>Слайд 3</vt:lpstr>
      <vt:lpstr>Задачи:</vt:lpstr>
      <vt:lpstr>Работа по экологическому воспитанию</vt:lpstr>
      <vt:lpstr> Непосредственно образовательная деятельность </vt:lpstr>
      <vt:lpstr>Центр природы «Любознайка»  </vt:lpstr>
      <vt:lpstr>Работа с календарем природы  </vt:lpstr>
      <vt:lpstr>Экскурсии</vt:lpstr>
      <vt:lpstr>Прогулка</vt:lpstr>
      <vt:lpstr>Экспериментирование</vt:lpstr>
      <vt:lpstr>               Проекты </vt:lpstr>
      <vt:lpstr>Слайд 13</vt:lpstr>
      <vt:lpstr> Чтение художественной литературы </vt:lpstr>
      <vt:lpstr>Участие в конкурсах</vt:lpstr>
      <vt:lpstr>Игры</vt:lpstr>
      <vt:lpstr>Огород и цветник</vt:lpstr>
      <vt:lpstr>Огород на окне</vt:lpstr>
      <vt:lpstr>Уход за комнатными растениями</vt:lpstr>
      <vt:lpstr>Праздники и развлечения</vt:lpstr>
      <vt:lpstr>Взаимодействие с семьей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</dc:creator>
  <cp:lastModifiedBy>Олеся</cp:lastModifiedBy>
  <cp:revision>144</cp:revision>
  <dcterms:created xsi:type="dcterms:W3CDTF">2021-01-03T06:01:58Z</dcterms:created>
  <dcterms:modified xsi:type="dcterms:W3CDTF">2022-02-05T14:01:18Z</dcterms:modified>
</cp:coreProperties>
</file>