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0" r:id="rId8"/>
    <p:sldId id="263" r:id="rId9"/>
    <p:sldId id="266" r:id="rId10"/>
    <p:sldId id="265" r:id="rId11"/>
    <p:sldId id="264" r:id="rId12"/>
    <p:sldId id="268" r:id="rId13"/>
    <p:sldId id="267" r:id="rId14"/>
    <p:sldId id="271" r:id="rId15"/>
    <p:sldId id="272" r:id="rId16"/>
    <p:sldId id="275" r:id="rId17"/>
    <p:sldId id="274" r:id="rId18"/>
    <p:sldId id="273" r:id="rId19"/>
    <p:sldId id="270" r:id="rId20"/>
    <p:sldId id="269" r:id="rId21"/>
    <p:sldId id="278" r:id="rId22"/>
    <p:sldId id="277" r:id="rId23"/>
    <p:sldId id="276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679" autoAdjust="0"/>
  </p:normalViewPr>
  <p:slideViewPr>
    <p:cSldViewPr>
      <p:cViewPr varScale="1">
        <p:scale>
          <a:sx n="63" d="100"/>
          <a:sy n="63" d="100"/>
        </p:scale>
        <p:origin x="-159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130425"/>
            <a:ext cx="7848872" cy="1470025"/>
          </a:xfrm>
        </p:spPr>
        <p:txBody>
          <a:bodyPr>
            <a:normAutofit fontScale="90000"/>
          </a:bodyPr>
          <a:lstStyle/>
          <a:p>
            <a:pPr>
              <a:spcAft>
                <a:spcPts val="0"/>
              </a:spcAft>
            </a:pPr>
            <a:r>
              <a:rPr lang="ru-RU" sz="4000" b="1" dirty="0">
                <a:latin typeface="Times New Roman"/>
                <a:ea typeface="Times New Roman"/>
              </a:rPr>
              <a:t>«Использование цифровой лаборатории </a:t>
            </a:r>
            <a:r>
              <a:rPr lang="en-US" sz="4000" b="1" dirty="0" err="1">
                <a:latin typeface="Times New Roman"/>
                <a:ea typeface="Times New Roman"/>
              </a:rPr>
              <a:t>Releon</a:t>
            </a:r>
            <a:r>
              <a:rPr lang="ru-RU" sz="4000" b="1" dirty="0">
                <a:latin typeface="Times New Roman"/>
                <a:ea typeface="Times New Roman"/>
              </a:rPr>
              <a:t> в учебной  и исследовательской деятельности </a:t>
            </a:r>
            <a:r>
              <a:rPr lang="ru-RU" sz="4000" b="1" dirty="0" smtClean="0">
                <a:latin typeface="Times New Roman"/>
                <a:ea typeface="Times New Roman"/>
              </a:rPr>
              <a:t/>
            </a:r>
            <a:br>
              <a:rPr lang="ru-RU" sz="4000" b="1" dirty="0" smtClean="0">
                <a:latin typeface="Times New Roman"/>
                <a:ea typeface="Times New Roman"/>
              </a:rPr>
            </a:br>
            <a:r>
              <a:rPr lang="ru-RU" sz="4000" b="1" dirty="0" smtClean="0">
                <a:latin typeface="Times New Roman"/>
                <a:ea typeface="Times New Roman"/>
              </a:rPr>
              <a:t>по </a:t>
            </a:r>
            <a:r>
              <a:rPr lang="ru-RU" sz="4000" b="1" dirty="0">
                <a:latin typeface="Times New Roman"/>
                <a:ea typeface="Times New Roman"/>
              </a:rPr>
              <a:t>физике. </a:t>
            </a:r>
            <a:r>
              <a:rPr lang="ru-RU" sz="4000" b="1" dirty="0" smtClean="0">
                <a:latin typeface="Times New Roman"/>
                <a:ea typeface="Times New Roman"/>
              </a:rPr>
              <a:t/>
            </a:r>
            <a:br>
              <a:rPr lang="ru-RU" sz="4000" b="1" dirty="0" smtClean="0">
                <a:latin typeface="Times New Roman"/>
                <a:ea typeface="Times New Roman"/>
              </a:rPr>
            </a:br>
            <a:r>
              <a:rPr lang="ru-RU" b="1" u="sng" dirty="0" smtClean="0">
                <a:latin typeface="Times New Roman"/>
                <a:ea typeface="Times New Roman"/>
              </a:rPr>
              <a:t>Практическая </a:t>
            </a:r>
            <a:r>
              <a:rPr lang="ru-RU" b="1" u="sng" dirty="0">
                <a:latin typeface="Times New Roman"/>
                <a:ea typeface="Times New Roman"/>
              </a:rPr>
              <a:t>работа </a:t>
            </a:r>
            <a:r>
              <a:rPr lang="ru-RU" b="1" u="sng" dirty="0" smtClean="0">
                <a:latin typeface="Times New Roman"/>
                <a:ea typeface="Times New Roman"/>
              </a:rPr>
              <a:t/>
            </a:r>
            <a:br>
              <a:rPr lang="ru-RU" b="1" u="sng" dirty="0" smtClean="0">
                <a:latin typeface="Times New Roman"/>
                <a:ea typeface="Times New Roman"/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«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Закон Паскаля. Определение давления жидкости»</a:t>
            </a:r>
            <a:r>
              <a:rPr lang="ru-RU" sz="4000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/>
            </a:r>
            <a:br>
              <a:rPr lang="ru-RU" sz="4000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5589240"/>
            <a:ext cx="6400800" cy="69763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Урок-практикум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14246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cdn-front.kwork.ru/pics/t3/47/5847650-15859064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645024"/>
            <a:ext cx="3384376" cy="3030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5940659" cy="3384376"/>
          </a:xfrm>
          <a:solidFill>
            <a:schemeClr val="bg2">
              <a:lumMod val="90000"/>
            </a:schemeClr>
          </a:solidFill>
          <a:ln w="28575">
            <a:solidFill>
              <a:schemeClr val="bg2">
                <a:lumMod val="2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/>
                <a:ea typeface="Calibri"/>
              </a:rPr>
              <a:t>От </a:t>
            </a:r>
            <a:r>
              <a:rPr lang="ru-RU" dirty="0">
                <a:latin typeface="Times New Roman"/>
                <a:ea typeface="Calibri"/>
              </a:rPr>
              <a:t>каких величин зависит давление </a:t>
            </a:r>
            <a:r>
              <a:rPr lang="ru-RU" dirty="0" smtClean="0">
                <a:latin typeface="Times New Roman"/>
                <a:ea typeface="Calibri"/>
              </a:rPr>
              <a:t>жидкости (гидростатическое давление)?.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26367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дминистратор\Desktop\2021-10-19_20-21-2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91"/>
            <a:ext cx="9144000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7562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7" name="Picture 3" descr="C:\Users\Администратор\Pictures\Рисунок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31" y="188640"/>
            <a:ext cx="9116469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05625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1" name="Picture 3" descr="C:\Users\Администратор\Desktop\2021-10-19_20-25-15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783" b="7084"/>
          <a:stretch/>
        </p:blipFill>
        <p:spPr bwMode="auto">
          <a:xfrm>
            <a:off x="179512" y="25152"/>
            <a:ext cx="8640960" cy="6797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43197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3501008"/>
            <a:ext cx="7859216" cy="3124943"/>
          </a:xfrm>
        </p:spPr>
        <p:txBody>
          <a:bodyPr>
            <a:norm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Опустите датчик давления в  воду на 1 см в первый стакан. Нажмите «Пауза». Зафиксируйте давление в  технологическую карту. Проделайте данную работу со вторым сосудом. Занесите данные в карту. Сделайте вывод, запишите его в таблицу</a:t>
            </a: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.</a:t>
            </a:r>
            <a:endParaRPr lang="ru-RU" sz="2800" dirty="0">
              <a:ea typeface="Calibri"/>
              <a:cs typeface="Times New Roman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092776" y="404664"/>
            <a:ext cx="7128792" cy="280831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i="1" dirty="0" smtClean="0">
                <a:latin typeface="Times New Roman"/>
                <a:ea typeface="Times New Roman"/>
                <a:cs typeface="Times New Roman"/>
              </a:rPr>
              <a:t>Опыт №1:</a:t>
            </a:r>
            <a:br>
              <a:rPr lang="ru-RU" sz="3200" i="1" dirty="0" smtClean="0">
                <a:latin typeface="Times New Roman"/>
                <a:ea typeface="Times New Roman"/>
                <a:cs typeface="Times New Roman"/>
              </a:rPr>
            </a:br>
            <a:r>
              <a:rPr lang="ru-RU" sz="3200" dirty="0" smtClean="0">
                <a:latin typeface="Times New Roman"/>
                <a:ea typeface="Times New Roman"/>
                <a:cs typeface="Times New Roman"/>
              </a:rPr>
              <a:t>Два сосуда разной формы. Как вы думаете, если в них налить воду, одинакового объема, гидростатическое давление  будет одинаковое или нет?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023464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3501008"/>
            <a:ext cx="7859216" cy="3124943"/>
          </a:xfrm>
        </p:spPr>
        <p:txBody>
          <a:bodyPr>
            <a:norm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Опустите  резиновую трубку датчика давления на дно сосуда 1,  нажмите «Пауза», зафиксируйте давление в таблицу. Проделайте данный опыт для сосуда 2. Запишите данные в таблицу. </a:t>
            </a:r>
            <a:endParaRPr lang="ru-RU" sz="2400" dirty="0">
              <a:ea typeface="Calibri"/>
              <a:cs typeface="Times New Roman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092776" y="404664"/>
            <a:ext cx="7128792" cy="280831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i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Опыт №2:</a:t>
            </a:r>
            <a:br>
              <a:rPr lang="ru-RU" sz="3200" i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3200" dirty="0">
                <a:latin typeface="Times New Roman"/>
                <a:ea typeface="Times New Roman"/>
                <a:cs typeface="Times New Roman"/>
              </a:rPr>
              <a:t>Д</a:t>
            </a:r>
            <a:r>
              <a:rPr lang="ru-RU" sz="3200" dirty="0" smtClean="0">
                <a:latin typeface="Times New Roman"/>
                <a:ea typeface="Times New Roman"/>
                <a:cs typeface="Times New Roman"/>
              </a:rPr>
              <a:t>ва </a:t>
            </a:r>
            <a:r>
              <a:rPr lang="ru-RU" sz="3200" dirty="0">
                <a:latin typeface="Times New Roman"/>
                <a:ea typeface="Times New Roman"/>
                <a:cs typeface="Times New Roman"/>
              </a:rPr>
              <a:t>сосуда одинаковой  формы, но высота столба жидкости в этих сосудах различна. Как вы думаете,  давление жидкости  будет одинаковое  или нет?</a:t>
            </a:r>
            <a:endParaRPr lang="ru-RU" sz="28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612970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620688"/>
            <a:ext cx="7200800" cy="2074242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/>
                <a:ea typeface="Times New Roman"/>
              </a:rPr>
              <a:t>К</a:t>
            </a:r>
            <a:r>
              <a:rPr lang="ru-RU" dirty="0" smtClean="0">
                <a:latin typeface="Times New Roman"/>
                <a:ea typeface="Times New Roman"/>
              </a:rPr>
              <a:t>ак </a:t>
            </a:r>
            <a:r>
              <a:rPr lang="ru-RU" dirty="0">
                <a:latin typeface="Times New Roman"/>
                <a:ea typeface="Times New Roman"/>
              </a:rPr>
              <a:t>измерить давление жидкости, без использования лаборатории?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501008"/>
            <a:ext cx="8229600" cy="262515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800" b="1" dirty="0">
                <a:solidFill>
                  <a:srgbClr val="262626"/>
                </a:solidFill>
                <a:ea typeface="Calibri"/>
                <a:cs typeface="Times New Roman"/>
              </a:rPr>
              <a:t>р=ρ</a:t>
            </a:r>
            <a:r>
              <a:rPr lang="en-US" sz="8800" b="1" dirty="0" err="1">
                <a:solidFill>
                  <a:srgbClr val="262626"/>
                </a:solidFill>
                <a:ea typeface="Calibri"/>
                <a:cs typeface="Times New Roman"/>
              </a:rPr>
              <a:t>gh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val="28389954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3501008"/>
            <a:ext cx="7859216" cy="3124943"/>
          </a:xfrm>
        </p:spPr>
        <p:txBody>
          <a:bodyPr>
            <a:normAutofit fontScale="92500"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/>
                <a:ea typeface="Times New Roman"/>
              </a:rPr>
              <a:t>У меня два сосуда одинаковой  формы, жидкости одинакового объема в них различны. Измеряем давление в сосудах, записываем значения давления в таблицу. Сравните значения, сделайте вывод. Почему в сосуде с водой давление выше, чем в сосуде с растительным маслом? </a:t>
            </a:r>
            <a:endParaRPr lang="ru-RU" sz="2800" dirty="0">
              <a:ea typeface="Calibri"/>
              <a:cs typeface="Times New Roman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092776" y="404664"/>
            <a:ext cx="7128792" cy="280831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i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Опыт №3:</a:t>
            </a:r>
            <a:br>
              <a:rPr lang="ru-RU" sz="3200" i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32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Два сосуда одинаковой  формы. Как вы думаете, если в них налить различные жидкости одинакового объема, давление  будет одинаковое или нет?</a:t>
            </a:r>
            <a:endParaRPr lang="ru-RU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0578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555776" y="476672"/>
            <a:ext cx="4104456" cy="1944216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ДАВЛЕНИЕ ЖИДКОСТИ</a:t>
            </a:r>
            <a:endParaRPr lang="ru-RU" sz="4000" dirty="0"/>
          </a:p>
        </p:txBody>
      </p:sp>
      <p:sp>
        <p:nvSpPr>
          <p:cNvPr id="5" name="Овал 4"/>
          <p:cNvSpPr/>
          <p:nvPr/>
        </p:nvSpPr>
        <p:spPr>
          <a:xfrm>
            <a:off x="323528" y="3717032"/>
            <a:ext cx="3420380" cy="2592288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Плотность жидкости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(род вещества)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950042" y="3861048"/>
            <a:ext cx="3420380" cy="2592288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Глубины </a:t>
            </a:r>
            <a:r>
              <a:rPr lang="en-US" sz="3200" b="1" dirty="0" smtClean="0">
                <a:solidFill>
                  <a:schemeClr val="tx1"/>
                </a:solidFill>
              </a:rPr>
              <a:t>h</a:t>
            </a:r>
            <a:endParaRPr lang="ru-RU" sz="32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(контрольной точки)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Выгнутая влево стрелка 7"/>
          <p:cNvSpPr/>
          <p:nvPr/>
        </p:nvSpPr>
        <p:spPr>
          <a:xfrm>
            <a:off x="323528" y="1052736"/>
            <a:ext cx="2232248" cy="3024336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Выгнутая вправо стрелка 8"/>
          <p:cNvSpPr/>
          <p:nvPr/>
        </p:nvSpPr>
        <p:spPr>
          <a:xfrm>
            <a:off x="6660232" y="1088740"/>
            <a:ext cx="1710190" cy="298833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87824" y="2582906"/>
            <a:ext cx="3240360" cy="707886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ЗАВИСИТ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13933516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260648"/>
            <a:ext cx="6628224" cy="1224136"/>
          </a:xfrm>
        </p:spPr>
        <p:txBody>
          <a:bodyPr>
            <a:normAutofit fontScale="92500" lnSpcReduction="20000"/>
          </a:bodyPr>
          <a:lstStyle/>
          <a:p>
            <a:r>
              <a:rPr lang="ru-RU" dirty="0">
                <a:latin typeface="Times New Roman"/>
                <a:ea typeface="Times New Roman"/>
              </a:rPr>
              <a:t>Кластер – это графическая форма представления информации, характеризующая основное слово. </a:t>
            </a:r>
            <a:endParaRPr lang="ru-RU" dirty="0"/>
          </a:p>
        </p:txBody>
      </p:sp>
      <p:pic>
        <p:nvPicPr>
          <p:cNvPr id="8194" name="Picture 2" descr="E:\практикум Давление\2021-10-20_00-49-5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84784"/>
            <a:ext cx="7048500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6217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6016" y="274638"/>
            <a:ext cx="3970784" cy="114300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pPr>
              <a:spcAft>
                <a:spcPts val="0"/>
              </a:spcAft>
            </a:pPr>
            <a:r>
              <a:rPr lang="ru-RU" i="1" u="sng" dirty="0">
                <a:latin typeface="Times New Roman"/>
                <a:ea typeface="Times New Roman"/>
              </a:rPr>
              <a:t>Подсказка 1:</a:t>
            </a:r>
            <a:endParaRPr lang="ru-RU" dirty="0">
              <a:effectLst/>
              <a:latin typeface="Times New Roman"/>
              <a:ea typeface="Times New Roman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spcAft>
                <a:spcPts val="0"/>
              </a:spcAft>
            </a:pPr>
            <a:r>
              <a:rPr lang="ru-RU" b="1" u="sng" dirty="0" err="1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Пословицыо</a:t>
            </a:r>
            <a:r>
              <a:rPr lang="ru-RU" b="1" u="sng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 физической величине:</a:t>
            </a:r>
          </a:p>
          <a:p>
            <a:pPr algn="just">
              <a:spcAft>
                <a:spcPts val="0"/>
              </a:spcAft>
            </a:pPr>
            <a:r>
              <a:rPr lang="ru-RU" dirty="0" smtClean="0">
                <a:latin typeface="Times New Roman"/>
                <a:ea typeface="Times New Roman"/>
              </a:rPr>
              <a:t> </a:t>
            </a:r>
          </a:p>
          <a:p>
            <a:pPr algn="just">
              <a:spcAft>
                <a:spcPts val="0"/>
              </a:spcAft>
            </a:pPr>
            <a:r>
              <a:rPr lang="ru-RU" sz="4000" b="1" dirty="0" smtClean="0">
                <a:latin typeface="Times New Roman"/>
                <a:ea typeface="Times New Roman"/>
              </a:rPr>
              <a:t>иголка </a:t>
            </a:r>
            <a:r>
              <a:rPr lang="ru-RU" sz="4000" b="1" dirty="0">
                <a:latin typeface="Times New Roman"/>
                <a:ea typeface="Times New Roman"/>
              </a:rPr>
              <a:t>маленькая, да больно </a:t>
            </a:r>
            <a:r>
              <a:rPr lang="ru-RU" sz="4000" b="1" dirty="0" smtClean="0">
                <a:latin typeface="Times New Roman"/>
                <a:ea typeface="Times New Roman"/>
              </a:rPr>
              <a:t>колется</a:t>
            </a:r>
          </a:p>
          <a:p>
            <a:pPr algn="just">
              <a:spcAft>
                <a:spcPts val="0"/>
              </a:spcAft>
            </a:pPr>
            <a:endParaRPr lang="ru-RU" dirty="0"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4000" b="1" dirty="0" smtClean="0">
                <a:latin typeface="Times New Roman"/>
                <a:ea typeface="Times New Roman"/>
              </a:rPr>
              <a:t>ножик </a:t>
            </a:r>
            <a:r>
              <a:rPr lang="ru-RU" sz="4000" b="1" dirty="0">
                <a:latin typeface="Times New Roman"/>
                <a:ea typeface="Times New Roman"/>
              </a:rPr>
              <a:t>туп -  хозяин </a:t>
            </a:r>
            <a:r>
              <a:rPr lang="ru-RU" sz="4000" b="1" dirty="0" smtClean="0">
                <a:latin typeface="Times New Roman"/>
                <a:ea typeface="Times New Roman"/>
              </a:rPr>
              <a:t>глуп</a:t>
            </a:r>
            <a:endParaRPr lang="ru-RU" sz="4000" b="1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721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E:\практикум Давление\2021-10-20_00-52-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23" y="332656"/>
            <a:ext cx="8319777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88834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cs1.livemaster.ru/storage/dc/e2/4ab0f2838103dbab616c25e9a4a5--aksessuary-varezhki-teplo-i-prosto-iz-ovechej-shersti-ruchn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7840" y="1124744"/>
            <a:ext cx="7229376" cy="5422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3560" y="28600"/>
            <a:ext cx="6912768" cy="1143000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ru-RU" sz="6000" dirty="0" smtClean="0">
                <a:latin typeface="Monotype Corsiva" pitchFamily="66" charset="0"/>
              </a:rPr>
              <a:t>«Греет ли варежка?»</a:t>
            </a:r>
            <a:endParaRPr lang="ru-RU" sz="6000" dirty="0"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4797152"/>
            <a:ext cx="8136904" cy="1728192"/>
          </a:xfrm>
          <a:solidFill>
            <a:schemeClr val="bg2">
              <a:lumMod val="7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4800" dirty="0">
                <a:latin typeface="Times New Roman"/>
                <a:ea typeface="Times New Roman"/>
              </a:rPr>
              <a:t>Варежка не греет, она  лишь сохраняет тепло тела. </a:t>
            </a:r>
            <a:endParaRPr lang="ru-RU" sz="4800" dirty="0"/>
          </a:p>
        </p:txBody>
      </p:sp>
      <p:sp>
        <p:nvSpPr>
          <p:cNvPr id="4" name="Стрелка вниз 3"/>
          <p:cNvSpPr/>
          <p:nvPr/>
        </p:nvSpPr>
        <p:spPr>
          <a:xfrm>
            <a:off x="611560" y="1916832"/>
            <a:ext cx="1152128" cy="1728192"/>
          </a:xfrm>
          <a:prstGeom prst="downArrow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61770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s://ds03.infourok.ru/uploads/ex/1163/0001d29a-fa9fb673/img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72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26735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4563" y="5157192"/>
            <a:ext cx="7344816" cy="1440160"/>
          </a:xfrm>
          <a:solidFill>
            <a:schemeClr val="accent2">
              <a:lumMod val="40000"/>
              <a:lumOff val="60000"/>
            </a:schemeClr>
          </a:solidFill>
          <a:ln w="7620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latin typeface="Times New Roman"/>
                <a:ea typeface="Times New Roman"/>
                <a:cs typeface="Times New Roman"/>
              </a:rPr>
              <a:t>Одевайтесь </a:t>
            </a:r>
            <a:r>
              <a:rPr lang="ru-RU" sz="3200" dirty="0">
                <a:latin typeface="Times New Roman"/>
                <a:ea typeface="Times New Roman"/>
                <a:cs typeface="Times New Roman"/>
              </a:rPr>
              <a:t>теплее, носите варежки и  будьте здоровы</a:t>
            </a:r>
            <a:r>
              <a:rPr lang="ru-RU" sz="3200" dirty="0" smtClean="0">
                <a:latin typeface="Times New Roman"/>
                <a:ea typeface="Times New Roman"/>
                <a:cs typeface="Times New Roman"/>
              </a:rPr>
              <a:t>!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V="1">
            <a:off x="457200" y="6126163"/>
            <a:ext cx="82296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5362" name="Picture 2" descr="C:\Users\Администратор\Downloads\img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628800"/>
            <a:ext cx="4682083" cy="3356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61688" y="116632"/>
            <a:ext cx="7344816" cy="136815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Спасибо за работу, юные исследователи!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87839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6016" y="274638"/>
            <a:ext cx="3970784" cy="114300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pPr>
              <a:spcAft>
                <a:spcPts val="0"/>
              </a:spcAft>
            </a:pPr>
            <a:r>
              <a:rPr lang="ru-RU" i="1" u="sng" dirty="0">
                <a:latin typeface="Times New Roman"/>
                <a:ea typeface="Times New Roman"/>
              </a:rPr>
              <a:t>Подсказка </a:t>
            </a:r>
            <a:r>
              <a:rPr lang="ru-RU" i="1" u="sng" dirty="0" smtClean="0">
                <a:latin typeface="Times New Roman"/>
                <a:ea typeface="Times New Roman"/>
              </a:rPr>
              <a:t>2:</a:t>
            </a:r>
            <a:endParaRPr lang="ru-RU" dirty="0">
              <a:effectLst/>
              <a:latin typeface="Times New Roman"/>
              <a:ea typeface="Times New Roman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600200"/>
            <a:ext cx="3528392" cy="4525963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 fontScale="92500" lnSpcReduction="20000"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dirty="0">
                <a:latin typeface="Times New Roman"/>
                <a:ea typeface="Times New Roman"/>
              </a:rPr>
              <a:t>Мне ответ серьезный </a:t>
            </a:r>
            <a:r>
              <a:rPr lang="ru-RU" dirty="0" smtClean="0">
                <a:latin typeface="Times New Roman"/>
                <a:ea typeface="Times New Roman"/>
              </a:rPr>
              <a:t>дайте</a:t>
            </a:r>
          </a:p>
          <a:p>
            <a:pPr marL="0" indent="0" algn="ctr"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Times New Roman"/>
              </a:rPr>
              <a:t>Кто </a:t>
            </a:r>
            <a:r>
              <a:rPr lang="ru-RU" dirty="0">
                <a:latin typeface="Times New Roman"/>
                <a:ea typeface="Times New Roman"/>
              </a:rPr>
              <a:t>сейчас сказать </a:t>
            </a:r>
            <a:r>
              <a:rPr lang="ru-RU" dirty="0" smtClean="0">
                <a:latin typeface="Times New Roman"/>
                <a:ea typeface="Times New Roman"/>
              </a:rPr>
              <a:t>готов,</a:t>
            </a:r>
          </a:p>
          <a:p>
            <a:pPr marL="0" indent="0" algn="ctr"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Times New Roman"/>
              </a:rPr>
              <a:t>Почему </a:t>
            </a:r>
            <a:r>
              <a:rPr lang="ru-RU" dirty="0">
                <a:latin typeface="Times New Roman"/>
                <a:ea typeface="Times New Roman"/>
              </a:rPr>
              <a:t>следы в асфальте</a:t>
            </a:r>
          </a:p>
          <a:p>
            <a:pPr marL="0" indent="0" algn="ctr"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Times New Roman"/>
              </a:rPr>
              <a:t>Лишь </a:t>
            </a:r>
            <a:r>
              <a:rPr lang="ru-RU" dirty="0">
                <a:latin typeface="Times New Roman"/>
                <a:ea typeface="Times New Roman"/>
              </a:rPr>
              <a:t>от женских каблуков?</a:t>
            </a:r>
          </a:p>
          <a:p>
            <a:pPr marL="0" indent="0" algn="ctr"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Times New Roman"/>
              </a:rPr>
              <a:t>Отвечайте </a:t>
            </a:r>
            <a:r>
              <a:rPr lang="ru-RU" dirty="0">
                <a:latin typeface="Times New Roman"/>
                <a:ea typeface="Times New Roman"/>
              </a:rPr>
              <a:t>поскорее – </a:t>
            </a:r>
            <a:r>
              <a:rPr lang="ru-RU" dirty="0" smtClean="0">
                <a:latin typeface="Times New Roman"/>
                <a:ea typeface="Times New Roman"/>
              </a:rPr>
              <a:t>Что</a:t>
            </a:r>
            <a:r>
              <a:rPr lang="ru-RU" dirty="0">
                <a:latin typeface="Times New Roman"/>
                <a:ea typeface="Times New Roman"/>
              </a:rPr>
              <a:t>, девчата тяжелее?</a:t>
            </a:r>
          </a:p>
          <a:p>
            <a:pPr marL="0" indent="0" algn="just">
              <a:spcAft>
                <a:spcPts val="0"/>
              </a:spcAft>
              <a:buNone/>
            </a:pPr>
            <a:endParaRPr lang="ru-RU" dirty="0">
              <a:latin typeface="Times New Roman"/>
              <a:ea typeface="Times New Roman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5220072" y="1556792"/>
            <a:ext cx="3384376" cy="452596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dirty="0" smtClean="0">
                <a:latin typeface="Times New Roman"/>
                <a:ea typeface="Times New Roman"/>
              </a:rPr>
              <a:t> 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/>
                <a:ea typeface="Times New Roman"/>
              </a:rPr>
              <a:t> Тебе по болоту ходить довелось?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/>
                <a:ea typeface="Times New Roman"/>
              </a:rPr>
              <a:t>Легко тебе было? Вот то-то.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/>
                <a:ea typeface="Times New Roman"/>
              </a:rPr>
              <a:t>Тогда почему же огромнейший лось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/>
                <a:ea typeface="Times New Roman"/>
              </a:rPr>
              <a:t>Так просто бежит по болоту?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78027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6016" y="274638"/>
            <a:ext cx="3970784" cy="114300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pPr>
              <a:spcAft>
                <a:spcPts val="0"/>
              </a:spcAft>
            </a:pPr>
            <a:r>
              <a:rPr lang="ru-RU" i="1" u="sng" dirty="0">
                <a:latin typeface="Times New Roman"/>
                <a:ea typeface="Times New Roman"/>
              </a:rPr>
              <a:t>Подсказка </a:t>
            </a:r>
            <a:r>
              <a:rPr lang="ru-RU" i="1" u="sng" dirty="0" smtClean="0">
                <a:latin typeface="Times New Roman"/>
                <a:ea typeface="Times New Roman"/>
              </a:rPr>
              <a:t>3:</a:t>
            </a:r>
            <a:endParaRPr lang="ru-RU" dirty="0">
              <a:effectLst/>
              <a:latin typeface="Times New Roman"/>
              <a:ea typeface="Times New Roman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spcAft>
                <a:spcPts val="0"/>
              </a:spcAft>
            </a:pPr>
            <a:r>
              <a:rPr lang="ru-RU" b="1" u="sng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Об этом говорят дети:</a:t>
            </a:r>
          </a:p>
          <a:p>
            <a:pPr algn="just">
              <a:spcAft>
                <a:spcPts val="0"/>
              </a:spcAft>
            </a:pPr>
            <a:r>
              <a:rPr lang="ru-RU" dirty="0" smtClean="0">
                <a:latin typeface="Times New Roman"/>
                <a:ea typeface="Times New Roman"/>
              </a:rPr>
              <a:t> </a:t>
            </a:r>
            <a:r>
              <a:rPr lang="ru-RU" dirty="0">
                <a:ea typeface="Calibri"/>
                <a:cs typeface="Times New Roman"/>
              </a:rPr>
              <a:t>От этого часто страдают бабушки и дедушки. Когда оно у них высокое, они плохо себя чувствуют, болит и кружится голова. А бывает и наоборот. Тогда они говорят: «У меня  оно упало».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39589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052736"/>
            <a:ext cx="8229600" cy="1143000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solidFill>
                  <a:srgbClr val="C00000"/>
                </a:solidFill>
                <a:latin typeface="Monotype Corsiva" pitchFamily="66" charset="0"/>
              </a:rPr>
              <a:t>Давление.</a:t>
            </a:r>
            <a:br>
              <a:rPr lang="ru-RU" sz="80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8000" b="1" dirty="0" smtClean="0">
                <a:solidFill>
                  <a:srgbClr val="C00000"/>
                </a:solidFill>
                <a:latin typeface="Monotype Corsiva" pitchFamily="66" charset="0"/>
              </a:rPr>
              <a:t>Давление жидкости.</a:t>
            </a:r>
            <a:endParaRPr lang="ru-RU" sz="80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3356992"/>
            <a:ext cx="7200800" cy="2620888"/>
          </a:xfrm>
        </p:spPr>
        <p:txBody>
          <a:bodyPr/>
          <a:lstStyle/>
          <a:p>
            <a:pPr algn="just">
              <a:spcAft>
                <a:spcPts val="0"/>
              </a:spcAft>
            </a:pPr>
            <a:r>
              <a:rPr lang="ru-RU" sz="3600" b="1" u="sng" dirty="0" smtClean="0">
                <a:latin typeface="Times New Roman"/>
                <a:ea typeface="Times New Roman"/>
              </a:rPr>
              <a:t>Цель:</a:t>
            </a:r>
            <a:r>
              <a:rPr lang="ru-RU" sz="3600" dirty="0" smtClean="0">
                <a:latin typeface="Times New Roman"/>
                <a:ea typeface="Times New Roman"/>
              </a:rPr>
              <a:t> экспериментально  </a:t>
            </a:r>
            <a:r>
              <a:rPr lang="ru-RU" sz="3600" dirty="0">
                <a:latin typeface="Times New Roman"/>
                <a:ea typeface="Times New Roman"/>
              </a:rPr>
              <a:t>исследовать закон Паскаля и величины от которых  зависит давление </a:t>
            </a:r>
            <a:r>
              <a:rPr lang="ru-RU" sz="3600" dirty="0" smtClean="0">
                <a:latin typeface="Times New Roman"/>
                <a:ea typeface="Times New Roman"/>
              </a:rPr>
              <a:t>жидкости.</a:t>
            </a:r>
            <a:endParaRPr lang="ru-RU" sz="36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14911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6016" y="404664"/>
            <a:ext cx="3682752" cy="1143000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Актуализация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4391" y="1628800"/>
            <a:ext cx="7856041" cy="2376264"/>
          </a:xfrm>
        </p:spPr>
        <p:txBody>
          <a:bodyPr/>
          <a:lstStyle/>
          <a:p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Какую физическую величину называют давлением?  </a:t>
            </a:r>
            <a:endParaRPr lang="ru-RU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Единица </a:t>
            </a: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измерения  давления? </a:t>
            </a:r>
            <a:endParaRPr lang="ru-RU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Формула </a:t>
            </a:r>
            <a:r>
              <a:rPr lang="ru-RU" dirty="0">
                <a:latin typeface="Times New Roman" pitchFamily="18" charset="0"/>
                <a:ea typeface="Calibri"/>
                <a:cs typeface="Times New Roman" pitchFamily="18" charset="0"/>
              </a:rPr>
              <a:t>вычисления давления?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AutoShape 2" descr="https://theslide.ru/img/thumbs/08d0e199db0b8733b66ea799f1966ad7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2" name="Picture 4" descr="https://www.b17.ru/foto/uploaded/upl_1603186803_254740_ehjm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228" y="3933056"/>
            <a:ext cx="3674204" cy="2541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72345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present5.com/presentation/1/-112095890_437288538.pdf-img/-112095890_437288538.pdf-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330" y="18669"/>
            <a:ext cx="7992888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 descr="https://theslide.ru/img/thumbs/08d0e199db0b8733b66ea799f1966ad7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https://theslide.ru/img/thumbs/08d0e199db0b8733b66ea799f1966ad7-800x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1" name="Picture 7" descr="C:\Users\Администратор\Downloads\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8" t="55212" r="54182" b="18606"/>
          <a:stretch/>
        </p:blipFill>
        <p:spPr bwMode="auto">
          <a:xfrm>
            <a:off x="612775" y="5240855"/>
            <a:ext cx="3200400" cy="1496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Администратор\Downloads\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t="37374" r="33287" b="25050"/>
          <a:stretch/>
        </p:blipFill>
        <p:spPr bwMode="auto">
          <a:xfrm>
            <a:off x="3853660" y="3212976"/>
            <a:ext cx="4493066" cy="2576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01965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229600" cy="1930226"/>
          </a:xfrm>
        </p:spPr>
        <p:txBody>
          <a:bodyPr>
            <a:normAutofit fontScale="90000"/>
          </a:bodyPr>
          <a:lstStyle/>
          <a:p>
            <a:r>
              <a:rPr lang="ru-RU" b="1" i="1" u="sng" dirty="0" smtClean="0">
                <a:latin typeface="Times New Roman"/>
                <a:ea typeface="Times New Roman"/>
              </a:rPr>
              <a:t>«Верховным </a:t>
            </a:r>
            <a:r>
              <a:rPr lang="ru-RU" b="1" i="1" u="sng" dirty="0">
                <a:latin typeface="Times New Roman"/>
                <a:ea typeface="Times New Roman"/>
              </a:rPr>
              <a:t>судьей всякой физической теории является опыт</a:t>
            </a:r>
            <a:r>
              <a:rPr lang="ru-RU" b="1" i="1" u="sng" dirty="0" smtClean="0">
                <a:latin typeface="Times New Roman"/>
                <a:ea typeface="Times New Roman"/>
              </a:rPr>
              <a:t>»</a:t>
            </a:r>
            <a:br>
              <a:rPr lang="ru-RU" b="1" i="1" u="sng" dirty="0" smtClean="0">
                <a:latin typeface="Times New Roman"/>
                <a:ea typeface="Times New Roman"/>
              </a:rPr>
            </a:br>
            <a:r>
              <a:rPr lang="ru-RU" b="1" i="1" dirty="0" smtClean="0">
                <a:latin typeface="Times New Roman"/>
                <a:ea typeface="Times New Roman"/>
              </a:rPr>
              <a:t>                                         </a:t>
            </a:r>
            <a:r>
              <a:rPr lang="ru-RU" dirty="0" err="1" smtClean="0">
                <a:latin typeface="Times New Roman"/>
                <a:ea typeface="Times New Roman"/>
              </a:rPr>
              <a:t>Л.Д.Ландау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3633267"/>
          </a:xfrm>
        </p:spPr>
        <p:txBody>
          <a:bodyPr>
            <a:normAutofit fontScale="92500"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- </a:t>
            </a:r>
            <a:r>
              <a:rPr lang="ru-RU" b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объект исследования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– давление жидкости.</a:t>
            </a:r>
            <a:endParaRPr lang="ru-RU" sz="28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- </a:t>
            </a:r>
            <a:r>
              <a:rPr lang="ru-RU" b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приборы,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необходимые для проведения экспериментов – цифровая лаборатория </a:t>
            </a:r>
            <a:r>
              <a:rPr lang="en-US" dirty="0" err="1">
                <a:latin typeface="Times New Roman"/>
                <a:ea typeface="Times New Roman"/>
                <a:cs typeface="Times New Roman"/>
              </a:rPr>
              <a:t>Releon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. </a:t>
            </a:r>
            <a:endParaRPr lang="ru-RU" dirty="0" smtClean="0">
              <a:latin typeface="Times New Roman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-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документ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оформления - </a:t>
            </a:r>
            <a:r>
              <a:rPr lang="ru-RU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технологическая </a:t>
            </a:r>
            <a:r>
              <a:rPr lang="ru-RU" b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карта эксперимента.</a:t>
            </a:r>
            <a:endParaRPr lang="ru-RU" sz="2800" b="1" dirty="0">
              <a:solidFill>
                <a:srgbClr val="C0000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328454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ds05.infourok.ru/uploads/ex/1144/00063f4b-59d32d67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48680"/>
            <a:ext cx="7968884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119878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384</Words>
  <Application>Microsoft Office PowerPoint</Application>
  <PresentationFormat>Экран (4:3)</PresentationFormat>
  <Paragraphs>52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«Использование цифровой лаборатории Releon в учебной  и исследовательской деятельности  по физике.  Практическая работа  «Закон Паскаля. Определение давления жидкости» </vt:lpstr>
      <vt:lpstr>Подсказка 1:</vt:lpstr>
      <vt:lpstr>Подсказка 2:</vt:lpstr>
      <vt:lpstr>Подсказка 3:</vt:lpstr>
      <vt:lpstr>Давление. Давление жидкости.</vt:lpstr>
      <vt:lpstr>Актуализация</vt:lpstr>
      <vt:lpstr>Презентация PowerPoint</vt:lpstr>
      <vt:lpstr>«Верховным судьей всякой физической теории является опыт»                                          Л.Д.Ландау</vt:lpstr>
      <vt:lpstr>Презентация PowerPoint</vt:lpstr>
      <vt:lpstr>От каких величин зависит давление жидкости (гидростатическое давление)?.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 измерить давление жидкости, без использования лаборатории? </vt:lpstr>
      <vt:lpstr>Презентация PowerPoint</vt:lpstr>
      <vt:lpstr>Презентация PowerPoint</vt:lpstr>
      <vt:lpstr>Презентация PowerPoint</vt:lpstr>
      <vt:lpstr>Презентация PowerPoint</vt:lpstr>
      <vt:lpstr>«Греет ли варежка?»</vt:lpstr>
      <vt:lpstr>Презентация PowerPoint</vt:lpstr>
      <vt:lpstr>Одевайтесь теплее, носите варежки и  будьте здоровы!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«Использование цифровой лаборатории Releon в учебной  и исследовательской деятельности  по физике.  Практическая работа  «Закон Паскаля. Определение давления жидкости»</dc:title>
  <dc:creator>Администратор</dc:creator>
  <cp:lastModifiedBy>XTreme.ws</cp:lastModifiedBy>
  <cp:revision>11</cp:revision>
  <dcterms:created xsi:type="dcterms:W3CDTF">2021-10-19T16:39:16Z</dcterms:created>
  <dcterms:modified xsi:type="dcterms:W3CDTF">2021-10-19T19:03:18Z</dcterms:modified>
</cp:coreProperties>
</file>