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0" r:id="rId3"/>
    <p:sldMasterId id="2147483689" r:id="rId4"/>
  </p:sldMasterIdLst>
  <p:sldIdLst>
    <p:sldId id="256" r:id="rId5"/>
    <p:sldId id="257" r:id="rId6"/>
    <p:sldId id="258" r:id="rId7"/>
    <p:sldId id="260" r:id="rId8"/>
    <p:sldId id="261" r:id="rId9"/>
    <p:sldId id="262" r:id="rId10"/>
    <p:sldId id="263" r:id="rId11"/>
    <p:sldId id="267" r:id="rId12"/>
    <p:sldId id="268" r:id="rId13"/>
    <p:sldId id="269" r:id="rId14"/>
    <p:sldId id="264" r:id="rId15"/>
    <p:sldId id="265" r:id="rId16"/>
    <p:sldId id="266" r:id="rId17"/>
    <p:sldId id="271" r:id="rId18"/>
    <p:sldId id="27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00623D-DAA3-4839-971D-30E6F3D428D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167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2851-2B3B-48B9-A3EB-38937AA98C45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F98B-D90B-4842-B9E3-BA73567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984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00623D-DAA3-4839-971D-30E6F3D428D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12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17D653-288F-4EAA-A7EF-EC1274838E60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777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6E8691-1C74-4531-BFA8-1AF498D3A2A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4722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281E28A-9C73-4615-BC72-0F3AD778B21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5043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DB34DA-2D19-4AF7-AB06-B110AF1E107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48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4854D6-3B6B-4A2B-94B2-F72164EEBC1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2300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24412C-BDF2-4F29-AAAD-9E299188C227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672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1A3C08-2C64-43FA-9F10-BA118C2AE51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351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00623D-DAA3-4839-971D-30E6F3D428D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538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17D653-288F-4EAA-A7EF-EC1274838E60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77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17D653-288F-4EAA-A7EF-EC1274838E60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9009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6E8691-1C74-4531-BFA8-1AF498D3A2A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859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281E28A-9C73-4615-BC72-0F3AD778B21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7856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DB34DA-2D19-4AF7-AB06-B110AF1E107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9489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4854D6-3B6B-4A2B-94B2-F72164EEBC1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4651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24412C-BDF2-4F29-AAAD-9E299188C227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9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1A3C08-2C64-43FA-9F10-BA118C2AE51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796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500623D-DAA3-4839-971D-30E6F3D428D2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30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E17D653-288F-4EAA-A7EF-EC1274838E60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833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6E8691-1C74-4531-BFA8-1AF498D3A2A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76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6E8691-1C74-4531-BFA8-1AF498D3A2A4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270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281E28A-9C73-4615-BC72-0F3AD778B21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170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DB34DA-2D19-4AF7-AB06-B110AF1E107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9134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4854D6-3B6B-4A2B-94B2-F72164EEBC1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6430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24412C-BDF2-4F29-AAAD-9E299188C227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43098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1A3C08-2C64-43FA-9F10-BA118C2AE51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310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281E28A-9C73-4615-BC72-0F3AD778B216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36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DB34DA-2D19-4AF7-AB06-B110AF1E1071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469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B4854D6-3B6B-4A2B-94B2-F72164EEBC1E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072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224412C-BDF2-4F29-AAAD-9E299188C227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1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E1A3C08-2C64-43FA-9F10-BA118C2AE51B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13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52851-2B3B-48B9-A3EB-38937AA98C45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8F98B-D90B-4842-B9E3-BA7356716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48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385F13-699B-4E15-94B9-E70985C1375D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80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385F13-699B-4E15-94B9-E70985C1375D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70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385F13-699B-4E15-94B9-E70985C1375D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82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385F13-699B-4E15-94B9-E70985C1375D}" type="slidenum">
              <a:rPr lang="ru-RU" alt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66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Элементы алгебры логики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Подготовка к проверочной работе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18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1339146" cy="2574070"/>
          </a:xfrm>
        </p:spPr>
        <p:txBody>
          <a:bodyPr/>
          <a:lstStyle/>
          <a:p>
            <a:r>
              <a:rPr lang="ru-RU" sz="5400" dirty="0" smtClean="0"/>
              <a:t>Проверьте задания с использованием логических операций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288323"/>
            <a:ext cx="10972800" cy="2837841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1. Для 2 – 1, для 3 – 0 </a:t>
            </a:r>
          </a:p>
          <a:p>
            <a:pPr marL="0" indent="0">
              <a:buNone/>
            </a:pPr>
            <a:r>
              <a:rPr lang="ru-RU" sz="4400" dirty="0" smtClean="0"/>
              <a:t>2. 123</a:t>
            </a:r>
          </a:p>
          <a:p>
            <a:pPr marL="0" indent="0">
              <a:buNone/>
            </a:pPr>
            <a:r>
              <a:rPr lang="ru-RU" sz="4400" dirty="0" smtClean="0"/>
              <a:t>4. 6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355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1919288" y="1643064"/>
            <a:ext cx="8748712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200" b="1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Логический элемент </a:t>
            </a: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устройство, которое после обработки двоичных сигналов выдаёт значение одной из логических операций.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179639" y="3000375"/>
            <a:ext cx="2344737" cy="1995488"/>
            <a:chOff x="413" y="2886"/>
            <a:chExt cx="1477" cy="1257"/>
          </a:xfrm>
        </p:grpSpPr>
        <p:sp>
          <p:nvSpPr>
            <p:cNvPr id="21525" name="Line 7"/>
            <p:cNvSpPr>
              <a:spLocks noChangeShapeType="1"/>
            </p:cNvSpPr>
            <p:nvPr/>
          </p:nvSpPr>
          <p:spPr bwMode="auto">
            <a:xfrm>
              <a:off x="521" y="3566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26" name="Rectangle 8"/>
            <p:cNvSpPr>
              <a:spLocks noChangeArrowheads="1"/>
            </p:cNvSpPr>
            <p:nvPr/>
          </p:nvSpPr>
          <p:spPr bwMode="auto">
            <a:xfrm>
              <a:off x="884" y="2976"/>
              <a:ext cx="545" cy="8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ru-RU" altLang="ru-RU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27" name="Line 9"/>
            <p:cNvSpPr>
              <a:spLocks noChangeShapeType="1"/>
            </p:cNvSpPr>
            <p:nvPr/>
          </p:nvSpPr>
          <p:spPr bwMode="auto">
            <a:xfrm>
              <a:off x="521" y="3158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28" name="Line 10"/>
            <p:cNvSpPr>
              <a:spLocks noChangeShapeType="1"/>
            </p:cNvSpPr>
            <p:nvPr/>
          </p:nvSpPr>
          <p:spPr bwMode="auto">
            <a:xfrm>
              <a:off x="1429" y="3385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29" name="Text Box 11"/>
            <p:cNvSpPr txBox="1">
              <a:spLocks noChangeArrowheads="1"/>
            </p:cNvSpPr>
            <p:nvPr/>
          </p:nvSpPr>
          <p:spPr bwMode="auto">
            <a:xfrm>
              <a:off x="1156" y="3022"/>
              <a:ext cx="22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en-US" altLang="ru-RU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&amp;</a:t>
              </a:r>
              <a:endParaRPr lang="ru-RU" altLang="ru-RU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30" name="Text Box 12"/>
            <p:cNvSpPr txBox="1">
              <a:spLocks noChangeArrowheads="1"/>
            </p:cNvSpPr>
            <p:nvPr/>
          </p:nvSpPr>
          <p:spPr bwMode="auto">
            <a:xfrm>
              <a:off x="476" y="2886"/>
              <a:ext cx="22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ru-RU" altLang="ru-RU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</a:t>
              </a:r>
            </a:p>
          </p:txBody>
        </p:sp>
        <p:sp>
          <p:nvSpPr>
            <p:cNvPr id="21531" name="Text Box 13"/>
            <p:cNvSpPr txBox="1">
              <a:spLocks noChangeArrowheads="1"/>
            </p:cNvSpPr>
            <p:nvPr/>
          </p:nvSpPr>
          <p:spPr bwMode="auto">
            <a:xfrm>
              <a:off x="476" y="3294"/>
              <a:ext cx="22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ru-RU" altLang="ru-RU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</a:t>
              </a:r>
            </a:p>
          </p:txBody>
        </p:sp>
        <p:sp>
          <p:nvSpPr>
            <p:cNvPr id="22556" name="Text Box 14"/>
            <p:cNvSpPr txBox="1">
              <a:spLocks noChangeArrowheads="1"/>
            </p:cNvSpPr>
            <p:nvPr/>
          </p:nvSpPr>
          <p:spPr bwMode="auto">
            <a:xfrm>
              <a:off x="413" y="3893"/>
              <a:ext cx="1477" cy="2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tabLst>
                  <a:tab pos="2147888" algn="l"/>
                </a:tabLst>
                <a:defRPr/>
              </a:pPr>
              <a:r>
                <a:rPr lang="ru-RU" sz="2000" b="1" dirty="0">
                  <a:solidFill>
                    <a:prstClr val="white"/>
                  </a:solidFill>
                  <a:latin typeface="Calibri"/>
                </a:rPr>
                <a:t>   И</a:t>
              </a:r>
              <a:r>
                <a:rPr lang="ru-RU" sz="2000" dirty="0">
                  <a:solidFill>
                    <a:prstClr val="white"/>
                  </a:solidFill>
                  <a:latin typeface="Calibri"/>
                </a:rPr>
                <a:t> (</a:t>
              </a:r>
              <a:r>
                <a:rPr lang="ru-RU" sz="2000" dirty="0" err="1">
                  <a:solidFill>
                    <a:prstClr val="white"/>
                  </a:solidFill>
                  <a:latin typeface="Calibri"/>
                </a:rPr>
                <a:t>конъюнктор</a:t>
              </a:r>
              <a:r>
                <a:rPr lang="ru-RU" sz="2000" dirty="0">
                  <a:solidFill>
                    <a:prstClr val="white"/>
                  </a:solidFill>
                  <a:latin typeface="Calibri"/>
                </a:rPr>
                <a:t>)</a:t>
              </a:r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5148264" y="3000375"/>
            <a:ext cx="2376487" cy="2000250"/>
            <a:chOff x="2283" y="2886"/>
            <a:chExt cx="1497" cy="1260"/>
          </a:xfrm>
        </p:grpSpPr>
        <p:sp>
          <p:nvSpPr>
            <p:cNvPr id="21517" name="Rectangle 16"/>
            <p:cNvSpPr>
              <a:spLocks noChangeArrowheads="1"/>
            </p:cNvSpPr>
            <p:nvPr/>
          </p:nvSpPr>
          <p:spPr bwMode="auto">
            <a:xfrm>
              <a:off x="2835" y="2977"/>
              <a:ext cx="545" cy="8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ru-RU" altLang="ru-RU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18" name="Line 17"/>
            <p:cNvSpPr>
              <a:spLocks noChangeShapeType="1"/>
            </p:cNvSpPr>
            <p:nvPr/>
          </p:nvSpPr>
          <p:spPr bwMode="auto">
            <a:xfrm>
              <a:off x="2472" y="3159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19" name="Line 18"/>
            <p:cNvSpPr>
              <a:spLocks noChangeShapeType="1"/>
            </p:cNvSpPr>
            <p:nvPr/>
          </p:nvSpPr>
          <p:spPr bwMode="auto">
            <a:xfrm>
              <a:off x="2472" y="3567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20" name="Line 19"/>
            <p:cNvSpPr>
              <a:spLocks noChangeShapeType="1"/>
            </p:cNvSpPr>
            <p:nvPr/>
          </p:nvSpPr>
          <p:spPr bwMode="auto">
            <a:xfrm>
              <a:off x="3380" y="3386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21" name="Text Box 20"/>
            <p:cNvSpPr txBox="1">
              <a:spLocks noChangeArrowheads="1"/>
            </p:cNvSpPr>
            <p:nvPr/>
          </p:nvSpPr>
          <p:spPr bwMode="auto">
            <a:xfrm>
              <a:off x="3107" y="3023"/>
              <a:ext cx="22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ru-RU" altLang="ru-RU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1522" name="Text Box 21"/>
            <p:cNvSpPr txBox="1">
              <a:spLocks noChangeArrowheads="1"/>
            </p:cNvSpPr>
            <p:nvPr/>
          </p:nvSpPr>
          <p:spPr bwMode="auto">
            <a:xfrm>
              <a:off x="2473" y="2886"/>
              <a:ext cx="22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ru-RU" altLang="ru-RU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</a:t>
              </a:r>
            </a:p>
          </p:txBody>
        </p:sp>
        <p:sp>
          <p:nvSpPr>
            <p:cNvPr id="21523" name="Text Box 22"/>
            <p:cNvSpPr txBox="1">
              <a:spLocks noChangeArrowheads="1"/>
            </p:cNvSpPr>
            <p:nvPr/>
          </p:nvSpPr>
          <p:spPr bwMode="auto">
            <a:xfrm>
              <a:off x="2473" y="3294"/>
              <a:ext cx="22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ru-RU" altLang="ru-RU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</a:t>
              </a:r>
            </a:p>
          </p:txBody>
        </p:sp>
        <p:sp>
          <p:nvSpPr>
            <p:cNvPr id="22548" name="Text Box 23"/>
            <p:cNvSpPr txBox="1">
              <a:spLocks noChangeArrowheads="1"/>
            </p:cNvSpPr>
            <p:nvPr/>
          </p:nvSpPr>
          <p:spPr bwMode="auto">
            <a:xfrm>
              <a:off x="2283" y="3896"/>
              <a:ext cx="1497" cy="25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ru-RU" sz="2000" b="1" dirty="0">
                  <a:solidFill>
                    <a:prstClr val="white"/>
                  </a:solidFill>
                  <a:latin typeface="Calibri"/>
                </a:rPr>
                <a:t>ИЛИ</a:t>
              </a:r>
              <a:r>
                <a:rPr lang="ru-RU" sz="2000" dirty="0">
                  <a:solidFill>
                    <a:prstClr val="white"/>
                  </a:solidFill>
                  <a:latin typeface="Calibri"/>
                </a:rPr>
                <a:t> (</a:t>
              </a:r>
              <a:r>
                <a:rPr lang="ru-RU" sz="2000" dirty="0" err="1">
                  <a:solidFill>
                    <a:prstClr val="white"/>
                  </a:solidFill>
                  <a:latin typeface="Calibri"/>
                </a:rPr>
                <a:t>дизъюнктор</a:t>
              </a:r>
              <a:r>
                <a:rPr lang="ru-RU" sz="2000" dirty="0">
                  <a:solidFill>
                    <a:prstClr val="white"/>
                  </a:solidFill>
                  <a:latin typeface="Calibri"/>
                </a:rPr>
                <a:t>)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8040688" y="3071815"/>
            <a:ext cx="2087562" cy="1904809"/>
            <a:chOff x="4105" y="2886"/>
            <a:chExt cx="1315" cy="1250"/>
          </a:xfrm>
        </p:grpSpPr>
        <p:sp>
          <p:nvSpPr>
            <p:cNvPr id="21511" name="Rectangle 25"/>
            <p:cNvSpPr>
              <a:spLocks noChangeArrowheads="1"/>
            </p:cNvSpPr>
            <p:nvPr/>
          </p:nvSpPr>
          <p:spPr bwMode="auto">
            <a:xfrm>
              <a:off x="4468" y="2886"/>
              <a:ext cx="545" cy="93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ru-RU" altLang="ru-RU" sz="24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12" name="Line 26"/>
            <p:cNvSpPr>
              <a:spLocks noChangeShapeType="1"/>
            </p:cNvSpPr>
            <p:nvPr/>
          </p:nvSpPr>
          <p:spPr bwMode="auto">
            <a:xfrm>
              <a:off x="4105" y="3339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13" name="Line 27"/>
            <p:cNvSpPr>
              <a:spLocks noChangeShapeType="1"/>
            </p:cNvSpPr>
            <p:nvPr/>
          </p:nvSpPr>
          <p:spPr bwMode="auto">
            <a:xfrm>
              <a:off x="5013" y="3295"/>
              <a:ext cx="36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14" name="Oval 28"/>
            <p:cNvSpPr>
              <a:spLocks noChangeArrowheads="1"/>
            </p:cNvSpPr>
            <p:nvPr/>
          </p:nvSpPr>
          <p:spPr bwMode="auto">
            <a:xfrm>
              <a:off x="4967" y="3249"/>
              <a:ext cx="90" cy="9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None/>
              </a:pPr>
              <a:endParaRPr lang="ru-RU" altLang="ru-RU" sz="18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39" name="Text Box 29"/>
            <p:cNvSpPr txBox="1">
              <a:spLocks noChangeArrowheads="1"/>
            </p:cNvSpPr>
            <p:nvPr/>
          </p:nvSpPr>
          <p:spPr bwMode="auto">
            <a:xfrm>
              <a:off x="4150" y="3873"/>
              <a:ext cx="1270" cy="263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ru-RU" sz="2000" b="1" dirty="0">
                  <a:solidFill>
                    <a:prstClr val="white"/>
                  </a:solidFill>
                  <a:latin typeface="Calibri"/>
                </a:rPr>
                <a:t>НЕ</a:t>
              </a:r>
              <a:r>
                <a:rPr lang="ru-RU" sz="2000" dirty="0">
                  <a:solidFill>
                    <a:prstClr val="white"/>
                  </a:solidFill>
                  <a:latin typeface="Calibri"/>
                </a:rPr>
                <a:t> (инвертор)</a:t>
              </a:r>
            </a:p>
          </p:txBody>
        </p:sp>
        <p:sp>
          <p:nvSpPr>
            <p:cNvPr id="21516" name="Text Box 30"/>
            <p:cNvSpPr txBox="1">
              <a:spLocks noChangeArrowheads="1"/>
            </p:cNvSpPr>
            <p:nvPr/>
          </p:nvSpPr>
          <p:spPr bwMode="auto">
            <a:xfrm>
              <a:off x="4105" y="3067"/>
              <a:ext cx="226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None/>
              </a:pPr>
              <a:r>
                <a:rPr lang="ru-RU" altLang="ru-RU" sz="240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</a:t>
              </a:r>
            </a:p>
          </p:txBody>
        </p:sp>
      </p:grpSp>
      <p:sp>
        <p:nvSpPr>
          <p:cNvPr id="21510" name="Заголовок 2"/>
          <p:cNvSpPr>
            <a:spLocks/>
          </p:cNvSpPr>
          <p:nvPr/>
        </p:nvSpPr>
        <p:spPr bwMode="auto">
          <a:xfrm>
            <a:off x="2424114" y="188914"/>
            <a:ext cx="7786687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>
                <a:solidFill>
                  <a:srgbClr val="1F497D"/>
                </a:solidFill>
                <a:cs typeface="Arial" panose="020B0604020202020204" pitchFamily="34" charset="0"/>
              </a:rPr>
              <a:t>Логические элементы</a:t>
            </a:r>
          </a:p>
        </p:txBody>
      </p:sp>
    </p:spTree>
    <p:extLst>
      <p:ext uri="{BB962C8B-B14F-4D97-AF65-F5344CB8AC3E}">
        <p14:creationId xmlns:p14="http://schemas.microsoft.com/office/powerpoint/2010/main" val="219109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396" y="729760"/>
            <a:ext cx="8868457" cy="420272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16722" y="729760"/>
            <a:ext cx="624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1916722" y="1815458"/>
            <a:ext cx="624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5500660" y="729759"/>
            <a:ext cx="624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  <p:sp>
        <p:nvSpPr>
          <p:cNvPr id="7" name="TextBox 6"/>
          <p:cNvSpPr txBox="1"/>
          <p:nvPr/>
        </p:nvSpPr>
        <p:spPr>
          <a:xfrm>
            <a:off x="5500660" y="1815457"/>
            <a:ext cx="624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62706" y="1745422"/>
            <a:ext cx="6242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0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3232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Проверьте логические схемы: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Левая – 0</a:t>
            </a:r>
          </a:p>
          <a:p>
            <a:r>
              <a:rPr lang="ru-RU" sz="4400" dirty="0" smtClean="0"/>
              <a:t>Правая - 0</a:t>
            </a:r>
            <a:endParaRPr lang="ru-RU" sz="44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9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Оцените свою работу: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«3»: 3 балла</a:t>
            </a:r>
          </a:p>
          <a:p>
            <a:pPr marL="0" indent="0">
              <a:buNone/>
            </a:pPr>
            <a:r>
              <a:rPr lang="ru-RU" dirty="0" smtClean="0"/>
              <a:t>«4»: 4-5 баллов</a:t>
            </a:r>
          </a:p>
          <a:p>
            <a:pPr marL="0" indent="0">
              <a:buNone/>
            </a:pPr>
            <a:r>
              <a:rPr lang="ru-RU" dirty="0" smtClean="0"/>
              <a:t>«5»: 6 баллов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050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Домашнее задание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/>
              <a:t>Подготовиться к ПР, </a:t>
            </a:r>
          </a:p>
          <a:p>
            <a:pPr marL="0" indent="0">
              <a:buNone/>
            </a:pPr>
            <a:r>
              <a:rPr lang="ru-RU" sz="4400" dirty="0" smtClean="0"/>
              <a:t>тестовые задания № 12-20, с. 43-45</a:t>
            </a:r>
            <a:endParaRPr lang="ru-RU" sz="4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04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42900"/>
            <a:ext cx="10515600" cy="5834063"/>
          </a:xfrm>
        </p:spPr>
        <p:txBody>
          <a:bodyPr/>
          <a:lstStyle/>
          <a:p>
            <a:r>
              <a:rPr lang="ru-RU" sz="4400" dirty="0" smtClean="0"/>
              <a:t>Цель:</a:t>
            </a:r>
          </a:p>
          <a:p>
            <a:pPr lvl="1"/>
            <a:r>
              <a:rPr lang="ru-RU" sz="4000" dirty="0" smtClean="0"/>
              <a:t>Подготовиться к проверочной работе по теме «Элементы алгебры логики»</a:t>
            </a:r>
          </a:p>
          <a:p>
            <a:r>
              <a:rPr lang="ru-RU" sz="4400" dirty="0" smtClean="0"/>
              <a:t>Задачи:</a:t>
            </a:r>
          </a:p>
          <a:p>
            <a:pPr lvl="1"/>
            <a:r>
              <a:rPr lang="ru-RU" sz="4000" dirty="0" smtClean="0"/>
              <a:t>Повторить высказывания</a:t>
            </a:r>
          </a:p>
          <a:p>
            <a:pPr lvl="1"/>
            <a:r>
              <a:rPr lang="ru-RU" sz="4000" dirty="0" smtClean="0"/>
              <a:t>Повторить логические операции</a:t>
            </a:r>
          </a:p>
          <a:p>
            <a:pPr lvl="1"/>
            <a:r>
              <a:rPr lang="ru-RU" sz="4000" dirty="0" smtClean="0"/>
              <a:t>Повторить таблицы истинности</a:t>
            </a:r>
          </a:p>
          <a:p>
            <a:pPr lvl="1"/>
            <a:r>
              <a:rPr lang="ru-RU" sz="4000" dirty="0" smtClean="0"/>
              <a:t>Повторить логические элементы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59048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Высказывание</a:t>
            </a:r>
            <a:r>
              <a:rPr lang="ru-RU" sz="5400" dirty="0" smtClean="0"/>
              <a:t> - 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978269"/>
            <a:ext cx="10972800" cy="41478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это </a:t>
            </a:r>
            <a:r>
              <a:rPr lang="ru-RU" sz="4400" b="1" dirty="0" smtClean="0"/>
              <a:t>повествовательное предложение, содержание которого можно однозначно определить как истинное или ложное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900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2063751" y="908050"/>
            <a:ext cx="8424863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 b="1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Конъюнкция</a:t>
            </a: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логическая операция, ставящая в соответствие каждым двум высказываниям новое высказывание, являющееся истинным тогда и только тогда, когда оба исходных высказывания истинны.</a:t>
            </a:r>
          </a:p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Другое название: </a:t>
            </a:r>
            <a:r>
              <a:rPr lang="ru-RU" altLang="ru-RU" sz="2200" b="1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логическое умножение.</a:t>
            </a:r>
          </a:p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Обозначения: </a:t>
            </a: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</a:t>
            </a:r>
            <a:r>
              <a:rPr lang="en-US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, </a:t>
            </a: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lang="ru-RU" altLang="ru-RU" sz="2800" b="1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И. </a:t>
            </a:r>
            <a:endParaRPr lang="ru-RU" altLang="ru-RU" sz="20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9637" name="Group 5"/>
          <p:cNvGraphicFramePr>
            <a:graphicFrameLocks noGrp="1"/>
          </p:cNvGraphicFramePr>
          <p:nvPr/>
        </p:nvGraphicFramePr>
        <p:xfrm>
          <a:off x="2597150" y="4148139"/>
          <a:ext cx="2928938" cy="2135187"/>
        </p:xfrm>
        <a:graphic>
          <a:graphicData uri="http://schemas.openxmlformats.org/drawingml/2006/table">
            <a:tbl>
              <a:tblPr/>
              <a:tblGrid>
                <a:gridCol w="7318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5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&amp;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7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269" name="Заголовок 2"/>
          <p:cNvSpPr>
            <a:spLocks/>
          </p:cNvSpPr>
          <p:nvPr/>
        </p:nvSpPr>
        <p:spPr bwMode="auto">
          <a:xfrm>
            <a:off x="2063750" y="188914"/>
            <a:ext cx="81470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 dirty="0">
                <a:solidFill>
                  <a:srgbClr val="1F497D"/>
                </a:solidFill>
                <a:cs typeface="Arial" panose="020B0604020202020204" pitchFamily="34" charset="0"/>
              </a:rPr>
              <a:t>Логические операции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992313" y="3429000"/>
            <a:ext cx="359886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истинности:</a:t>
            </a:r>
          </a:p>
        </p:txBody>
      </p:sp>
      <p:sp>
        <p:nvSpPr>
          <p:cNvPr id="10275" name="Text Box 39"/>
          <p:cNvSpPr txBox="1">
            <a:spLocks noChangeArrowheads="1"/>
          </p:cNvSpPr>
          <p:nvPr/>
        </p:nvSpPr>
        <p:spPr bwMode="auto">
          <a:xfrm>
            <a:off x="7608889" y="6308726"/>
            <a:ext cx="13668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None/>
            </a:pPr>
            <a:endParaRPr lang="ru-RU" altLang="ru-RU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64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992313" y="765175"/>
            <a:ext cx="8424862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 b="1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Дизъюнкция </a:t>
            </a: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логическая операция, которая каждым двум высказываниям ставит в соответствие новое высказывание, являющееся ложным тогда и только тогда, когда оба исходных высказывания ложны.</a:t>
            </a:r>
          </a:p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Другое название: </a:t>
            </a:r>
            <a:r>
              <a:rPr lang="ru-RU" altLang="ru-RU" sz="2200" b="1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логическое сложение</a:t>
            </a: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Обозначения:  </a:t>
            </a:r>
            <a:r>
              <a:rPr lang="en-US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|,  ИЛИ, +.</a:t>
            </a: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68613" name="Group 5"/>
          <p:cNvGraphicFramePr>
            <a:graphicFrameLocks noGrp="1"/>
          </p:cNvGraphicFramePr>
          <p:nvPr/>
        </p:nvGraphicFramePr>
        <p:xfrm>
          <a:off x="2208214" y="4005264"/>
          <a:ext cx="3240087" cy="2135187"/>
        </p:xfrm>
        <a:graphic>
          <a:graphicData uri="http://schemas.openxmlformats.org/drawingml/2006/table">
            <a:tbl>
              <a:tblPr/>
              <a:tblGrid>
                <a:gridCol w="1081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7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7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710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293" name="Заголовок 2"/>
          <p:cNvSpPr>
            <a:spLocks/>
          </p:cNvSpPr>
          <p:nvPr/>
        </p:nvSpPr>
        <p:spPr bwMode="auto">
          <a:xfrm>
            <a:off x="2063750" y="188914"/>
            <a:ext cx="81470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>
                <a:solidFill>
                  <a:srgbClr val="1F497D"/>
                </a:solidFill>
                <a:cs typeface="Arial" panose="020B0604020202020204" pitchFamily="34" charset="0"/>
              </a:rPr>
              <a:t>Логические операции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992313" y="3284539"/>
            <a:ext cx="3598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истинности:</a:t>
            </a:r>
          </a:p>
        </p:txBody>
      </p:sp>
    </p:spTree>
    <p:extLst>
      <p:ext uri="{BB962C8B-B14F-4D97-AF65-F5344CB8AC3E}">
        <p14:creationId xmlns:p14="http://schemas.microsoft.com/office/powerpoint/2010/main" val="346012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86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1992314" y="836614"/>
            <a:ext cx="835183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 b="1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Инверсия</a:t>
            </a: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логическая операция, которая каждому высказыванию ставит в соответствие новое высказывание, значение которого противоположно исходному.</a:t>
            </a:r>
          </a:p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Другое название: </a:t>
            </a:r>
            <a:r>
              <a:rPr lang="ru-RU" altLang="ru-RU" sz="2200" b="1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логическое отрицание.</a:t>
            </a:r>
          </a:p>
          <a:p>
            <a:pPr algn="just" eaLnBrk="1" fontAlgn="base" hangingPunct="1">
              <a:spcAft>
                <a:spcPct val="0"/>
              </a:spcAft>
              <a:buNone/>
            </a:pP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Обозначения: </a:t>
            </a: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НЕ,  </a:t>
            </a:r>
            <a:r>
              <a:rPr lang="en-US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¬</a:t>
            </a:r>
            <a:r>
              <a:rPr lang="ru-RU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US" altLang="ru-RU" sz="2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¯</a:t>
            </a: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. </a:t>
            </a:r>
          </a:p>
        </p:txBody>
      </p:sp>
      <p:graphicFrame>
        <p:nvGraphicFramePr>
          <p:cNvPr id="67589" name="Group 5"/>
          <p:cNvGraphicFramePr>
            <a:graphicFrameLocks noGrp="1"/>
          </p:cNvGraphicFramePr>
          <p:nvPr/>
        </p:nvGraphicFramePr>
        <p:xfrm>
          <a:off x="2389189" y="3571875"/>
          <a:ext cx="2655887" cy="1281114"/>
        </p:xfrm>
        <a:graphic>
          <a:graphicData uri="http://schemas.openxmlformats.org/drawingml/2006/table">
            <a:tbl>
              <a:tblPr/>
              <a:tblGrid>
                <a:gridCol w="1328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71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</a:t>
                      </a:r>
                    </a:p>
                  </a:txBody>
                  <a:tcPr marT="45731" marB="45731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Ā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A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4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1" marB="45731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82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1" marB="45731" horzOverflow="overflow">
                    <a:lnL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</a:p>
                  </a:txBody>
                  <a:tcPr marT="45731" marB="45731" horzOverflow="overflow">
                    <a:lnL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18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7604" name="Text Box 20"/>
          <p:cNvSpPr txBox="1">
            <a:spLocks noChangeArrowheads="1"/>
          </p:cNvSpPr>
          <p:nvPr/>
        </p:nvSpPr>
        <p:spPr bwMode="auto">
          <a:xfrm>
            <a:off x="1992312" y="5734050"/>
            <a:ext cx="9384933" cy="837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Логические операции имеют следующий приоритет:</a:t>
            </a:r>
          </a:p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2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(действия в скобках), инверсия</a:t>
            </a:r>
            <a:r>
              <a:rPr lang="ru-RU" altLang="ru-RU" sz="22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конъюнкция, дизъюнкция</a:t>
            </a:r>
            <a:r>
              <a:rPr lang="ru-RU" altLang="ru-RU" sz="2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2307" name="Заголовок 2"/>
          <p:cNvSpPr>
            <a:spLocks/>
          </p:cNvSpPr>
          <p:nvPr/>
        </p:nvSpPr>
        <p:spPr bwMode="auto">
          <a:xfrm>
            <a:off x="2063750" y="188914"/>
            <a:ext cx="814705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4000" b="1">
                <a:solidFill>
                  <a:srgbClr val="1F497D"/>
                </a:solidFill>
                <a:cs typeface="Arial" panose="020B0604020202020204" pitchFamily="34" charset="0"/>
              </a:rPr>
              <a:t>Логические операции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1992313" y="2852739"/>
            <a:ext cx="35988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истинности:</a:t>
            </a:r>
          </a:p>
        </p:txBody>
      </p:sp>
    </p:spTree>
    <p:extLst>
      <p:ext uri="{BB962C8B-B14F-4D97-AF65-F5344CB8AC3E}">
        <p14:creationId xmlns:p14="http://schemas.microsoft.com/office/powerpoint/2010/main" val="364109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75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75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7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7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Оцените работу в парах:</a:t>
            </a:r>
            <a:endParaRPr lang="ru-RU" sz="5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dirty="0" smtClean="0"/>
              <a:t>«3»: </a:t>
            </a:r>
            <a:r>
              <a:rPr lang="ru-RU" sz="5400" dirty="0" smtClean="0"/>
              <a:t>15-20 баллов</a:t>
            </a:r>
          </a:p>
          <a:p>
            <a:pPr marL="0" indent="0">
              <a:buNone/>
            </a:pPr>
            <a:r>
              <a:rPr lang="ru-RU" sz="5400" dirty="0" smtClean="0"/>
              <a:t>«4»: 21-26 баллов</a:t>
            </a:r>
          </a:p>
          <a:p>
            <a:pPr marL="0" indent="0">
              <a:buNone/>
            </a:pPr>
            <a:r>
              <a:rPr lang="ru-RU" sz="5400" smtClean="0"/>
              <a:t>«5»: </a:t>
            </a:r>
            <a:r>
              <a:rPr lang="ru-RU" sz="5400" dirty="0" smtClean="0"/>
              <a:t>27-30 баллов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8853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1224846" cy="1703631"/>
          </a:xfrm>
        </p:spPr>
        <p:txBody>
          <a:bodyPr/>
          <a:lstStyle/>
          <a:p>
            <a:r>
              <a:rPr lang="ru-RU" sz="6000" dirty="0"/>
              <a:t>Задания с использованием логических операций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602523"/>
            <a:ext cx="10972800" cy="3523641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/>
              <a:t>(</a:t>
            </a:r>
            <a:r>
              <a:rPr lang="en-US" sz="4800" b="1" dirty="0"/>
              <a:t>x</a:t>
            </a:r>
            <a:r>
              <a:rPr lang="ru-RU" sz="4800" b="1" dirty="0"/>
              <a:t>&lt;3)&amp; </a:t>
            </a:r>
            <a:r>
              <a:rPr lang="en-US" sz="4800" b="1" dirty="0">
                <a:sym typeface="Symbol" panose="05050102010706020507" pitchFamily="18" charset="2"/>
              </a:rPr>
              <a:t></a:t>
            </a:r>
            <a:r>
              <a:rPr lang="ru-RU" sz="4800" b="1" dirty="0"/>
              <a:t>(</a:t>
            </a:r>
            <a:r>
              <a:rPr lang="en-US" sz="4800" b="1" dirty="0"/>
              <a:t>x</a:t>
            </a:r>
            <a:r>
              <a:rPr lang="ru-RU" sz="4800" b="1" dirty="0"/>
              <a:t>&lt;2)</a:t>
            </a:r>
            <a:r>
              <a:rPr lang="ru-RU" sz="4800" dirty="0"/>
              <a:t> для </a:t>
            </a:r>
            <a:r>
              <a:rPr lang="ru-RU" sz="4800" dirty="0" smtClean="0"/>
              <a:t>х=0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    1   и  не  1   =    1 и 0   =  0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499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Задание ОГЭ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/>
              <a:t>Найти наименьшее целое число, для которого истинно высказывание</a:t>
            </a:r>
            <a:endParaRPr lang="en-US" sz="8000" b="1" dirty="0" smtClean="0"/>
          </a:p>
          <a:p>
            <a:pPr marL="0" indent="0">
              <a:buNone/>
            </a:pPr>
            <a:r>
              <a:rPr lang="ru-RU" sz="6600" b="1" dirty="0" smtClean="0"/>
              <a:t>не(</a:t>
            </a:r>
            <a:r>
              <a:rPr lang="en-US" sz="6600" b="1" dirty="0"/>
              <a:t>x</a:t>
            </a:r>
            <a:r>
              <a:rPr lang="ru-RU" sz="6600" b="1" dirty="0"/>
              <a:t>&lt;2) и (</a:t>
            </a:r>
            <a:r>
              <a:rPr lang="en-US" sz="6600" b="1" dirty="0"/>
              <a:t>x</a:t>
            </a:r>
            <a:r>
              <a:rPr lang="ru-RU" sz="6600" b="1" dirty="0"/>
              <a:t>&lt;5</a:t>
            </a:r>
            <a:r>
              <a:rPr lang="ru-RU" sz="6600" b="1" dirty="0" smtClean="0"/>
              <a:t>)</a:t>
            </a:r>
          </a:p>
          <a:p>
            <a:pPr marL="0" indent="0"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(х</a:t>
            </a:r>
            <a:r>
              <a:rPr lang="en-US" sz="6600" b="1" dirty="0">
                <a:solidFill>
                  <a:srgbClr val="C00000"/>
                </a:solidFill>
              </a:rPr>
              <a:t>≥</a:t>
            </a:r>
            <a:r>
              <a:rPr lang="ru-RU" sz="6600" b="1" dirty="0" smtClean="0">
                <a:solidFill>
                  <a:srgbClr val="C00000"/>
                </a:solidFill>
              </a:rPr>
              <a:t>2)</a:t>
            </a:r>
            <a:r>
              <a:rPr lang="ru-RU" sz="6600" b="1" dirty="0" smtClean="0"/>
              <a:t> и (х</a:t>
            </a:r>
            <a:r>
              <a:rPr lang="en-US" sz="6600" b="1" dirty="0" smtClean="0"/>
              <a:t>&lt;5</a:t>
            </a:r>
            <a:r>
              <a:rPr lang="ru-RU" sz="6600" b="1" smtClean="0"/>
              <a:t>)           2!</a:t>
            </a:r>
            <a:endParaRPr lang="ru-RU" sz="66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62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426</Words>
  <Application>Microsoft Office PowerPoint</Application>
  <PresentationFormat>Широкоэкранный</PresentationFormat>
  <Paragraphs>107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Symbol</vt:lpstr>
      <vt:lpstr>1_Тема Office</vt:lpstr>
      <vt:lpstr>Тема Office</vt:lpstr>
      <vt:lpstr>2_Тема Office</vt:lpstr>
      <vt:lpstr>3_Тема Office</vt:lpstr>
      <vt:lpstr>Элементы алгебры логики</vt:lpstr>
      <vt:lpstr>Презентация PowerPoint</vt:lpstr>
      <vt:lpstr>Высказывание - </vt:lpstr>
      <vt:lpstr>Презентация PowerPoint</vt:lpstr>
      <vt:lpstr>Презентация PowerPoint</vt:lpstr>
      <vt:lpstr>Презентация PowerPoint</vt:lpstr>
      <vt:lpstr>Оцените работу в парах:</vt:lpstr>
      <vt:lpstr>Задания с использованием логических операций </vt:lpstr>
      <vt:lpstr>Задание ОГЭ</vt:lpstr>
      <vt:lpstr>Проверьте задания с использованием логических операций</vt:lpstr>
      <vt:lpstr>Презентация PowerPoint</vt:lpstr>
      <vt:lpstr>Презентация PowerPoint</vt:lpstr>
      <vt:lpstr>Проверьте логические схемы:</vt:lpstr>
      <vt:lpstr>Оцените свою работу: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алгебры логики</dc:title>
  <dc:creator>user</dc:creator>
  <cp:lastModifiedBy>user</cp:lastModifiedBy>
  <cp:revision>20</cp:revision>
  <dcterms:created xsi:type="dcterms:W3CDTF">2022-11-24T01:31:16Z</dcterms:created>
  <dcterms:modified xsi:type="dcterms:W3CDTF">2023-01-31T17:58:41Z</dcterms:modified>
</cp:coreProperties>
</file>