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4 класс Школа россии\уроки\рус яз\3 четверть\ФОНЫ К ПРЕЗЕНТАЦ\картинка ученики за партой  15 тыс изображений найдено в Яндекс.Картинках_files\7481715-girl-and-boy-with-old-chalkboard---color-illustratio.jpg"/>
          <p:cNvPicPr>
            <a:picLocks noChangeAspect="1" noChangeArrowheads="1"/>
          </p:cNvPicPr>
          <p:nvPr/>
        </p:nvPicPr>
        <p:blipFill>
          <a:blip r:embed="rId2"/>
          <a:srcRect l="3184" t="7291" r="3904" b="4166"/>
          <a:stretch>
            <a:fillRect/>
          </a:stretch>
        </p:blipFill>
        <p:spPr bwMode="auto">
          <a:xfrm>
            <a:off x="0" y="0"/>
            <a:ext cx="8986868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07154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Урок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русского языка.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714372"/>
          </a:xfrm>
          <a:solidFill>
            <a:srgbClr val="00FF99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Самооценивание</a:t>
            </a:r>
            <a:r>
              <a:rPr lang="ru-RU" dirty="0" smtClean="0">
                <a:solidFill>
                  <a:srgbClr val="FFFF00"/>
                </a:solidFill>
              </a:rPr>
              <a:t>: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071546"/>
          <a:ext cx="8572560" cy="5335778"/>
        </p:xfrm>
        <a:graphic>
          <a:graphicData uri="http://schemas.openxmlformats.org/drawingml/2006/table">
            <a:tbl>
              <a:tblPr/>
              <a:tblGrid>
                <a:gridCol w="4263501"/>
                <a:gridCol w="4309059"/>
              </a:tblGrid>
              <a:tr h="402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На уроке я работал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активно / пассивно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Своей работой на уроке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доволен / не доволен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Урок для меня показался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коротким / длинным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За урок 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не устал / </a:t>
                      </a:r>
                      <a:r>
                        <a:rPr lang="ru-RU" sz="2800" dirty="0" err="1">
                          <a:latin typeface="Times New Roman"/>
                          <a:ea typeface="Calibri"/>
                          <a:cs typeface="Times New Roman"/>
                        </a:rPr>
                        <a:t>устал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Мое настроение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стало лучше / стало хуже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06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Материал урока мне был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понятен / не понятен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полезен / бесполезен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интересен / скучен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легким / трудным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Свою работу по карточкам я оценю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17" name="Picture 1" descr="D:\4 класс Школа россии\уроки\рус яз\ФОНЫ К ПРЕЗЕНТАЦ\fotooboi-sozdanie-tochki-smajlikov-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000892" y="5357826"/>
            <a:ext cx="1738379" cy="1142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4 класс Школа россии\уроки\рус яз\3 четверть\ФОНЫ К ПРЕЗЕНТАЦ\ШКОЛЬНАЯ ДОС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1429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ДОМАШНЕЕ ЗАДАНИЕ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3429000"/>
            <a:ext cx="6408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FF00"/>
                </a:solidFill>
              </a:rPr>
              <a:t>Учебник с 72( правило), </a:t>
            </a:r>
            <a:r>
              <a:rPr lang="ru-RU" sz="3600" i="1" dirty="0" err="1" smtClean="0">
                <a:solidFill>
                  <a:srgbClr val="FFFF00"/>
                </a:solidFill>
              </a:rPr>
              <a:t>упр</a:t>
            </a:r>
            <a:r>
              <a:rPr lang="ru-RU" sz="3600" i="1" dirty="0" smtClean="0">
                <a:solidFill>
                  <a:srgbClr val="FFFF00"/>
                </a:solidFill>
              </a:rPr>
              <a:t> 151</a:t>
            </a:r>
            <a:endParaRPr lang="ru-RU" sz="3600" i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5643578"/>
            <a:ext cx="42418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solidFill>
                  <a:srgbClr val="00B0F0"/>
                </a:solidFill>
              </a:rPr>
              <a:t>Спасибо за урок!</a:t>
            </a:r>
            <a:endParaRPr lang="ru-RU" sz="4400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Классная  работа.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4 класс Школа россии\уроки\рус яз\3 четверть\ФОНЫ К ПРЕЗЕНТАЦ\fon_v_linejk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357158" y="1554166"/>
            <a:ext cx="8572559" cy="408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без меня предметы?</a:t>
            </a: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Лишь названия.</a:t>
            </a: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 я приду – все в действие придет.</a:t>
            </a: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Летит ракета. </a:t>
            </a:r>
            <a:b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Люди строят здания.</a:t>
            </a: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Цветут сады. </a:t>
            </a:r>
            <a:b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0" i="1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хлеб в полях растет.</a:t>
            </a: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7256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Велико ли перо, а большие книги пишет.</a:t>
            </a:r>
            <a:endParaRPr lang="ru-RU" sz="3600" dirty="0"/>
          </a:p>
        </p:txBody>
      </p:sp>
      <p:pic>
        <p:nvPicPr>
          <p:cNvPr id="3074" name="Picture 2" descr="D:\4 класс Школа россии\уроки\рус яз\3 четверть\ФОНЫ К ПРЕЗЕНТАЦ\d6b57bc33622e1ed685267db6f38938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357694"/>
            <a:ext cx="2357422" cy="2210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857364"/>
            <a:ext cx="7539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Древо и учитель познаются по плоду.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3071810"/>
            <a:ext cx="59784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Идти в науку — терпеть муку.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4 класс Школа россии\уроки\рус яз\3 четверть\ФОНЫ К ПРЕЗЕНТАЦ\ШКОЛЬНАЯ ДОС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1429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Неопределённая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форма глагола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286124"/>
            <a:ext cx="7947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FF00"/>
                </a:solidFill>
              </a:rPr>
              <a:t>(начальная </a:t>
            </a:r>
            <a:r>
              <a:rPr lang="ru-RU" sz="3200" i="1" dirty="0" smtClean="0">
                <a:solidFill>
                  <a:srgbClr val="FFFF00"/>
                </a:solidFill>
              </a:rPr>
              <a:t>форма глагола или </a:t>
            </a:r>
            <a:r>
              <a:rPr lang="ru-RU" sz="3200" i="1" dirty="0" smtClean="0">
                <a:solidFill>
                  <a:srgbClr val="FFFF00"/>
                </a:solidFill>
              </a:rPr>
              <a:t>инфинитив)</a:t>
            </a:r>
            <a:endParaRPr lang="ru-RU" sz="32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Прочитайте</a:t>
            </a:r>
            <a:r>
              <a:rPr lang="ru-RU" dirty="0" smtClean="0"/>
              <a:t>. Сравните глаголы 1 и 2 группы. </a:t>
            </a:r>
          </a:p>
          <a:p>
            <a:r>
              <a:rPr lang="ru-RU" dirty="0" smtClean="0"/>
              <a:t> </a:t>
            </a:r>
            <a:r>
              <a:rPr lang="ru-RU" dirty="0" smtClean="0"/>
              <a:t>На </a:t>
            </a:r>
            <a:r>
              <a:rPr lang="ru-RU" dirty="0" smtClean="0"/>
              <a:t>какие группы можно поделить глаголы?. </a:t>
            </a:r>
          </a:p>
          <a:p>
            <a:r>
              <a:rPr lang="ru-RU" dirty="0" smtClean="0"/>
              <a:t>Выпишите </a:t>
            </a:r>
            <a:r>
              <a:rPr lang="ru-RU" dirty="0" smtClean="0"/>
              <a:t>их в столбик. </a:t>
            </a:r>
          </a:p>
          <a:p>
            <a:r>
              <a:rPr lang="ru-RU" dirty="0" smtClean="0"/>
              <a:t>Что можем определить у глаголов настоящего </a:t>
            </a:r>
            <a:r>
              <a:rPr lang="ru-RU" dirty="0" smtClean="0"/>
              <a:t>и прошедшего времени?</a:t>
            </a:r>
            <a:endParaRPr lang="ru-RU" dirty="0" smtClean="0"/>
          </a:p>
          <a:p>
            <a:r>
              <a:rPr lang="ru-RU" dirty="0" smtClean="0"/>
              <a:t>К </a:t>
            </a:r>
            <a:r>
              <a:rPr lang="ru-RU" dirty="0" smtClean="0"/>
              <a:t>какой группе отнесли глаголы второй </a:t>
            </a:r>
            <a:r>
              <a:rPr lang="ru-RU" dirty="0" smtClean="0"/>
              <a:t>строки? </a:t>
            </a:r>
            <a:r>
              <a:rPr lang="ru-RU" dirty="0" smtClean="0"/>
              <a:t>Почему?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643106" y="1071546"/>
            <a:ext cx="8229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00B050"/>
                </a:solidFill>
              </a:rPr>
              <a:t>Алгоритм: </a:t>
            </a:r>
            <a:endParaRPr lang="ru-RU" b="1" u="sng" dirty="0">
              <a:solidFill>
                <a:srgbClr val="00B05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1055" t="42708" r="14453" b="40625"/>
          <a:stretch>
            <a:fillRect/>
          </a:stretch>
        </p:blipFill>
        <p:spPr bwMode="auto">
          <a:xfrm>
            <a:off x="4000464" y="0"/>
            <a:ext cx="5143536" cy="222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Неопределённая форма глагола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143116"/>
            <a:ext cx="2757478" cy="857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Что делать?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6147" name="Picture 3" descr="D:\4 класс Школа россии\уроки\рус яз\ФОНЫ К ПРЕЗЕНТАЦ\0016-021-Refleksi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5000636"/>
            <a:ext cx="1924050" cy="1628775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643570" y="2214554"/>
            <a:ext cx="2757478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сделать?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2928926" y="1071546"/>
            <a:ext cx="1214446" cy="121444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57752" y="1142984"/>
            <a:ext cx="1214446" cy="107157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071802" y="3286124"/>
            <a:ext cx="27013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i="1" dirty="0" smtClean="0">
                <a:solidFill>
                  <a:srgbClr val="00B050"/>
                </a:solidFill>
              </a:rPr>
              <a:t>–</a:t>
            </a:r>
            <a:r>
              <a:rPr lang="ru-RU" sz="4000" i="1" dirty="0" err="1" smtClean="0">
                <a:solidFill>
                  <a:srgbClr val="00B050"/>
                </a:solidFill>
              </a:rPr>
              <a:t>ть</a:t>
            </a:r>
            <a:r>
              <a:rPr lang="ru-RU" sz="4000" i="1" dirty="0" smtClean="0">
                <a:solidFill>
                  <a:srgbClr val="00B050"/>
                </a:solidFill>
              </a:rPr>
              <a:t>  </a:t>
            </a:r>
            <a:r>
              <a:rPr lang="ru-RU" sz="4000" i="1" dirty="0" smtClean="0">
                <a:solidFill>
                  <a:srgbClr val="00B050"/>
                </a:solidFill>
              </a:rPr>
              <a:t>   </a:t>
            </a:r>
            <a:r>
              <a:rPr lang="ru-RU" sz="4000" i="1" dirty="0" smtClean="0">
                <a:solidFill>
                  <a:srgbClr val="00B050"/>
                </a:solidFill>
              </a:rPr>
              <a:t>– </a:t>
            </a:r>
            <a:r>
              <a:rPr lang="ru-RU" sz="4000" i="1" dirty="0" err="1" smtClean="0">
                <a:solidFill>
                  <a:srgbClr val="00B050"/>
                </a:solidFill>
              </a:rPr>
              <a:t>ти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30469" t="36458" r="13867" b="17708"/>
          <a:stretch>
            <a:fillRect/>
          </a:stretch>
        </p:blipFill>
        <p:spPr bwMode="auto">
          <a:xfrm>
            <a:off x="428596" y="1285860"/>
            <a:ext cx="8283560" cy="383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dirty="0" err="1" smtClean="0">
                <a:solidFill>
                  <a:srgbClr val="FFFF00"/>
                </a:solidFill>
              </a:rPr>
              <a:t>Физминутка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 descr="D:\4 класс Школа россии\уроки\рус яз\ФОНЫ К ПРЕЗЕНТАЦ\0_8e39c_1d02f62e_XL.jp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1357298"/>
            <a:ext cx="3309949" cy="3309949"/>
          </a:xfrm>
          <a:prstGeom prst="rect">
            <a:avLst/>
          </a:prstGeom>
          <a:noFill/>
        </p:spPr>
      </p:pic>
      <p:pic>
        <p:nvPicPr>
          <p:cNvPr id="8195" name="Picture 3" descr="D:\4 класс Школа россии\уроки\рус яз\ФОНЫ К ПРЕЗЕНТАЦ\картинка ученики за партой  15 тыс изображений найдено в Яндекс.Картинках_files\i_0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643446"/>
            <a:ext cx="4000528" cy="2047875"/>
          </a:xfrm>
          <a:prstGeom prst="rect">
            <a:avLst/>
          </a:prstGeom>
          <a:noFill/>
        </p:spPr>
      </p:pic>
      <p:pic>
        <p:nvPicPr>
          <p:cNvPr id="8196" name="Picture 4" descr="C:\Documents and Settings\Владелец\Рабочий стол\конкурс копилка\867242679.jp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500306"/>
            <a:ext cx="2762641" cy="2357454"/>
          </a:xfrm>
          <a:prstGeom prst="rect">
            <a:avLst/>
          </a:prstGeom>
          <a:noFill/>
        </p:spPr>
      </p:pic>
      <p:pic>
        <p:nvPicPr>
          <p:cNvPr id="8197" name="Picture 5" descr="C:\Documents and Settings\Владелец\Рабочий стол\конкурс копилка\50fcae6f1b1225df61a26dc8b9d1db9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000240"/>
            <a:ext cx="1960024" cy="3071834"/>
          </a:xfrm>
          <a:prstGeom prst="rect">
            <a:avLst/>
          </a:prstGeom>
          <a:noFill/>
        </p:spPr>
      </p:pic>
      <p:pic>
        <p:nvPicPr>
          <p:cNvPr id="8198" name="Picture 6" descr="C:\Documents and Settings\Владелец\Рабочий стол\конкурс копилка\f99ad38bc81e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2500306"/>
            <a:ext cx="1996260" cy="1990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1" name="Picture 1" descr="D:\4 класс Школа россии\уроки\рус яз\ФОНЫ К ПРЕЗЕНТАЦ\51471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906"/>
            <a:ext cx="9144000" cy="6881812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14282" y="785794"/>
            <a:ext cx="864399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РЕФЛЕКСИЯ: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3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Какую задачу ставили?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Удалось решить поставленную задачу?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получили результаты?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нужно сделать ещё?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Классная  работа.</vt:lpstr>
      <vt:lpstr>Велико ли перо, а большие книги пишет.</vt:lpstr>
      <vt:lpstr>Слайд 4</vt:lpstr>
      <vt:lpstr>Алгоритм: </vt:lpstr>
      <vt:lpstr>Неопределённая форма глагола</vt:lpstr>
      <vt:lpstr>Слайд 7</vt:lpstr>
      <vt:lpstr>Физминутка </vt:lpstr>
      <vt:lpstr>Слайд 9</vt:lpstr>
      <vt:lpstr>Самооценивание: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ОВВ</cp:lastModifiedBy>
  <cp:revision>1</cp:revision>
  <dcterms:modified xsi:type="dcterms:W3CDTF">2021-03-27T15:23:55Z</dcterms:modified>
</cp:coreProperties>
</file>