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7" autoAdjust="0"/>
    <p:restoredTop sz="94660"/>
  </p:normalViewPr>
  <p:slideViewPr>
    <p:cSldViewPr snapToGrid="0">
      <p:cViewPr varScale="1">
        <p:scale>
          <a:sx n="60" d="100"/>
          <a:sy n="60" d="100"/>
        </p:scale>
        <p:origin x="-78" y="-3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90E207-7FF3-4AEE-AD91-594CE0447D55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C7CE72-3878-4728-B491-53020A6076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90549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712C6-3396-4028-A341-FF165E942F35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7FF2-AF2A-4D61-92AF-FDD5A891D2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38315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712C6-3396-4028-A341-FF165E942F35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7FF2-AF2A-4D61-92AF-FDD5A891D2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8258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712C6-3396-4028-A341-FF165E942F35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7FF2-AF2A-4D61-92AF-FDD5A891D2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92130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712C6-3396-4028-A341-FF165E942F35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7FF2-AF2A-4D61-92AF-FDD5A891D2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80733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712C6-3396-4028-A341-FF165E942F35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7FF2-AF2A-4D61-92AF-FDD5A891D2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785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712C6-3396-4028-A341-FF165E942F35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7FF2-AF2A-4D61-92AF-FDD5A891D2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15416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712C6-3396-4028-A341-FF165E942F35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7FF2-AF2A-4D61-92AF-FDD5A891D2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89548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712C6-3396-4028-A341-FF165E942F35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7FF2-AF2A-4D61-92AF-FDD5A891D2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3023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712C6-3396-4028-A341-FF165E942F35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7FF2-AF2A-4D61-92AF-FDD5A891D2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33138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712C6-3396-4028-A341-FF165E942F35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7FF2-AF2A-4D61-92AF-FDD5A891D2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5180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712C6-3396-4028-A341-FF165E942F35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7FF2-AF2A-4D61-92AF-FDD5A891D2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05115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712C6-3396-4028-A341-FF165E942F35}" type="datetimeFigureOut">
              <a:rPr lang="ru-RU" smtClean="0"/>
              <a:pPr/>
              <a:t>22.12.2023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497FF2-AF2A-4D61-92AF-FDD5A891D2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5370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69" y="0"/>
            <a:ext cx="12200569" cy="6858000"/>
          </a:xfrm>
          <a:prstGeom prst="rect">
            <a:avLst/>
          </a:prstGeom>
        </p:spPr>
      </p:pic>
      <p:sp>
        <p:nvSpPr>
          <p:cNvPr id="6" name="Прямоугольный треугольник 5"/>
          <p:cNvSpPr/>
          <p:nvPr/>
        </p:nvSpPr>
        <p:spPr>
          <a:xfrm rot="10800000">
            <a:off x="3855904" y="0"/>
            <a:ext cx="8344665" cy="6858000"/>
          </a:xfrm>
          <a:prstGeom prst="rt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202496" y="793214"/>
            <a:ext cx="5989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ГЕНЕТИЧЕСКИЕ </a:t>
            </a:r>
            <a:r>
              <a:rPr lang="ru-RU" sz="3200" smtClean="0">
                <a:solidFill>
                  <a:schemeClr val="accent1">
                    <a:lumMod val="50000"/>
                  </a:schemeClr>
                </a:solidFill>
              </a:rPr>
              <a:t>ЗАБОЛЕВАНИЯ 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95701" y="2622014"/>
            <a:ext cx="38962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440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9" name="TextBox 8"/>
          <p:cNvSpPr txBox="1"/>
          <p:nvPr/>
        </p:nvSpPr>
        <p:spPr>
          <a:xfrm>
            <a:off x="1884555" y="1686481"/>
            <a:ext cx="602165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СПАСИБО ЗА ВНИМАНИЕ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3839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1" y="1"/>
            <a:ext cx="10515600" cy="1641512"/>
          </a:xfrm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" y="1"/>
            <a:ext cx="12192000" cy="182562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Что такое наследственные заболевания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64356" y="1603155"/>
            <a:ext cx="5427644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/>
          </a:p>
          <a:p>
            <a:r>
              <a:rPr lang="ru-RU" sz="2000" dirty="0" smtClean="0"/>
              <a:t>У людей от 20 000 до 25 000 генов. Генетическая мутация возникает, когда изменяется один или несколько генов. Если это генетическое изменение передается детям, то это наследственное генетическое заболевание.</a:t>
            </a:r>
          </a:p>
          <a:p>
            <a:endParaRPr lang="ru-RU" sz="2000" dirty="0" smtClean="0"/>
          </a:p>
          <a:p>
            <a:r>
              <a:rPr lang="ru-RU" sz="2000" dirty="0" smtClean="0"/>
              <a:t>Если у партнеров совпадает статус носительства определенных болезней, то есть высокий риск рождения ребенка с наследственным заболеванием</a:t>
            </a:r>
          </a:p>
          <a:p>
            <a:endParaRPr lang="ru-RU" sz="1600" dirty="0" smtClean="0"/>
          </a:p>
        </p:txBody>
      </p:sp>
      <p:pic>
        <p:nvPicPr>
          <p:cNvPr id="13" name="Объект 1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5624"/>
            <a:ext cx="6764355" cy="5043225"/>
          </a:xfrm>
        </p:spPr>
      </p:pic>
    </p:spTree>
    <p:extLst>
      <p:ext uri="{BB962C8B-B14F-4D97-AF65-F5344CB8AC3E}">
        <p14:creationId xmlns="" xmlns:p14="http://schemas.microsoft.com/office/powerpoint/2010/main" val="2718050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0686"/>
            <a:ext cx="12192000" cy="5167312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1"/>
            <a:ext cx="12192000" cy="16906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ВИДЫ ГЕНЕТИЧЕСКИХ ЗАБОЛЕВАНИЙ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661011" y="2324560"/>
            <a:ext cx="7941020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Tx/>
              <a:buAutoNum type="arabicParenR"/>
            </a:pPr>
            <a:r>
              <a:rPr lang="ru-RU" sz="4400" dirty="0" smtClean="0"/>
              <a:t>Болезнь </a:t>
            </a:r>
            <a:r>
              <a:rPr lang="ru-RU" sz="4400" dirty="0"/>
              <a:t>Шарко-Мари-Тута</a:t>
            </a:r>
          </a:p>
          <a:p>
            <a:pPr marL="457200" indent="-457200">
              <a:buAutoNum type="arabicParenR"/>
            </a:pPr>
            <a:r>
              <a:rPr lang="ru-RU" sz="4400" dirty="0" smtClean="0"/>
              <a:t>Синдром Эдвардса</a:t>
            </a:r>
          </a:p>
          <a:p>
            <a:pPr marL="457200" indent="-457200">
              <a:buAutoNum type="arabicParenR"/>
            </a:pPr>
            <a:r>
              <a:rPr lang="ru-RU" sz="4400" dirty="0" smtClean="0"/>
              <a:t>Синдром </a:t>
            </a:r>
            <a:r>
              <a:rPr lang="ru-RU" sz="4400" dirty="0" err="1" smtClean="0"/>
              <a:t>Коудена</a:t>
            </a:r>
            <a:endParaRPr lang="ru-RU" sz="4400" dirty="0" smtClean="0"/>
          </a:p>
          <a:p>
            <a:pPr marL="457200" indent="-457200">
              <a:buAutoNum type="arabicParenR"/>
            </a:pPr>
            <a:r>
              <a:rPr lang="ru-RU" sz="4400" dirty="0" smtClean="0"/>
              <a:t>Наследственные заболевания</a:t>
            </a:r>
          </a:p>
          <a:p>
            <a:pPr marL="457200" indent="-457200">
              <a:buAutoNum type="arabicParenR"/>
            </a:pPr>
            <a:r>
              <a:rPr lang="ru-RU" sz="4400" dirty="0" smtClean="0"/>
              <a:t>Хромосомные болезни</a:t>
            </a:r>
            <a:endParaRPr lang="ru-RU" sz="4400" dirty="0"/>
          </a:p>
        </p:txBody>
      </p:sp>
    </p:spTree>
    <p:extLst>
      <p:ext uri="{BB962C8B-B14F-4D97-AF65-F5344CB8AC3E}">
        <p14:creationId xmlns="" xmlns:p14="http://schemas.microsoft.com/office/powerpoint/2010/main" val="24444483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8256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5623"/>
            <a:ext cx="6775450" cy="5032377"/>
          </a:xfr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12192000" cy="1825623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Болезнь Шарко-Мари-Тута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450" y="1825621"/>
            <a:ext cx="5416550" cy="503237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656723" y="1825621"/>
            <a:ext cx="436268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основе патогенеза болезни Шарко-Мари-Тута лежит повреждение нервов, которое приводит к вторичной мышечной атрофии. Чаще всего страдают «быстрые» двигательные нервные волокна, иннервирующие удаленные мышцы конечностей, берущие на себя большую физическую нагрузку — мышцы стопы и голени. Чуть меньше и позже повреждаются мышцы кистей и предплечий. Также поражаются и чувствительные нервы, что приводит к утрате тактильной, болевой и температурной чувствительности конечностей.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27754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202" y="-16925"/>
            <a:ext cx="12192000" cy="16906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3762"/>
            <a:ext cx="6918593" cy="5184237"/>
          </a:xfrm>
        </p:spPr>
      </p:pic>
      <p:sp>
        <p:nvSpPr>
          <p:cNvPr id="4" name="Прямоугольник 3"/>
          <p:cNvSpPr/>
          <p:nvPr/>
        </p:nvSpPr>
        <p:spPr>
          <a:xfrm>
            <a:off x="0" y="-72681"/>
            <a:ext cx="12192000" cy="174644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Синдром Эдвардса</a:t>
            </a:r>
            <a:endParaRPr lang="ru-RU" sz="4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8594" y="1673761"/>
            <a:ext cx="5339508" cy="518423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918593" y="1673761"/>
            <a:ext cx="533950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Синдром Эдвардса - хромосомное заболевание, обусловленное </a:t>
            </a:r>
            <a:r>
              <a:rPr lang="ru-RU" dirty="0" err="1"/>
              <a:t>трисомией</a:t>
            </a:r>
            <a:r>
              <a:rPr lang="ru-RU" dirty="0"/>
              <a:t> по 18-ой хромосоме и сопровождающееся множественными пороками развития. Для синдрома Эдвардса характерны своеобразные фенотипические признаки (</a:t>
            </a:r>
            <a:r>
              <a:rPr lang="ru-RU" dirty="0" err="1"/>
              <a:t>долихоцефалическая</a:t>
            </a:r>
            <a:r>
              <a:rPr lang="ru-RU" dirty="0"/>
              <a:t> форма черепа, </a:t>
            </a:r>
            <a:r>
              <a:rPr lang="ru-RU" dirty="0" err="1"/>
              <a:t>микрофтальмия</a:t>
            </a:r>
            <a:r>
              <a:rPr lang="ru-RU" dirty="0"/>
              <a:t>, недоразвитие ушных раковин, </a:t>
            </a:r>
            <a:r>
              <a:rPr lang="ru-RU" dirty="0" err="1"/>
              <a:t>микроретрогнатия</a:t>
            </a:r>
            <a:r>
              <a:rPr lang="ru-RU" dirty="0"/>
              <a:t> и др.), аномалии опорно-двигательной, сердечно-сосудистой, пищеварительной, мочеполовой системы, ЦНС. Синдром Эдвардса может быть диагностирован на этапе беременности (УЗИ-скрининг, инвазивная </a:t>
            </a:r>
            <a:r>
              <a:rPr lang="ru-RU" dirty="0" err="1"/>
              <a:t>пренатальная</a:t>
            </a:r>
            <a:r>
              <a:rPr lang="ru-RU" dirty="0"/>
              <a:t> диагностика) либо уже после рождения ребенка на основании внешних признаков и цитогенетического исследования. Дети с синдромом Эдвардса нуждаются в симптоматическом лечении и хорошем уходе.</a:t>
            </a:r>
          </a:p>
        </p:txBody>
      </p:sp>
    </p:spTree>
    <p:extLst>
      <p:ext uri="{BB962C8B-B14F-4D97-AF65-F5344CB8AC3E}">
        <p14:creationId xmlns="" xmlns:p14="http://schemas.microsoft.com/office/powerpoint/2010/main" val="3597069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0688"/>
            <a:ext cx="6165850" cy="5167312"/>
          </a:xfr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12192000" cy="169068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Синдром </a:t>
            </a:r>
            <a:r>
              <a:rPr lang="ru-RU" sz="4400" dirty="0" err="1"/>
              <a:t>Коудена</a:t>
            </a:r>
            <a:endParaRPr lang="ru-RU" sz="4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850" y="1690687"/>
            <a:ext cx="6026150" cy="51673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65850" y="1690686"/>
            <a:ext cx="602615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Болезнь </a:t>
            </a:r>
            <a:r>
              <a:rPr lang="ru-RU" dirty="0" err="1"/>
              <a:t>Коудена</a:t>
            </a:r>
            <a:r>
              <a:rPr lang="ru-RU" dirty="0"/>
              <a:t> – генетическое заболевание, основным проявлением которого служит формирование доброкачественных опухолей внутренних органов, также повышена частота возникновения злокачественных новообразований. Множественные </a:t>
            </a:r>
            <a:r>
              <a:rPr lang="ru-RU" dirty="0" err="1"/>
              <a:t>гамартомы</a:t>
            </a:r>
            <a:r>
              <a:rPr lang="ru-RU" dirty="0"/>
              <a:t> и кисты образуются в желудочно-кишечном тракте, молочной железе, органах репродуктивной системы. Диагностика болезни </a:t>
            </a:r>
            <a:r>
              <a:rPr lang="ru-RU" dirty="0" err="1"/>
              <a:t>Коудена</a:t>
            </a:r>
            <a:r>
              <a:rPr lang="ru-RU" dirty="0"/>
              <a:t> частично основывается на изучении настоящего статуса пациента, но наиболее точный результат обеспечивает генетический анализ. Специфического лечения на сегодняшний момент не существует, используется лишь симптоматическая терапия, в том числе и хирургические операции для удаления доброкачественных новообразований.</a:t>
            </a:r>
          </a:p>
        </p:txBody>
      </p:sp>
    </p:spTree>
    <p:extLst>
      <p:ext uri="{BB962C8B-B14F-4D97-AF65-F5344CB8AC3E}">
        <p14:creationId xmlns="" xmlns:p14="http://schemas.microsoft.com/office/powerpoint/2010/main" val="222002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0687"/>
            <a:ext cx="7136780" cy="5167313"/>
          </a:xfrm>
        </p:spPr>
      </p:pic>
      <p:sp>
        <p:nvSpPr>
          <p:cNvPr id="4" name="Прямоугольник 3"/>
          <p:cNvSpPr/>
          <p:nvPr/>
        </p:nvSpPr>
        <p:spPr>
          <a:xfrm>
            <a:off x="1" y="0"/>
            <a:ext cx="12191999" cy="169068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Наследственные заболевания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36781" y="1690687"/>
            <a:ext cx="5055220" cy="4791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Наследственные заболевания – большая группа болезней человека, вызванных патологическими изменениями в генетическом аппарате. В настоящее время известно более 6 тыс. синдромов с наследственным механизмом передачи, а их общая частота в популяции составляет от 0,2 до 4%. Одни генетические болезни имеют определенную этническую и географическую распространенность, другие – с одинаковой частотой встречаются во всем мире. Изучение наследственных заболеваний находится преимущественно в компетенции медицинской генетики, однако столкнуться с подобной патологией могут практически любые медицинские специалисты: педиатры, неврологи, эндокринологи, гематологи, терапевты и др.</a:t>
            </a:r>
          </a:p>
        </p:txBody>
      </p:sp>
    </p:spTree>
    <p:extLst>
      <p:ext uri="{BB962C8B-B14F-4D97-AF65-F5344CB8AC3E}">
        <p14:creationId xmlns="" xmlns:p14="http://schemas.microsoft.com/office/powerpoint/2010/main" val="330367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0688"/>
            <a:ext cx="5809785" cy="5167311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-1"/>
            <a:ext cx="12192000" cy="1690687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Хромосомные болезни</a:t>
            </a:r>
            <a:endParaRPr lang="ru-RU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5809786" y="1690686"/>
            <a:ext cx="638221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Хромосомные болезни, или синдромы - это группа врожденных патологических состояний, проявляющихся множественными пороками развития, различающихся по своей клинической картине, часто сопровождающихся тяжелыми нарушениями психического и соматического развития. Основной дефект - различные степени интеллектуальной недостаточности, что может осложняться нарушениями зрения, слуха, опорно-двигательного аппарата, более выраженными, чем интеллектуальный дефект, расстройствами речи, эмоциональной сферы и поведения.</a:t>
            </a:r>
          </a:p>
          <a:p>
            <a:endParaRPr lang="ru-RU" sz="1600" dirty="0"/>
          </a:p>
          <a:p>
            <a:r>
              <a:rPr lang="ru-RU" sz="1600" dirty="0"/>
              <a:t>Диагностические признаки хромосомных синдромов можно разделить на три группы:</a:t>
            </a:r>
          </a:p>
          <a:p>
            <a:endParaRPr lang="ru-RU" sz="1600" dirty="0"/>
          </a:p>
          <a:p>
            <a:r>
              <a:rPr lang="ru-RU" sz="1600" dirty="0"/>
              <a:t>неспецифические, т.е. такие, как выраженная умственная отсталость, сочетающаяся с дисплазиями, врожденными пороками развития и черепно-лицевыми аномалиями;</a:t>
            </a:r>
          </a:p>
          <a:p>
            <a:endParaRPr lang="ru-RU" sz="1600" dirty="0"/>
          </a:p>
          <a:p>
            <a:r>
              <a:rPr lang="ru-RU" sz="1600" dirty="0"/>
              <a:t>признаки, характерные для отдельных синдромов;</a:t>
            </a:r>
          </a:p>
          <a:p>
            <a:endParaRPr lang="ru-RU" sz="1600" dirty="0"/>
          </a:p>
          <a:p>
            <a:r>
              <a:rPr lang="ru-RU" sz="1600" dirty="0"/>
              <a:t>патогномоничные для конкретного синдрома, например, специфический плач при синдроме «кошачьего крика».</a:t>
            </a:r>
          </a:p>
        </p:txBody>
      </p:sp>
    </p:spTree>
    <p:extLst>
      <p:ext uri="{BB962C8B-B14F-4D97-AF65-F5344CB8AC3E}">
        <p14:creationId xmlns="" xmlns:p14="http://schemas.microsoft.com/office/powerpoint/2010/main" val="2930307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4821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-1" y="1048214"/>
            <a:ext cx="12191999" cy="580978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-1"/>
            <a:ext cx="12191999" cy="10482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>
                <a:solidFill>
                  <a:schemeClr val="tx1"/>
                </a:solidFill>
              </a:rPr>
              <a:t>Профилактика заболеваний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0" y="1048214"/>
            <a:ext cx="6099717" cy="58097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Шансы человека заболеть той или иной болезнью зависят от того, какие гены он унаследовал от родителей. Существуют патологии, которые в полной мере или значительной степени зависят от наследственных факторов. Методами направленной профилактики наследственных заболеваний являются их ранняя диагностика и определение индивидуального риска развития той или иной болезни, обусловленной генетически.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099718" y="1048214"/>
            <a:ext cx="6092282" cy="58097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Дородовая диагностика объединяет в себя прямые и непрямые методы исследования. Первым этапом профилактики генетических заболеваний является отбор женщин для прохождения непрямой </a:t>
            </a:r>
            <a:r>
              <a:rPr lang="ru-RU" dirty="0" err="1">
                <a:solidFill>
                  <a:schemeClr val="tx1"/>
                </a:solidFill>
              </a:rPr>
              <a:t>пренатальной</a:t>
            </a:r>
            <a:r>
              <a:rPr lang="ru-RU" dirty="0">
                <a:solidFill>
                  <a:schemeClr val="tx1"/>
                </a:solidFill>
              </a:rPr>
              <a:t> диагностики. Медико-генетическое консультирование требуется в случае: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1) </a:t>
            </a:r>
            <a:r>
              <a:rPr lang="ru-RU" dirty="0" smtClean="0">
                <a:solidFill>
                  <a:schemeClr val="tx1"/>
                </a:solidFill>
              </a:rPr>
              <a:t>возраста </a:t>
            </a:r>
            <a:r>
              <a:rPr lang="ru-RU" dirty="0">
                <a:solidFill>
                  <a:schemeClr val="tx1"/>
                </a:solidFill>
              </a:rPr>
              <a:t>беременной 35 лет и старше;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2) </a:t>
            </a:r>
            <a:r>
              <a:rPr lang="ru-RU" dirty="0" smtClean="0">
                <a:solidFill>
                  <a:schemeClr val="tx1"/>
                </a:solidFill>
              </a:rPr>
              <a:t>двух </a:t>
            </a:r>
            <a:r>
              <a:rPr lang="ru-RU" dirty="0">
                <a:solidFill>
                  <a:schemeClr val="tx1"/>
                </a:solidFill>
              </a:rPr>
              <a:t>и более выкидышей на ранних сроках беременности;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3) </a:t>
            </a:r>
            <a:r>
              <a:rPr lang="ru-RU" dirty="0" smtClean="0">
                <a:solidFill>
                  <a:schemeClr val="tx1"/>
                </a:solidFill>
              </a:rPr>
              <a:t>наличия </a:t>
            </a:r>
            <a:r>
              <a:rPr lang="ru-RU" dirty="0">
                <a:solidFill>
                  <a:schemeClr val="tx1"/>
                </a:solidFill>
              </a:rPr>
              <a:t>в семье детей с генетическими отклонениями;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моногенных заболеваний, ранее </a:t>
            </a:r>
            <a:r>
              <a:rPr lang="ru-RU" dirty="0" err="1">
                <a:solidFill>
                  <a:schemeClr val="tx1"/>
                </a:solidFill>
              </a:rPr>
              <a:t>диагностировавшихся</a:t>
            </a:r>
            <a:r>
              <a:rPr lang="ru-RU" dirty="0">
                <a:solidFill>
                  <a:schemeClr val="tx1"/>
                </a:solidFill>
              </a:rPr>
              <a:t> в семье и у ближайших родственников;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4) </a:t>
            </a:r>
            <a:r>
              <a:rPr lang="ru-RU" dirty="0" smtClean="0">
                <a:solidFill>
                  <a:schemeClr val="tx1"/>
                </a:solidFill>
              </a:rPr>
              <a:t>приема </a:t>
            </a:r>
            <a:r>
              <a:rPr lang="ru-RU" dirty="0">
                <a:solidFill>
                  <a:schemeClr val="tx1"/>
                </a:solidFill>
              </a:rPr>
              <a:t>некоторых </a:t>
            </a:r>
            <a:r>
              <a:rPr lang="ru-RU" dirty="0" err="1">
                <a:solidFill>
                  <a:schemeClr val="tx1"/>
                </a:solidFill>
              </a:rPr>
              <a:t>фармпрепаратов</a:t>
            </a:r>
            <a:r>
              <a:rPr lang="ru-RU" dirty="0">
                <a:solidFill>
                  <a:schemeClr val="tx1"/>
                </a:solidFill>
              </a:rPr>
              <a:t> во время беременности;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5) </a:t>
            </a:r>
            <a:r>
              <a:rPr lang="ru-RU" dirty="0" smtClean="0">
                <a:solidFill>
                  <a:schemeClr val="tx1"/>
                </a:solidFill>
              </a:rPr>
              <a:t>перенесения </a:t>
            </a:r>
            <a:r>
              <a:rPr lang="ru-RU" dirty="0">
                <a:solidFill>
                  <a:schemeClr val="tx1"/>
                </a:solidFill>
              </a:rPr>
              <a:t>вирусных инфекций;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6) </a:t>
            </a:r>
            <a:r>
              <a:rPr lang="ru-RU" dirty="0" smtClean="0">
                <a:solidFill>
                  <a:schemeClr val="tx1"/>
                </a:solidFill>
              </a:rPr>
              <a:t>облучения </a:t>
            </a:r>
            <a:r>
              <a:rPr lang="ru-RU" dirty="0">
                <a:solidFill>
                  <a:schemeClr val="tx1"/>
                </a:solidFill>
              </a:rPr>
              <a:t>одного из будущих родителей перед зачатием ребенка.</a:t>
            </a:r>
          </a:p>
        </p:txBody>
      </p:sp>
    </p:spTree>
    <p:extLst>
      <p:ext uri="{BB962C8B-B14F-4D97-AF65-F5344CB8AC3E}">
        <p14:creationId xmlns="" xmlns:p14="http://schemas.microsoft.com/office/powerpoint/2010/main" val="837987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  <p:bldP spid="1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698</Words>
  <Application>Microsoft Office PowerPoint</Application>
  <PresentationFormat>Произвольный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katikova</cp:lastModifiedBy>
  <cp:revision>17</cp:revision>
  <dcterms:created xsi:type="dcterms:W3CDTF">2023-05-12T17:17:22Z</dcterms:created>
  <dcterms:modified xsi:type="dcterms:W3CDTF">2023-12-22T10:05:36Z</dcterms:modified>
</cp:coreProperties>
</file>