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44" r:id="rId8"/>
    <p:sldMasterId id="2147483756" r:id="rId9"/>
  </p:sldMasterIdLst>
  <p:notesMasterIdLst>
    <p:notesMasterId r:id="rId45"/>
  </p:notesMasterIdLst>
  <p:sldIdLst>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292" r:id="rId24"/>
    <p:sldId id="291" r:id="rId25"/>
    <p:sldId id="274" r:id="rId26"/>
    <p:sldId id="275" r:id="rId27"/>
    <p:sldId id="276" r:id="rId28"/>
    <p:sldId id="307" r:id="rId29"/>
    <p:sldId id="257" r:id="rId30"/>
    <p:sldId id="259" r:id="rId31"/>
    <p:sldId id="260" r:id="rId32"/>
    <p:sldId id="261" r:id="rId33"/>
    <p:sldId id="262" r:id="rId34"/>
    <p:sldId id="263" r:id="rId35"/>
    <p:sldId id="264" r:id="rId36"/>
    <p:sldId id="256" r:id="rId37"/>
    <p:sldId id="265" r:id="rId38"/>
    <p:sldId id="266" r:id="rId39"/>
    <p:sldId id="267" r:id="rId40"/>
    <p:sldId id="308" r:id="rId41"/>
    <p:sldId id="279" r:id="rId42"/>
    <p:sldId id="278" r:id="rId43"/>
    <p:sldId id="272" r:id="rId4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autoAdjust="0"/>
    <p:restoredTop sz="94631" autoAdjust="0"/>
  </p:normalViewPr>
  <p:slideViewPr>
    <p:cSldViewPr>
      <p:cViewPr varScale="1">
        <p:scale>
          <a:sx n="74" d="100"/>
          <a:sy n="74" d="100"/>
        </p:scale>
        <p:origin x="-1266" y="-96"/>
      </p:cViewPr>
      <p:guideLst>
        <p:guide orient="horz" pos="2160"/>
        <p:guide pos="2880"/>
      </p:guideLst>
    </p:cSldViewPr>
  </p:slideViewPr>
  <p:outlineViewPr>
    <p:cViewPr>
      <p:scale>
        <a:sx n="33" d="100"/>
        <a:sy n="33" d="100"/>
      </p:scale>
      <p:origin x="240" y="19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AC6716-622F-422D-BE86-4A06CB828837}" type="datetimeFigureOut">
              <a:rPr lang="ru-RU" smtClean="0"/>
              <a:pPr/>
              <a:t>28.11.2016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F79CA7-0EFB-4880-8392-DCFCF86EB92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9F79CA7-0EFB-4880-8392-DCFCF86EB92E}" type="slidenum">
              <a:rPr lang="ru-RU" smtClean="0"/>
              <a:pPr/>
              <a:t>32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28.11.2016</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28.11.2016</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28.11.2016</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28.11.2016</a:t>
            </a:fld>
            <a:endParaRPr lang="ru-RU"/>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8" name="Номер слайда 7"/>
          <p:cNvSpPr>
            <a:spLocks noGrp="1"/>
          </p:cNvSpPr>
          <p:nvPr>
            <p:ph type="sldNum" sz="quarter" idx="11"/>
          </p:nvPr>
        </p:nvSpPr>
        <p:spPr/>
        <p:txBody>
          <a:bodyPr/>
          <a:lstStyle/>
          <a:p>
            <a:fld id="{725C68B6-61C2-468F-89AB-4B9F7531AA68}"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28.11.2016</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28.11.2016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28.11.2016</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B106E36-FD25-4E2D-B0AA-010F637433A0}" type="datetimeFigureOut">
              <a:rPr lang="ru-RU" smtClean="0"/>
              <a:pPr/>
              <a:t>28.11.2016</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5B106E36-FD25-4E2D-B0AA-010F637433A0}" type="datetimeFigureOut">
              <a:rPr lang="ru-RU" smtClean="0"/>
              <a:pPr/>
              <a:t>28.11.2016</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28.11.2016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51.xml"/><Relationship Id="rId5" Type="http://schemas.openxmlformats.org/officeDocument/2006/relationships/image" Target="../media/image40.jpeg"/><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62.xml"/><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8.xml"/><Relationship Id="rId4" Type="http://schemas.openxmlformats.org/officeDocument/2006/relationships/image" Target="../media/image49.jpeg"/></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84.xml"/><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571480"/>
            <a:ext cx="8072494" cy="4143403"/>
          </a:xfrm>
        </p:spPr>
        <p:txBody>
          <a:bodyPr/>
          <a:lstStyle/>
          <a:p>
            <a:endParaRPr lang="ru-RU" dirty="0"/>
          </a:p>
        </p:txBody>
      </p:sp>
      <p:sp>
        <p:nvSpPr>
          <p:cNvPr id="3" name="Подзаголовок 2"/>
          <p:cNvSpPr>
            <a:spLocks noGrp="1"/>
          </p:cNvSpPr>
          <p:nvPr>
            <p:ph type="subTitle" idx="1"/>
          </p:nvPr>
        </p:nvSpPr>
        <p:spPr>
          <a:xfrm>
            <a:off x="2000232" y="5572140"/>
            <a:ext cx="5857916" cy="642942"/>
          </a:xfrm>
        </p:spPr>
        <p:txBody>
          <a:bodyPr/>
          <a:lstStyle/>
          <a:p>
            <a:r>
              <a:rPr lang="en-US" dirty="0" smtClean="0"/>
              <a:t>an earthquake</a:t>
            </a:r>
            <a:endParaRPr lang="ru-RU" dirty="0"/>
          </a:p>
        </p:txBody>
      </p:sp>
      <p:pic>
        <p:nvPicPr>
          <p:cNvPr id="1026" name="Picture 2" descr="C:\Documents and Settings\ребята\Рабочий стол\к уроку\упр. 18\1.an earthquake.jpg"/>
          <p:cNvPicPr>
            <a:picLocks noChangeAspect="1" noChangeArrowheads="1"/>
          </p:cNvPicPr>
          <p:nvPr/>
        </p:nvPicPr>
        <p:blipFill>
          <a:blip r:embed="rId2"/>
          <a:srcRect/>
          <a:stretch>
            <a:fillRect/>
          </a:stretch>
        </p:blipFill>
        <p:spPr bwMode="auto">
          <a:xfrm>
            <a:off x="1357290" y="785794"/>
            <a:ext cx="7650104" cy="471490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357166"/>
            <a:ext cx="8429684" cy="5214973"/>
          </a:xfrm>
        </p:spPr>
        <p:txBody>
          <a:bodyPr/>
          <a:lstStyle/>
          <a:p>
            <a:endParaRPr lang="ru-RU" dirty="0"/>
          </a:p>
        </p:txBody>
      </p:sp>
      <p:sp>
        <p:nvSpPr>
          <p:cNvPr id="3" name="Подзаголовок 2"/>
          <p:cNvSpPr>
            <a:spLocks noGrp="1"/>
          </p:cNvSpPr>
          <p:nvPr>
            <p:ph type="subTitle" idx="1"/>
          </p:nvPr>
        </p:nvSpPr>
        <p:spPr>
          <a:xfrm>
            <a:off x="2143108" y="5857892"/>
            <a:ext cx="5572164" cy="571504"/>
          </a:xfrm>
        </p:spPr>
        <p:txBody>
          <a:bodyPr>
            <a:noAutofit/>
          </a:bodyPr>
          <a:lstStyle/>
          <a:p>
            <a:r>
              <a:rPr lang="en-US" sz="4000" dirty="0" smtClean="0"/>
              <a:t>a ship crash</a:t>
            </a:r>
            <a:endParaRPr lang="ru-RU" sz="4000" dirty="0"/>
          </a:p>
        </p:txBody>
      </p:sp>
      <p:pic>
        <p:nvPicPr>
          <p:cNvPr id="10242" name="Picture 2" descr="C:\Documents and Settings\ребята\Рабочий стол\к уроку\упр. 18\10. a ship crash.JPG"/>
          <p:cNvPicPr>
            <a:picLocks noChangeAspect="1" noChangeArrowheads="1"/>
          </p:cNvPicPr>
          <p:nvPr/>
        </p:nvPicPr>
        <p:blipFill>
          <a:blip r:embed="rId2"/>
          <a:srcRect/>
          <a:stretch>
            <a:fillRect/>
          </a:stretch>
        </p:blipFill>
        <p:spPr bwMode="auto">
          <a:xfrm>
            <a:off x="1142976" y="357166"/>
            <a:ext cx="7260114" cy="542928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58204" cy="5154626"/>
          </a:xfrm>
        </p:spPr>
        <p:txBody>
          <a:bodyPr/>
          <a:lstStyle/>
          <a:p>
            <a:endParaRPr lang="ru-RU" dirty="0"/>
          </a:p>
        </p:txBody>
      </p:sp>
      <p:sp>
        <p:nvSpPr>
          <p:cNvPr id="3" name="Содержимое 2"/>
          <p:cNvSpPr>
            <a:spLocks noGrp="1"/>
          </p:cNvSpPr>
          <p:nvPr>
            <p:ph idx="1"/>
          </p:nvPr>
        </p:nvSpPr>
        <p:spPr>
          <a:xfrm>
            <a:off x="1357290" y="5715016"/>
            <a:ext cx="7215238" cy="714380"/>
          </a:xfrm>
        </p:spPr>
        <p:txBody>
          <a:bodyPr>
            <a:noAutofit/>
          </a:bodyPr>
          <a:lstStyle/>
          <a:p>
            <a:pPr algn="ctr">
              <a:buNone/>
            </a:pPr>
            <a:r>
              <a:rPr lang="en-US" sz="4000" dirty="0" smtClean="0"/>
              <a:t>an iceberg crash</a:t>
            </a:r>
            <a:endParaRPr lang="ru-RU" sz="4000" dirty="0"/>
          </a:p>
        </p:txBody>
      </p:sp>
      <p:pic>
        <p:nvPicPr>
          <p:cNvPr id="11266" name="Picture 2" descr="C:\Documents and Settings\ребята\Рабочий стол\к уроку\упр. 18\11. an iceberg crash.jpg"/>
          <p:cNvPicPr>
            <a:picLocks noChangeAspect="1" noChangeArrowheads="1"/>
          </p:cNvPicPr>
          <p:nvPr/>
        </p:nvPicPr>
        <p:blipFill>
          <a:blip r:embed="rId2"/>
          <a:srcRect/>
          <a:stretch>
            <a:fillRect/>
          </a:stretch>
        </p:blipFill>
        <p:spPr bwMode="auto">
          <a:xfrm>
            <a:off x="714348" y="214290"/>
            <a:ext cx="8086725" cy="538162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29642" cy="5226064"/>
          </a:xfrm>
        </p:spPr>
        <p:txBody>
          <a:bodyPr/>
          <a:lstStyle/>
          <a:p>
            <a:endParaRPr lang="ru-RU" dirty="0"/>
          </a:p>
        </p:txBody>
      </p:sp>
      <p:sp>
        <p:nvSpPr>
          <p:cNvPr id="3" name="Содержимое 2"/>
          <p:cNvSpPr>
            <a:spLocks noGrp="1"/>
          </p:cNvSpPr>
          <p:nvPr>
            <p:ph idx="1"/>
          </p:nvPr>
        </p:nvSpPr>
        <p:spPr>
          <a:xfrm>
            <a:off x="1071538" y="5715016"/>
            <a:ext cx="7643866" cy="714380"/>
          </a:xfrm>
        </p:spPr>
        <p:txBody>
          <a:bodyPr>
            <a:noAutofit/>
          </a:bodyPr>
          <a:lstStyle/>
          <a:p>
            <a:pPr algn="ctr">
              <a:buNone/>
            </a:pPr>
            <a:r>
              <a:rPr lang="en-US" sz="4800" dirty="0" smtClean="0"/>
              <a:t>thunder and lightning</a:t>
            </a:r>
            <a:endParaRPr lang="ru-RU" sz="4800" dirty="0"/>
          </a:p>
        </p:txBody>
      </p:sp>
      <p:pic>
        <p:nvPicPr>
          <p:cNvPr id="12290" name="Picture 2" descr="C:\Documents and Settings\ребята\Рабочий стол\к уроку\упр. 18\12. thunder and lightning.jpg"/>
          <p:cNvPicPr>
            <a:picLocks noChangeAspect="1" noChangeArrowheads="1"/>
          </p:cNvPicPr>
          <p:nvPr/>
        </p:nvPicPr>
        <p:blipFill>
          <a:blip r:embed="rId2"/>
          <a:srcRect/>
          <a:stretch>
            <a:fillRect/>
          </a:stretch>
        </p:blipFill>
        <p:spPr bwMode="auto">
          <a:xfrm>
            <a:off x="1142975" y="285728"/>
            <a:ext cx="7334301" cy="550072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428604"/>
            <a:ext cx="8286808" cy="4500593"/>
          </a:xfrm>
        </p:spPr>
        <p:txBody>
          <a:bodyPr/>
          <a:lstStyle/>
          <a:p>
            <a:endParaRPr lang="ru-RU" dirty="0"/>
          </a:p>
        </p:txBody>
      </p:sp>
      <p:sp>
        <p:nvSpPr>
          <p:cNvPr id="3" name="Подзаголовок 2"/>
          <p:cNvSpPr>
            <a:spLocks noGrp="1"/>
          </p:cNvSpPr>
          <p:nvPr>
            <p:ph type="subTitle" idx="1"/>
          </p:nvPr>
        </p:nvSpPr>
        <p:spPr>
          <a:xfrm>
            <a:off x="2214546" y="5143512"/>
            <a:ext cx="5557854" cy="495288"/>
          </a:xfrm>
        </p:spPr>
        <p:txBody>
          <a:bodyPr>
            <a:noAutofit/>
          </a:bodyPr>
          <a:lstStyle/>
          <a:p>
            <a:r>
              <a:rPr lang="en-US" sz="4800" dirty="0" smtClean="0"/>
              <a:t>a violent wind and storm</a:t>
            </a:r>
            <a:endParaRPr lang="ru-RU" sz="4800" dirty="0"/>
          </a:p>
        </p:txBody>
      </p:sp>
      <p:pic>
        <p:nvPicPr>
          <p:cNvPr id="13314" name="Picture 2" descr="C:\Documents and Settings\ребята\Рабочий стол\к уроку\упр. 18\13. a violent wind and storm.jpg"/>
          <p:cNvPicPr>
            <a:picLocks noChangeAspect="1" noChangeArrowheads="1"/>
          </p:cNvPicPr>
          <p:nvPr/>
        </p:nvPicPr>
        <p:blipFill>
          <a:blip r:embed="rId2"/>
          <a:srcRect/>
          <a:stretch>
            <a:fillRect/>
          </a:stretch>
        </p:blipFill>
        <p:spPr bwMode="auto">
          <a:xfrm>
            <a:off x="357158" y="428604"/>
            <a:ext cx="8555312" cy="442915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736"/>
            <a:ext cx="8229600" cy="4143404"/>
          </a:xfrm>
        </p:spPr>
        <p:txBody>
          <a:bodyPr>
            <a:normAutofit/>
          </a:bodyPr>
          <a:lstStyle/>
          <a:p>
            <a:pPr algn="ctr"/>
            <a:r>
              <a:rPr lang="en-US" sz="6000" b="1" dirty="0" smtClean="0">
                <a:latin typeface="Baskerville Old Face" pitchFamily="18" charset="0"/>
              </a:rPr>
              <a:t>A ship crash</a:t>
            </a:r>
            <a:r>
              <a:rPr lang="ru-RU" sz="6000" dirty="0" smtClean="0"/>
              <a:t/>
            </a:r>
            <a:br>
              <a:rPr lang="ru-RU" sz="6000" dirty="0" smtClean="0"/>
            </a:br>
            <a:r>
              <a:rPr lang="en-US" sz="6000" b="1" dirty="0" smtClean="0">
                <a:latin typeface="Baskerville Old Face" pitchFamily="18" charset="0"/>
              </a:rPr>
              <a:t>An iceberg crash</a:t>
            </a:r>
            <a:r>
              <a:rPr lang="ru-RU" sz="6000" dirty="0" smtClean="0"/>
              <a:t/>
            </a:r>
            <a:br>
              <a:rPr lang="ru-RU" sz="6000" dirty="0" smtClean="0"/>
            </a:br>
            <a:r>
              <a:rPr lang="en-US" sz="6000" b="1" dirty="0" smtClean="0">
                <a:latin typeface="Baskerville Old Face" pitchFamily="18" charset="0"/>
              </a:rPr>
              <a:t>A violent wind and storm</a:t>
            </a:r>
            <a:r>
              <a:rPr lang="ru-RU" dirty="0" smtClean="0"/>
              <a:t/>
            </a:r>
            <a:br>
              <a:rPr lang="ru-RU" dirty="0" smtClean="0"/>
            </a:b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http://www.kartinkijane.ru/pic/201306/1920x1080/kartinkijane.ru-58934.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rot="670865">
            <a:off x="2614980" y="4434644"/>
            <a:ext cx="814348" cy="211067"/>
          </a:xfrm>
          <a:solidFill>
            <a:schemeClr val="tx1"/>
          </a:solidFill>
        </p:spPr>
        <p:txBody>
          <a:bodyPr>
            <a:normAutofit fontScale="90000"/>
          </a:bodyPr>
          <a:lstStyle/>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gde-fon.com/wallpapers_original/wallpapers/575547_%28www.Gde-Fon.com%29.jpg"/>
          <p:cNvPicPr>
            <a:picLocks noChangeAspect="1" noChangeArrowheads="1"/>
          </p:cNvPicPr>
          <p:nvPr/>
        </p:nvPicPr>
        <p:blipFill>
          <a:blip r:embed="rId2"/>
          <a:srcRect/>
          <a:stretch>
            <a:fillRect/>
          </a:stretch>
        </p:blipFill>
        <p:spPr bwMode="auto">
          <a:xfrm>
            <a:off x="0" y="0"/>
            <a:ext cx="9144000" cy="6857999"/>
          </a:xfrm>
          <a:prstGeom prst="rect">
            <a:avLst/>
          </a:prstGeom>
          <a:noFill/>
        </p:spPr>
      </p:pic>
      <p:sp>
        <p:nvSpPr>
          <p:cNvPr id="2" name="Заголовок 1"/>
          <p:cNvSpPr>
            <a:spLocks noGrp="1"/>
          </p:cNvSpPr>
          <p:nvPr>
            <p:ph type="title"/>
          </p:nvPr>
        </p:nvSpPr>
        <p:spPr>
          <a:xfrm>
            <a:off x="4500562" y="857232"/>
            <a:ext cx="4500594" cy="4572032"/>
          </a:xfrm>
        </p:spPr>
        <p:txBody>
          <a:bodyPr>
            <a:normAutofit/>
          </a:bodyPr>
          <a:lstStyle/>
          <a:p>
            <a:r>
              <a:rPr lang="en-US" sz="4800" b="1" dirty="0" smtClean="0">
                <a:ln w="50800"/>
                <a:solidFill>
                  <a:schemeClr val="tx1">
                    <a:lumMod val="85000"/>
                    <a:lumOff val="15000"/>
                  </a:schemeClr>
                </a:solidFill>
                <a:latin typeface="Times New Roman" pitchFamily="18" charset="0"/>
                <a:cs typeface="Times New Roman" pitchFamily="18" charset="0"/>
              </a:rPr>
              <a:t>The tragedy of the TITANIC</a:t>
            </a:r>
            <a:br>
              <a:rPr lang="en-US" sz="4800" b="1" dirty="0" smtClean="0">
                <a:ln w="50800"/>
                <a:solidFill>
                  <a:schemeClr val="tx1">
                    <a:lumMod val="85000"/>
                    <a:lumOff val="15000"/>
                  </a:schemeClr>
                </a:solidFill>
                <a:latin typeface="Times New Roman" pitchFamily="18" charset="0"/>
                <a:cs typeface="Times New Roman" pitchFamily="18" charset="0"/>
              </a:rPr>
            </a:br>
            <a:r>
              <a:rPr lang="en-US" sz="4800" b="1" dirty="0" smtClean="0">
                <a:solidFill>
                  <a:schemeClr val="tx1">
                    <a:lumMod val="85000"/>
                    <a:lumOff val="15000"/>
                  </a:schemeClr>
                </a:solidFill>
                <a:latin typeface="Times New Roman" pitchFamily="18" charset="0"/>
                <a:cs typeface="Times New Roman" pitchFamily="18" charset="0"/>
              </a:rPr>
              <a:t>1912</a:t>
            </a:r>
            <a:r>
              <a:rPr lang="ru-RU" sz="4800" b="1" dirty="0" smtClean="0">
                <a:solidFill>
                  <a:schemeClr val="tx1">
                    <a:lumMod val="85000"/>
                    <a:lumOff val="15000"/>
                  </a:schemeClr>
                </a:solidFill>
                <a:latin typeface="Times New Roman" pitchFamily="18" charset="0"/>
                <a:cs typeface="Times New Roman" pitchFamily="18" charset="0"/>
              </a:rPr>
              <a:t/>
            </a:r>
            <a:br>
              <a:rPr lang="ru-RU" sz="4800" b="1" dirty="0" smtClean="0">
                <a:solidFill>
                  <a:schemeClr val="tx1">
                    <a:lumMod val="85000"/>
                    <a:lumOff val="15000"/>
                  </a:schemeClr>
                </a:solidFill>
                <a:latin typeface="Times New Roman" pitchFamily="18" charset="0"/>
                <a:cs typeface="Times New Roman" pitchFamily="18" charset="0"/>
              </a:rPr>
            </a:br>
            <a:r>
              <a:rPr lang="en-US" b="1" dirty="0" smtClean="0">
                <a:ln w="50800"/>
                <a:solidFill>
                  <a:schemeClr val="bg1">
                    <a:shade val="50000"/>
                  </a:schemeClr>
                </a:solidFill>
              </a:rPr>
              <a:t/>
            </a:r>
            <a:br>
              <a:rPr lang="en-US" b="1" dirty="0" smtClean="0">
                <a:ln w="50800"/>
                <a:solidFill>
                  <a:schemeClr val="bg1">
                    <a:shade val="50000"/>
                  </a:schemeClr>
                </a:solidFill>
              </a:rPr>
            </a:b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Алексей\Рабочий стол\Открытый урок\Из Титаника.jpg"/>
          <p:cNvPicPr>
            <a:picLocks noChangeAspect="1" noChangeArrowheads="1"/>
          </p:cNvPicPr>
          <p:nvPr/>
        </p:nvPicPr>
        <p:blipFill>
          <a:blip r:embed="rId2"/>
          <a:srcRect/>
          <a:stretch>
            <a:fillRect/>
          </a:stretch>
        </p:blipFill>
        <p:spPr bwMode="auto">
          <a:xfrm>
            <a:off x="-6350" y="0"/>
            <a:ext cx="9156700" cy="6858000"/>
          </a:xfrm>
          <a:prstGeom prst="rect">
            <a:avLst/>
          </a:prstGeom>
          <a:noFill/>
        </p:spPr>
      </p:pic>
      <p:sp>
        <p:nvSpPr>
          <p:cNvPr id="2" name="Заголовок 1"/>
          <p:cNvSpPr>
            <a:spLocks noGrp="1"/>
          </p:cNvSpPr>
          <p:nvPr>
            <p:ph type="title"/>
          </p:nvPr>
        </p:nvSpPr>
        <p:spPr>
          <a:xfrm>
            <a:off x="0" y="0"/>
            <a:ext cx="9144000" cy="6858000"/>
          </a:xfrm>
        </p:spPr>
        <p:txBody>
          <a:bodyPr numCol="1" anchor="ctr">
            <a:noAutofit/>
          </a:bodyPr>
          <a:lstStyle/>
          <a:p>
            <a:pPr algn="l"/>
            <a:r>
              <a:rPr lang="ru-RU" sz="1400" b="1" dirty="0" smtClean="0">
                <a:solidFill>
                  <a:schemeClr val="bg1"/>
                </a:solidFill>
                <a:latin typeface="Times New Roman" pitchFamily="18" charset="0"/>
                <a:cs typeface="Times New Roman" pitchFamily="18" charset="0"/>
              </a:rPr>
              <a:t>       </a:t>
            </a:r>
            <a:r>
              <a:rPr lang="en-US" sz="1400" b="1" dirty="0" smtClean="0">
                <a:solidFill>
                  <a:schemeClr val="bg1"/>
                </a:solidFill>
                <a:latin typeface="Times New Roman" pitchFamily="18" charset="0"/>
                <a:cs typeface="Times New Roman" pitchFamily="18" charset="0"/>
              </a:rPr>
              <a:t>My Heart Will Go On </a:t>
            </a:r>
            <a:r>
              <a:rPr lang="ru-RU" sz="1400" b="1" dirty="0" smtClean="0">
                <a:solidFill>
                  <a:schemeClr val="bg1"/>
                </a:solidFill>
                <a:latin typeface="Times New Roman" pitchFamily="18" charset="0"/>
                <a:cs typeface="Times New Roman" pitchFamily="18" charset="0"/>
              </a:rPr>
              <a:t>                                                                                Мое сердце бьется для тебя</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Every night in my dreams I see you, I feel you,</a:t>
            </a:r>
            <a:r>
              <a:rPr lang="ru-RU" sz="1400" dirty="0" smtClean="0">
                <a:solidFill>
                  <a:schemeClr val="bg1"/>
                </a:solidFill>
                <a:latin typeface="Times New Roman" pitchFamily="18" charset="0"/>
                <a:cs typeface="Times New Roman" pitchFamily="18" charset="0"/>
              </a:rPr>
              <a:t>                                            Каждой ночью вижу тебя я, любимый...</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That is how I know you go on</a:t>
            </a:r>
            <a:r>
              <a:rPr lang="ru-RU" sz="1400" dirty="0" smtClean="0">
                <a:solidFill>
                  <a:schemeClr val="bg1"/>
                </a:solidFill>
                <a:latin typeface="Times New Roman" pitchFamily="18" charset="0"/>
                <a:cs typeface="Times New Roman" pitchFamily="18" charset="0"/>
              </a:rPr>
              <a:t>                                                                       Ты ко мне приходишь во сне...</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Far across the distance and spaces between us</a:t>
            </a:r>
            <a:r>
              <a:rPr lang="ru-RU" sz="1400" dirty="0" smtClean="0">
                <a:solidFill>
                  <a:schemeClr val="bg1"/>
                </a:solidFill>
                <a:latin typeface="Times New Roman" pitchFamily="18" charset="0"/>
                <a:cs typeface="Times New Roman" pitchFamily="18" charset="0"/>
              </a:rPr>
              <a:t>                                              Через расстояния вселенной глубины</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You have come to show you go on</a:t>
            </a:r>
            <a:r>
              <a:rPr lang="ru-RU" sz="1400" dirty="0" smtClean="0">
                <a:solidFill>
                  <a:schemeClr val="bg1"/>
                </a:solidFill>
                <a:latin typeface="Times New Roman" pitchFamily="18" charset="0"/>
                <a:cs typeface="Times New Roman" pitchFamily="18" charset="0"/>
              </a:rPr>
              <a:t>                                                                Жизнь ты продолжаешь во мне...</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 </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Near, far, wherever you are                 </a:t>
            </a:r>
            <a:r>
              <a:rPr lang="ru-RU" sz="1400" dirty="0" smtClean="0">
                <a:solidFill>
                  <a:schemeClr val="bg1"/>
                </a:solidFill>
                <a:latin typeface="Times New Roman" pitchFamily="18" charset="0"/>
                <a:cs typeface="Times New Roman" pitchFamily="18" charset="0"/>
              </a:rPr>
              <a:t>                                                           Знай</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верь</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и пусть ты теперь</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I believe that the heart does go on      </a:t>
            </a:r>
            <a:r>
              <a:rPr lang="ru-RU" sz="1400" dirty="0" smtClean="0">
                <a:solidFill>
                  <a:schemeClr val="bg1"/>
                </a:solidFill>
                <a:latin typeface="Times New Roman" pitchFamily="18" charset="0"/>
                <a:cs typeface="Times New Roman" pitchFamily="18" charset="0"/>
              </a:rPr>
              <a:t>                                    </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                       Не со мною</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но сердце стучит</a:t>
            </a:r>
            <a:r>
              <a:rPr lang="en-US" sz="1400" dirty="0" smtClean="0">
                <a:solidFill>
                  <a:schemeClr val="bg1"/>
                </a:solidFill>
                <a:latin typeface="Times New Roman" pitchFamily="18" charset="0"/>
                <a:cs typeface="Times New Roman" pitchFamily="18" charset="0"/>
              </a:rPr>
              <a:t>.</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Once more you open the door             </a:t>
            </a:r>
            <a:r>
              <a:rPr lang="ru-RU" sz="1400" dirty="0" smtClean="0">
                <a:solidFill>
                  <a:schemeClr val="bg1"/>
                </a:solidFill>
                <a:latin typeface="Times New Roman" pitchFamily="18" charset="0"/>
                <a:cs typeface="Times New Roman" pitchFamily="18" charset="0"/>
              </a:rPr>
              <a:t>                                                           Ты здесь</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Откроется дверь</a:t>
            </a:r>
            <a:r>
              <a:rPr lang="en-US" sz="1400" dirty="0" smtClean="0">
                <a:solidFill>
                  <a:schemeClr val="bg1"/>
                </a:solidFill>
                <a:latin typeface="Times New Roman" pitchFamily="18" charset="0"/>
                <a:cs typeface="Times New Roman" pitchFamily="18" charset="0"/>
              </a:rPr>
              <a:t>,</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And you're here in my heart              </a:t>
            </a:r>
            <a:r>
              <a:rPr lang="ru-RU" sz="1400" dirty="0" smtClean="0">
                <a:solidFill>
                  <a:schemeClr val="bg1"/>
                </a:solidFill>
                <a:latin typeface="Times New Roman" pitchFamily="18" charset="0"/>
                <a:cs typeface="Times New Roman" pitchFamily="18" charset="0"/>
              </a:rPr>
              <a:t>                             </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                              Ты придешь и твой голос</a:t>
            </a:r>
            <a:r>
              <a:rPr lang="en-US" sz="1400" dirty="0" smtClean="0">
                <a:solidFill>
                  <a:schemeClr val="bg1"/>
                </a:solidFill>
                <a:latin typeface="Times New Roman" pitchFamily="18" charset="0"/>
                <a:cs typeface="Times New Roman" pitchFamily="18" charset="0"/>
              </a:rPr>
              <a:t>,</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And my heart will go on and on          </a:t>
            </a:r>
            <a:r>
              <a:rPr lang="ru-RU" sz="1400" dirty="0" smtClean="0">
                <a:solidFill>
                  <a:schemeClr val="bg1"/>
                </a:solidFill>
                <a:latin typeface="Times New Roman" pitchFamily="18" charset="0"/>
                <a:cs typeface="Times New Roman" pitchFamily="18" charset="0"/>
              </a:rPr>
              <a:t>                                                           Родной мой</a:t>
            </a: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опять зазвучит</a:t>
            </a:r>
            <a:r>
              <a:rPr lang="en-US" sz="1400" dirty="0" smtClean="0">
                <a:solidFill>
                  <a:schemeClr val="bg1"/>
                </a:solidFill>
                <a:latin typeface="Times New Roman" pitchFamily="18" charset="0"/>
                <a:cs typeface="Times New Roman" pitchFamily="18" charset="0"/>
              </a:rPr>
              <a:t>...</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 </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Love can touch us one time and last for a lifetime</a:t>
            </a:r>
            <a:r>
              <a:rPr lang="ru-RU" sz="1400" dirty="0" smtClean="0">
                <a:solidFill>
                  <a:schemeClr val="bg1"/>
                </a:solidFill>
                <a:latin typeface="Times New Roman" pitchFamily="18" charset="0"/>
                <a:cs typeface="Times New Roman" pitchFamily="18" charset="0"/>
              </a:rPr>
              <a:t>                                         Нас любовь однажды на миг лишь коснется,</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And never let go till we're gone</a:t>
            </a:r>
            <a:r>
              <a:rPr lang="ru-RU" sz="1400" dirty="0" smtClean="0">
                <a:solidFill>
                  <a:schemeClr val="bg1"/>
                </a:solidFill>
                <a:latin typeface="Times New Roman" pitchFamily="18" charset="0"/>
                <a:cs typeface="Times New Roman" pitchFamily="18" charset="0"/>
              </a:rPr>
              <a:t>                                                                      Словно лучик света из тьмы.</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Love was when I loved you</a:t>
            </a:r>
            <a:r>
              <a:rPr lang="ru-RU" sz="1400" dirty="0" smtClean="0">
                <a:solidFill>
                  <a:schemeClr val="bg1"/>
                </a:solidFill>
                <a:latin typeface="Times New Roman" pitchFamily="18" charset="0"/>
                <a:cs typeface="Times New Roman" pitchFamily="18" charset="0"/>
              </a:rPr>
              <a:t>                                                                            Даже после смерти</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One true time I hold to</a:t>
            </a:r>
            <a:r>
              <a:rPr lang="ru-RU" sz="1400" dirty="0" smtClean="0">
                <a:solidFill>
                  <a:schemeClr val="bg1"/>
                </a:solidFill>
                <a:latin typeface="Times New Roman" pitchFamily="18" charset="0"/>
                <a:cs typeface="Times New Roman" pitchFamily="18" charset="0"/>
              </a:rPr>
              <a:t>                                                                                    Эта нить не прервется</a:t>
            </a:r>
            <a:r>
              <a:rPr lang="en-US" sz="1400" dirty="0" smtClean="0">
                <a:solidFill>
                  <a:schemeClr val="bg1"/>
                </a:solidFill>
                <a:latin typeface="Times New Roman" pitchFamily="18" charset="0"/>
                <a:cs typeface="Times New Roman" pitchFamily="18" charset="0"/>
              </a:rPr>
              <a:t>,</a:t>
            </a: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In my life we'll always go on</a:t>
            </a:r>
            <a:r>
              <a:rPr lang="ru-RU" sz="1400" dirty="0" smtClean="0">
                <a:solidFill>
                  <a:schemeClr val="bg1"/>
                </a:solidFill>
                <a:latin typeface="Times New Roman" pitchFamily="18" charset="0"/>
                <a:cs typeface="Times New Roman" pitchFamily="18" charset="0"/>
              </a:rPr>
              <a:t>                                                                          Ведь в ней продолжаемся мы...</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 </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You're here, there's nothing I fear,</a:t>
            </a:r>
            <a:r>
              <a:rPr lang="ru-RU" sz="1400" dirty="0" smtClean="0">
                <a:solidFill>
                  <a:schemeClr val="bg1"/>
                </a:solidFill>
                <a:latin typeface="Times New Roman" pitchFamily="18" charset="0"/>
                <a:cs typeface="Times New Roman" pitchFamily="18" charset="0"/>
              </a:rPr>
              <a:t>                                                                  Здесь ты и страхи пусты,</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And I know that my heart will go on</a:t>
            </a:r>
            <a:r>
              <a:rPr lang="ru-RU" sz="1400" dirty="0" smtClean="0">
                <a:solidFill>
                  <a:schemeClr val="bg1"/>
                </a:solidFill>
                <a:latin typeface="Times New Roman" pitchFamily="18" charset="0"/>
                <a:cs typeface="Times New Roman" pitchFamily="18" charset="0"/>
              </a:rPr>
              <a:t>                                                             Я дышу - и тогда ты со мной.</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We'll stay forever this way                                                                             Наш путь, с него не свернуть,</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You are safe in my heart</a:t>
            </a:r>
            <a:r>
              <a:rPr lang="ru-RU" sz="1400" dirty="0" smtClean="0">
                <a:solidFill>
                  <a:schemeClr val="bg1"/>
                </a:solidFill>
                <a:latin typeface="Times New Roman" pitchFamily="18" charset="0"/>
                <a:cs typeface="Times New Roman" pitchFamily="18" charset="0"/>
              </a:rPr>
              <a:t>                                                                                 И ты жив в моем сердце,</a:t>
            </a:r>
            <a:br>
              <a:rPr lang="ru-RU" sz="1400" dirty="0" smtClean="0">
                <a:solidFill>
                  <a:schemeClr val="bg1"/>
                </a:solidFill>
                <a:latin typeface="Times New Roman" pitchFamily="18" charset="0"/>
                <a:cs typeface="Times New Roman" pitchFamily="18" charset="0"/>
              </a:rPr>
            </a:br>
            <a:r>
              <a:rPr lang="en-US" sz="1400" dirty="0" smtClean="0">
                <a:solidFill>
                  <a:schemeClr val="bg1"/>
                </a:solidFill>
                <a:latin typeface="Times New Roman" pitchFamily="18" charset="0"/>
                <a:cs typeface="Times New Roman" pitchFamily="18" charset="0"/>
              </a:rPr>
              <a:t>And my heart will go on and on</a:t>
            </a:r>
            <a:r>
              <a:rPr lang="ru-RU" sz="1400" dirty="0" smtClean="0">
                <a:solidFill>
                  <a:schemeClr val="bg1"/>
                </a:solidFill>
                <a:latin typeface="Times New Roman" pitchFamily="18" charset="0"/>
                <a:cs typeface="Times New Roman" pitchFamily="18" charset="0"/>
              </a:rPr>
              <a:t>                                                                     Что бьется тобой, мой родной...</a:t>
            </a:r>
            <a:br>
              <a:rPr lang="ru-RU" sz="1400" dirty="0" smtClean="0">
                <a:solidFill>
                  <a:schemeClr val="bg1"/>
                </a:solidFill>
                <a:latin typeface="Times New Roman" pitchFamily="18" charset="0"/>
                <a:cs typeface="Times New Roman" pitchFamily="18" charset="0"/>
              </a:rPr>
            </a:br>
            <a:r>
              <a:rPr lang="ru-RU" sz="1400" dirty="0" smtClean="0">
                <a:solidFill>
                  <a:schemeClr val="bg1"/>
                </a:solidFill>
                <a:latin typeface="Times New Roman" pitchFamily="18" charset="0"/>
                <a:cs typeface="Times New Roman" pitchFamily="18" charset="0"/>
              </a:rPr>
              <a:t> </a:t>
            </a:r>
            <a:r>
              <a:rPr lang="en-US" sz="1400" b="1" dirty="0" smtClean="0">
                <a:solidFill>
                  <a:schemeClr val="bg1"/>
                </a:solidFill>
                <a:latin typeface="Times New Roman" pitchFamily="18" charset="0"/>
                <a:cs typeface="Times New Roman" pitchFamily="18" charset="0"/>
              </a:rPr>
              <a:t> Celine Dion</a:t>
            </a: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endParaRPr lang="ru-RU" sz="14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fontScale="90000"/>
          </a:bodyPr>
          <a:lstStyle/>
          <a:p>
            <a:r>
              <a:rPr lang="en-US" sz="3600" b="1" dirty="0" smtClean="0"/>
              <a:t>detect  [d i ‘ t e k ‘ t ]  </a:t>
            </a:r>
            <a:r>
              <a:rPr lang="ru-RU" sz="3600" b="1" dirty="0" smtClean="0"/>
              <a:t>обнаруживать</a:t>
            </a:r>
            <a:r>
              <a:rPr lang="ru-RU" sz="3600" dirty="0" smtClean="0"/>
              <a:t/>
            </a:r>
            <a:br>
              <a:rPr lang="ru-RU" sz="3600" dirty="0" smtClean="0"/>
            </a:br>
            <a:r>
              <a:rPr lang="en-US" sz="3600" b="1" dirty="0" smtClean="0"/>
              <a:t> </a:t>
            </a:r>
            <a:r>
              <a:rPr lang="ru-RU" sz="3600" dirty="0" smtClean="0"/>
              <a:t/>
            </a:r>
            <a:br>
              <a:rPr lang="ru-RU" sz="3600" dirty="0" smtClean="0"/>
            </a:br>
            <a:r>
              <a:rPr lang="en-US" sz="3600" b="1" dirty="0" smtClean="0"/>
              <a:t> crash  [ k r æ ∫ ]  </a:t>
            </a:r>
            <a:r>
              <a:rPr lang="ru-RU" sz="3600" b="1" dirty="0" smtClean="0"/>
              <a:t>столкновение</a:t>
            </a:r>
            <a:r>
              <a:rPr lang="ru-RU" sz="3600" dirty="0" smtClean="0"/>
              <a:t/>
            </a:r>
            <a:br>
              <a:rPr lang="ru-RU" sz="3600" dirty="0" smtClean="0"/>
            </a:br>
            <a:r>
              <a:rPr lang="en-US" sz="3600" b="1" dirty="0" smtClean="0"/>
              <a:t> </a:t>
            </a:r>
            <a:r>
              <a:rPr lang="ru-RU" sz="3600" dirty="0" smtClean="0"/>
              <a:t/>
            </a:r>
            <a:br>
              <a:rPr lang="ru-RU" sz="3600" dirty="0" smtClean="0"/>
            </a:br>
            <a:r>
              <a:rPr lang="en-US" sz="3600" b="1" dirty="0" smtClean="0"/>
              <a:t>avoid   [  ə ‘ v ɔ i d ] </a:t>
            </a:r>
            <a:r>
              <a:rPr lang="ru-RU" sz="3600" b="1" dirty="0" smtClean="0"/>
              <a:t>избегать</a:t>
            </a:r>
            <a:r>
              <a:rPr lang="ru-RU" sz="3600" dirty="0" smtClean="0"/>
              <a:t/>
            </a:r>
            <a:br>
              <a:rPr lang="ru-RU" sz="3600" dirty="0" smtClean="0"/>
            </a:br>
            <a:r>
              <a:rPr lang="en-US" sz="3600" b="1" dirty="0" smtClean="0"/>
              <a:t> </a:t>
            </a:r>
            <a:r>
              <a:rPr lang="ru-RU" sz="3600" dirty="0" smtClean="0"/>
              <a:t/>
            </a:r>
            <a:br>
              <a:rPr lang="ru-RU" sz="3600" dirty="0" smtClean="0"/>
            </a:br>
            <a:r>
              <a:rPr lang="en-US" sz="3600" b="1" dirty="0" smtClean="0"/>
              <a:t>sink  [s i ŋ k]  </a:t>
            </a:r>
            <a:r>
              <a:rPr lang="ru-RU" sz="3600" b="1" dirty="0" smtClean="0"/>
              <a:t>тонуть</a:t>
            </a:r>
            <a:r>
              <a:rPr lang="ru-RU" sz="3600" dirty="0" smtClean="0"/>
              <a:t/>
            </a:r>
            <a:br>
              <a:rPr lang="ru-RU" sz="3600" dirty="0" smtClean="0"/>
            </a:br>
            <a:r>
              <a:rPr lang="en-US" sz="3600" b="1" dirty="0" smtClean="0"/>
              <a:t> </a:t>
            </a:r>
            <a:r>
              <a:rPr lang="ru-RU" sz="3600" dirty="0" smtClean="0"/>
              <a:t/>
            </a:r>
            <a:br>
              <a:rPr lang="ru-RU" sz="3600" dirty="0" smtClean="0"/>
            </a:br>
            <a:r>
              <a:rPr lang="en-US" sz="3600" b="1" dirty="0" smtClean="0"/>
              <a:t>launch  [ l  ɔ: n t  ∫ ]  </a:t>
            </a:r>
            <a:r>
              <a:rPr lang="ru-RU" sz="3600" b="1" dirty="0" smtClean="0"/>
              <a:t>запускать</a:t>
            </a:r>
            <a:r>
              <a:rPr lang="ru-RU" sz="3600" dirty="0" smtClean="0"/>
              <a:t/>
            </a:r>
            <a:br>
              <a:rPr lang="ru-RU" sz="3600" dirty="0" smtClean="0"/>
            </a:br>
            <a:r>
              <a:rPr lang="en-US" sz="3600" b="1" dirty="0" smtClean="0"/>
              <a:t> </a:t>
            </a:r>
            <a:r>
              <a:rPr lang="ru-RU" sz="3600" dirty="0" smtClean="0"/>
              <a:t/>
            </a:r>
            <a:br>
              <a:rPr lang="ru-RU" sz="3600" dirty="0" smtClean="0"/>
            </a:br>
            <a:r>
              <a:rPr lang="en-US" sz="3600" b="1" dirty="0" smtClean="0"/>
              <a:t>damage</a:t>
            </a:r>
            <a:r>
              <a:rPr lang="ru-RU" sz="3600" b="1" dirty="0" smtClean="0"/>
              <a:t> [ </a:t>
            </a:r>
            <a:r>
              <a:rPr lang="en-US" sz="3600" b="1" dirty="0" smtClean="0"/>
              <a:t>d</a:t>
            </a:r>
            <a:r>
              <a:rPr lang="ru-RU" sz="3600" b="1" dirty="0" smtClean="0"/>
              <a:t> æ </a:t>
            </a:r>
            <a:r>
              <a:rPr lang="en-US" sz="3600" b="1" dirty="0" smtClean="0"/>
              <a:t>m i</a:t>
            </a:r>
            <a:r>
              <a:rPr lang="ru-RU" sz="3600" b="1" dirty="0" smtClean="0"/>
              <a:t>  d з]  разрушать</a:t>
            </a:r>
            <a:r>
              <a:rPr lang="ru-RU" sz="3600" dirty="0" smtClean="0"/>
              <a:t/>
            </a:r>
            <a:br>
              <a:rPr lang="ru-RU" sz="3600" dirty="0" smtClean="0"/>
            </a:br>
            <a:r>
              <a:rPr lang="ru-RU" sz="3600" b="1" dirty="0" smtClean="0"/>
              <a:t> </a:t>
            </a:r>
            <a:r>
              <a:rPr lang="ru-RU" sz="3600" dirty="0" smtClean="0"/>
              <a:t/>
            </a:r>
            <a:br>
              <a:rPr lang="ru-RU" sz="3600" dirty="0" smtClean="0"/>
            </a:br>
            <a:r>
              <a:rPr lang="en-US" sz="3600" b="1" dirty="0" smtClean="0"/>
              <a:t>prevent  [ p r i ‘ v e n t ]  </a:t>
            </a:r>
            <a:r>
              <a:rPr lang="ru-RU" sz="3600" b="1" dirty="0" smtClean="0"/>
              <a:t>предотвращать</a:t>
            </a:r>
            <a:r>
              <a:rPr lang="ru-RU" sz="2700" dirty="0" smtClean="0"/>
              <a:t/>
            </a:r>
            <a:br>
              <a:rPr lang="ru-RU" sz="2700" dirty="0" smtClean="0"/>
            </a:br>
            <a:endParaRPr lang="ru-RU" sz="27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txBody>
          <a:bodyPr>
            <a:normAutofit/>
          </a:bodyPr>
          <a:lstStyle/>
          <a:p>
            <a:r>
              <a:rPr lang="tt-RU" dirty="0" smtClean="0"/>
              <a:t>-</a:t>
            </a:r>
            <a:r>
              <a:rPr lang="en-US" dirty="0" smtClean="0"/>
              <a:t>Why icebergs can be very dangerous for ships</a:t>
            </a:r>
            <a:r>
              <a:rPr lang="ru-RU" dirty="0" smtClean="0"/>
              <a:t>?</a:t>
            </a:r>
            <a:r>
              <a:rPr lang="en-US" dirty="0" smtClean="0"/>
              <a:t> </a:t>
            </a:r>
            <a:r>
              <a:rPr lang="ru-RU" dirty="0" smtClean="0"/>
              <a:t/>
            </a:r>
            <a:br>
              <a:rPr lang="ru-RU" dirty="0" smtClean="0"/>
            </a:br>
            <a:r>
              <a:rPr lang="en-US" dirty="0" smtClean="0"/>
              <a:t>-How an iceberg caused the tragedy of the Titanic?</a:t>
            </a:r>
            <a:r>
              <a:rPr lang="ru-RU" dirty="0" smtClean="0"/>
              <a:t/>
            </a:r>
            <a:br>
              <a:rPr lang="ru-RU" dirty="0" smtClean="0"/>
            </a:br>
            <a:r>
              <a:rPr lang="en-US" dirty="0" smtClean="0"/>
              <a:t>- What you have learned about the Titanic’s sisters? </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83122"/>
          </a:xfrm>
        </p:spPr>
        <p:txBody>
          <a:bodyPr/>
          <a:lstStyle/>
          <a:p>
            <a:endParaRPr lang="ru-RU" dirty="0"/>
          </a:p>
        </p:txBody>
      </p:sp>
      <p:pic>
        <p:nvPicPr>
          <p:cNvPr id="2050" name="Picture 2" descr="C:\Documents and Settings\ребята\Рабочий стол\к уроку\упр. 18\2. a flood.jpg"/>
          <p:cNvPicPr>
            <a:picLocks noChangeAspect="1" noChangeArrowheads="1"/>
          </p:cNvPicPr>
          <p:nvPr/>
        </p:nvPicPr>
        <p:blipFill>
          <a:blip r:embed="rId2"/>
          <a:srcRect/>
          <a:stretch>
            <a:fillRect/>
          </a:stretch>
        </p:blipFill>
        <p:spPr bwMode="auto">
          <a:xfrm>
            <a:off x="857224" y="285728"/>
            <a:ext cx="6858000" cy="5143500"/>
          </a:xfrm>
          <a:prstGeom prst="rect">
            <a:avLst/>
          </a:prstGeom>
          <a:noFill/>
        </p:spPr>
      </p:pic>
      <p:sp>
        <p:nvSpPr>
          <p:cNvPr id="8" name="Содержимое 7"/>
          <p:cNvSpPr>
            <a:spLocks noGrp="1"/>
          </p:cNvSpPr>
          <p:nvPr>
            <p:ph idx="1"/>
          </p:nvPr>
        </p:nvSpPr>
        <p:spPr>
          <a:xfrm>
            <a:off x="428596" y="5500702"/>
            <a:ext cx="8258204" cy="625461"/>
          </a:xfrm>
        </p:spPr>
        <p:txBody>
          <a:bodyPr/>
          <a:lstStyle/>
          <a:p>
            <a:pPr algn="ctr">
              <a:buNone/>
            </a:pPr>
            <a:r>
              <a:rPr lang="en-US" dirty="0" smtClean="0"/>
              <a:t>A flood</a:t>
            </a: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p:cNvPicPr>
            <a:picLocks noChangeAspect="1" noChangeArrowheads="1"/>
          </p:cNvPicPr>
          <p:nvPr/>
        </p:nvPicPr>
        <p:blipFill>
          <a:blip r:embed="rId2"/>
          <a:srcRect/>
          <a:stretch>
            <a:fillRect/>
          </a:stretch>
        </p:blipFill>
        <p:spPr bwMode="auto">
          <a:xfrm>
            <a:off x="0" y="0"/>
            <a:ext cx="9143999"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836712"/>
            <a:ext cx="184731" cy="369332"/>
          </a:xfrm>
          <a:prstGeom prst="rect">
            <a:avLst/>
          </a:prstGeom>
          <a:noFill/>
        </p:spPr>
        <p:txBody>
          <a:bodyPr wrap="none" rtlCol="0">
            <a:spAutoFit/>
          </a:bodyPr>
          <a:lstStyle/>
          <a:p>
            <a:endParaRPr lang="ru-RU" dirty="0"/>
          </a:p>
        </p:txBody>
      </p:sp>
      <p:sp>
        <p:nvSpPr>
          <p:cNvPr id="54273" name="Rectangle 1"/>
          <p:cNvSpPr>
            <a:spLocks noChangeArrowheads="1"/>
          </p:cNvSpPr>
          <p:nvPr/>
        </p:nvSpPr>
        <p:spPr bwMode="auto">
          <a:xfrm>
            <a:off x="467544" y="332656"/>
            <a:ext cx="3997248"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tabLst/>
            </a:pPr>
            <a:r>
              <a:rPr kumimoji="0" lang="en-US" sz="2400" b="1" u="none" strike="noStrike" cap="none" normalizeH="0" baseline="0" dirty="0" smtClean="0">
                <a:ln>
                  <a:noFill/>
                </a:ln>
                <a:solidFill>
                  <a:srgbClr val="7030A0"/>
                </a:solidFill>
                <a:effectLst>
                  <a:outerShdw blurRad="38100" dist="38100" dir="2700000" algn="tl">
                    <a:srgbClr val="000000">
                      <a:alpha val="43137"/>
                    </a:srgbClr>
                  </a:outerShdw>
                </a:effectLst>
                <a:latin typeface="+mj-lt"/>
                <a:ea typeface="Calibri" pitchFamily="34" charset="0"/>
                <a:cs typeface="Times New Roman" pitchFamily="18" charset="0"/>
              </a:rPr>
              <a:t>How did an iceberg cause </a:t>
            </a:r>
          </a:p>
          <a:p>
            <a:pPr marL="0" marR="0" lvl="0" indent="0" defTabSz="914400" rtl="0" eaLnBrk="1" fontAlgn="base" latinLnBrk="0" hangingPunct="1">
              <a:lnSpc>
                <a:spcPct val="100000"/>
              </a:lnSpc>
              <a:spcBef>
                <a:spcPct val="0"/>
              </a:spcBef>
              <a:spcAft>
                <a:spcPct val="0"/>
              </a:spcAft>
              <a:buClrTx/>
              <a:buSzTx/>
              <a:tabLst/>
            </a:pPr>
            <a:r>
              <a:rPr kumimoji="0" lang="en-US" sz="2400" b="1" u="none" strike="noStrike" cap="none" normalizeH="0" baseline="0" dirty="0" smtClean="0">
                <a:ln>
                  <a:noFill/>
                </a:ln>
                <a:solidFill>
                  <a:srgbClr val="7030A0"/>
                </a:solidFill>
                <a:effectLst>
                  <a:outerShdw blurRad="38100" dist="38100" dir="2700000" algn="tl">
                    <a:srgbClr val="000000">
                      <a:alpha val="43137"/>
                    </a:srgbClr>
                  </a:outerShdw>
                </a:effectLst>
                <a:latin typeface="+mj-lt"/>
                <a:ea typeface="Calibri" pitchFamily="34" charset="0"/>
                <a:cs typeface="Times New Roman" pitchFamily="18" charset="0"/>
              </a:rPr>
              <a:t>the tragedy of the Titanic?</a:t>
            </a:r>
            <a:endParaRPr kumimoji="0" lang="en-US" sz="2400" b="1" u="none" strike="noStrike" cap="none" normalizeH="0" baseline="0" dirty="0" smtClean="0">
              <a:ln>
                <a:noFill/>
              </a:ln>
              <a:solidFill>
                <a:srgbClr val="7030A0"/>
              </a:solidFill>
              <a:effectLst>
                <a:outerShdw blurRad="38100" dist="38100" dir="2700000" algn="tl">
                  <a:srgbClr val="000000">
                    <a:alpha val="43137"/>
                  </a:srgbClr>
                </a:outerShdw>
              </a:effectLst>
              <a:latin typeface="+mj-lt"/>
              <a:cs typeface="Arial" pitchFamily="34" charset="0"/>
            </a:endParaRPr>
          </a:p>
        </p:txBody>
      </p:sp>
      <p:pic>
        <p:nvPicPr>
          <p:cNvPr id="54274" name="Picture 2" descr="C:\Users\Зуфаровна\Desktop\Трагедия Титаника\оригинал - фото\титаник.jpg"/>
          <p:cNvPicPr>
            <a:picLocks noChangeAspect="1" noChangeArrowheads="1"/>
          </p:cNvPicPr>
          <p:nvPr/>
        </p:nvPicPr>
        <p:blipFill>
          <a:blip r:embed="rId2" cstate="print"/>
          <a:srcRect/>
          <a:stretch>
            <a:fillRect/>
          </a:stretch>
        </p:blipFill>
        <p:spPr bwMode="auto">
          <a:xfrm>
            <a:off x="5436095" y="0"/>
            <a:ext cx="3707905" cy="2793289"/>
          </a:xfrm>
          <a:prstGeom prst="rect">
            <a:avLst/>
          </a:prstGeom>
          <a:noFill/>
        </p:spPr>
      </p:pic>
      <p:sp>
        <p:nvSpPr>
          <p:cNvPr id="54275" name="Rectangle 3"/>
          <p:cNvSpPr>
            <a:spLocks noChangeArrowheads="1"/>
          </p:cNvSpPr>
          <p:nvPr/>
        </p:nvSpPr>
        <p:spPr bwMode="auto">
          <a:xfrm>
            <a:off x="0" y="1700808"/>
            <a:ext cx="54006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Calibri" pitchFamily="34" charset="0"/>
                <a:cs typeface="Times New Roman" pitchFamily="18" charset="0"/>
              </a:rPr>
              <a:t>Everyone knows the story of the Titanic, one of the biggest ships that crashed into a huge iceberg. </a:t>
            </a:r>
            <a:endParaRPr kumimoji="0" 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p:txBody>
      </p:sp>
      <p:pic>
        <p:nvPicPr>
          <p:cNvPr id="54276" name="Picture 4" descr="C:\Users\Зуфаровна\Desktop\Трагедия Титаника\к уроку\Айсберг, отправивший на дно Титаник.jpg"/>
          <p:cNvPicPr>
            <a:picLocks noChangeAspect="1" noChangeArrowheads="1"/>
          </p:cNvPicPr>
          <p:nvPr/>
        </p:nvPicPr>
        <p:blipFill>
          <a:blip r:embed="rId3" cstate="print"/>
          <a:srcRect/>
          <a:stretch>
            <a:fillRect/>
          </a:stretch>
        </p:blipFill>
        <p:spPr bwMode="auto">
          <a:xfrm>
            <a:off x="0" y="3823914"/>
            <a:ext cx="4644008" cy="3034085"/>
          </a:xfrm>
          <a:prstGeom prst="rect">
            <a:avLst/>
          </a:prstGeom>
          <a:noFill/>
        </p:spPr>
      </p:pic>
      <p:sp>
        <p:nvSpPr>
          <p:cNvPr id="8" name="Прямоугольник 7"/>
          <p:cNvSpPr/>
          <p:nvPr/>
        </p:nvSpPr>
        <p:spPr>
          <a:xfrm>
            <a:off x="4572000" y="4005064"/>
            <a:ext cx="4572000" cy="2308324"/>
          </a:xfrm>
          <a:prstGeom prst="rect">
            <a:avLst/>
          </a:prstGeom>
        </p:spPr>
        <p:txBody>
          <a:bodyPr>
            <a:spAutoFit/>
          </a:bodyPr>
          <a:lstStyle/>
          <a:p>
            <a:pPr algn="just"/>
            <a:r>
              <a:rPr lang="en-US" sz="2400" b="1" dirty="0" smtClean="0">
                <a:latin typeface="+mj-lt"/>
              </a:rPr>
              <a:t>The Titanic was considered to be very safe and unsinkable, but she sank in the Atlantic Ocean on her very first sea voyage in 1912.</a:t>
            </a:r>
            <a:endParaRPr lang="ru-RU" sz="2400" b="1" dirty="0">
              <a:latin typeface="+mj-lt"/>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4273"/>
                                        </p:tgtEl>
                                        <p:attrNameLst>
                                          <p:attrName>style.visibility</p:attrName>
                                        </p:attrNameLst>
                                      </p:cBhvr>
                                      <p:to>
                                        <p:strVal val="visible"/>
                                      </p:to>
                                    </p:set>
                                    <p:anim calcmode="lin" valueType="num">
                                      <p:cBhvr>
                                        <p:cTn id="7" dur="2000" fill="hold"/>
                                        <p:tgtEl>
                                          <p:spTgt spid="54273"/>
                                        </p:tgtEl>
                                        <p:attrNameLst>
                                          <p:attrName>ppt_x</p:attrName>
                                        </p:attrNameLst>
                                      </p:cBhvr>
                                      <p:tavLst>
                                        <p:tav tm="0">
                                          <p:val>
                                            <p:strVal val="#ppt_x-.2"/>
                                          </p:val>
                                        </p:tav>
                                        <p:tav tm="100000">
                                          <p:val>
                                            <p:strVal val="#ppt_x"/>
                                          </p:val>
                                        </p:tav>
                                      </p:tavLst>
                                    </p:anim>
                                    <p:anim calcmode="lin" valueType="num">
                                      <p:cBhvr>
                                        <p:cTn id="8" dur="2000" fill="hold"/>
                                        <p:tgtEl>
                                          <p:spTgt spid="54273"/>
                                        </p:tgtEl>
                                        <p:attrNameLst>
                                          <p:attrName>ppt_y</p:attrName>
                                        </p:attrNameLst>
                                      </p:cBhvr>
                                      <p:tavLst>
                                        <p:tav tm="0">
                                          <p:val>
                                            <p:strVal val="#ppt_y"/>
                                          </p:val>
                                        </p:tav>
                                        <p:tav tm="100000">
                                          <p:val>
                                            <p:strVal val="#ppt_y"/>
                                          </p:val>
                                        </p:tav>
                                      </p:tavLst>
                                    </p:anim>
                                    <p:animEffect transition="in" filter="wipe(right)" prLst="gradientSize: 0.1">
                                      <p:cBhvr>
                                        <p:cTn id="9" dur="2000"/>
                                        <p:tgtEl>
                                          <p:spTgt spid="54273"/>
                                        </p:tgtEl>
                                      </p:cBhvr>
                                    </p:animEffect>
                                  </p:childTnLst>
                                </p:cTn>
                              </p:par>
                            </p:childTnLst>
                          </p:cTn>
                        </p:par>
                        <p:par>
                          <p:cTn id="10" fill="hold">
                            <p:stCondLst>
                              <p:cond delay="2000"/>
                            </p:stCondLst>
                            <p:childTnLst>
                              <p:par>
                                <p:cTn id="11" presetID="6" presetClass="entr" presetSubtype="16" fill="hold" nodeType="afterEffect">
                                  <p:stCondLst>
                                    <p:cond delay="0"/>
                                  </p:stCondLst>
                                  <p:childTnLst>
                                    <p:set>
                                      <p:cBhvr>
                                        <p:cTn id="12" dur="1" fill="hold">
                                          <p:stCondLst>
                                            <p:cond delay="0"/>
                                          </p:stCondLst>
                                        </p:cTn>
                                        <p:tgtEl>
                                          <p:spTgt spid="54276"/>
                                        </p:tgtEl>
                                        <p:attrNameLst>
                                          <p:attrName>style.visibility</p:attrName>
                                        </p:attrNameLst>
                                      </p:cBhvr>
                                      <p:to>
                                        <p:strVal val="visible"/>
                                      </p:to>
                                    </p:set>
                                    <p:animEffect transition="in" filter="circle(in)">
                                      <p:cBhvr>
                                        <p:cTn id="13" dur="2000"/>
                                        <p:tgtEl>
                                          <p:spTgt spid="54276"/>
                                        </p:tgtEl>
                                      </p:cBhvr>
                                    </p:animEffect>
                                  </p:childTnLst>
                                </p:cTn>
                              </p:par>
                              <p:par>
                                <p:cTn id="14" presetID="3" presetClass="entr" presetSubtype="10" fill="hold" nodeType="withEffect">
                                  <p:stCondLst>
                                    <p:cond delay="0"/>
                                  </p:stCondLst>
                                  <p:childTnLst>
                                    <p:set>
                                      <p:cBhvr>
                                        <p:cTn id="15" dur="1" fill="hold">
                                          <p:stCondLst>
                                            <p:cond delay="0"/>
                                          </p:stCondLst>
                                        </p:cTn>
                                        <p:tgtEl>
                                          <p:spTgt spid="54274"/>
                                        </p:tgtEl>
                                        <p:attrNameLst>
                                          <p:attrName>style.visibility</p:attrName>
                                        </p:attrNameLst>
                                      </p:cBhvr>
                                      <p:to>
                                        <p:strVal val="visible"/>
                                      </p:to>
                                    </p:set>
                                    <p:animEffect transition="in" filter="blinds(horizontal)">
                                      <p:cBhvr>
                                        <p:cTn id="16" dur="2000"/>
                                        <p:tgtEl>
                                          <p:spTgt spid="54274"/>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grpId="0" nodeType="clickEffect">
                                  <p:stCondLst>
                                    <p:cond delay="0"/>
                                  </p:stCondLst>
                                  <p:childTnLst>
                                    <p:set>
                                      <p:cBhvr>
                                        <p:cTn id="20" dur="1" fill="hold">
                                          <p:stCondLst>
                                            <p:cond delay="0"/>
                                          </p:stCondLst>
                                        </p:cTn>
                                        <p:tgtEl>
                                          <p:spTgt spid="54275"/>
                                        </p:tgtEl>
                                        <p:attrNameLst>
                                          <p:attrName>style.visibility</p:attrName>
                                        </p:attrNameLst>
                                      </p:cBhvr>
                                      <p:to>
                                        <p:strVal val="visible"/>
                                      </p:to>
                                    </p:set>
                                    <p:animEffect transition="in" filter="wheel(4)">
                                      <p:cBhvr>
                                        <p:cTn id="21" dur="2000"/>
                                        <p:tgtEl>
                                          <p:spTgt spid="54275"/>
                                        </p:tgtEl>
                                      </p:cBhvr>
                                    </p:animEffect>
                                  </p:childTnLst>
                                </p:cTn>
                              </p:par>
                            </p:childTnLst>
                          </p:cTn>
                        </p:par>
                        <p:par>
                          <p:cTn id="22" fill="hold">
                            <p:stCondLst>
                              <p:cond delay="2000"/>
                            </p:stCondLst>
                            <p:childTnLst>
                              <p:par>
                                <p:cTn id="23" presetID="55"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2000" fill="hold"/>
                                        <p:tgtEl>
                                          <p:spTgt spid="8"/>
                                        </p:tgtEl>
                                        <p:attrNameLst>
                                          <p:attrName>ppt_w</p:attrName>
                                        </p:attrNameLst>
                                      </p:cBhvr>
                                      <p:tavLst>
                                        <p:tav tm="0">
                                          <p:val>
                                            <p:strVal val="#ppt_w*0.70"/>
                                          </p:val>
                                        </p:tav>
                                        <p:tav tm="100000">
                                          <p:val>
                                            <p:strVal val="#ppt_w"/>
                                          </p:val>
                                        </p:tav>
                                      </p:tavLst>
                                    </p:anim>
                                    <p:anim calcmode="lin" valueType="num">
                                      <p:cBhvr>
                                        <p:cTn id="26" dur="2000" fill="hold"/>
                                        <p:tgtEl>
                                          <p:spTgt spid="8"/>
                                        </p:tgtEl>
                                        <p:attrNameLst>
                                          <p:attrName>ppt_h</p:attrName>
                                        </p:attrNameLst>
                                      </p:cBhvr>
                                      <p:tavLst>
                                        <p:tav tm="0">
                                          <p:val>
                                            <p:strVal val="#ppt_h"/>
                                          </p:val>
                                        </p:tav>
                                        <p:tav tm="100000">
                                          <p:val>
                                            <p:strVal val="#ppt_h"/>
                                          </p:val>
                                        </p:tav>
                                      </p:tavLst>
                                    </p:anim>
                                    <p:animEffect transition="in" filter="fade">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p:bldP spid="5427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fontScale="90000"/>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3600" dirty="0" smtClean="0"/>
              <a:t>What have you learnt about </a:t>
            </a:r>
            <a:br>
              <a:rPr lang="en-US" sz="3600" dirty="0" smtClean="0"/>
            </a:br>
            <a:r>
              <a:rPr lang="en-US" sz="3600" dirty="0" smtClean="0"/>
              <a:t>the Titanic’s sisters?</a:t>
            </a:r>
            <a:br>
              <a:rPr lang="en-US" sz="3600" dirty="0" smtClean="0"/>
            </a:br>
            <a:r>
              <a:rPr lang="en-US" sz="3600" dirty="0" smtClean="0"/>
              <a:t/>
            </a:r>
            <a:br>
              <a:rPr lang="en-US" sz="3600" dirty="0" smtClean="0"/>
            </a:br>
            <a:endParaRPr lang="ru-RU" sz="3600" dirty="0"/>
          </a:p>
        </p:txBody>
      </p:sp>
      <p:sp>
        <p:nvSpPr>
          <p:cNvPr id="7" name="Текст 6"/>
          <p:cNvSpPr>
            <a:spLocks noGrp="1"/>
          </p:cNvSpPr>
          <p:nvPr>
            <p:ph type="body" idx="1"/>
          </p:nvPr>
        </p:nvSpPr>
        <p:spPr>
          <a:xfrm>
            <a:off x="251520" y="1772816"/>
            <a:ext cx="8568952" cy="1509712"/>
          </a:xfrm>
        </p:spPr>
        <p:txBody>
          <a:bodyPr/>
          <a:lstStyle/>
          <a:p>
            <a:pPr algn="just"/>
            <a:r>
              <a:rPr lang="en-US" dirty="0" smtClean="0"/>
              <a:t>Few people, however, know about the Titanic’s sisters – </a:t>
            </a:r>
            <a:r>
              <a:rPr lang="en-US" i="1" dirty="0" smtClean="0"/>
              <a:t>the</a:t>
            </a:r>
            <a:r>
              <a:rPr lang="en-US" dirty="0" smtClean="0"/>
              <a:t> </a:t>
            </a:r>
            <a:r>
              <a:rPr lang="en-US" i="1" dirty="0" smtClean="0"/>
              <a:t>Britannic</a:t>
            </a:r>
            <a:r>
              <a:rPr lang="en-US" dirty="0" smtClean="0"/>
              <a:t> and </a:t>
            </a:r>
            <a:r>
              <a:rPr lang="en-US" i="1" dirty="0" smtClean="0"/>
              <a:t>the Olympic</a:t>
            </a:r>
            <a:r>
              <a:rPr lang="en-US" dirty="0" smtClean="0"/>
              <a:t>, another two huge ocean liners. Those three ships were very much alike</a:t>
            </a:r>
          </a:p>
          <a:p>
            <a:pPr algn="just"/>
            <a:endParaRPr lang="en-US" dirty="0" smtClean="0"/>
          </a:p>
          <a:p>
            <a:pPr algn="just"/>
            <a:endParaRPr lang="ru-RU" dirty="0"/>
          </a:p>
        </p:txBody>
      </p:sp>
      <p:pic>
        <p:nvPicPr>
          <p:cNvPr id="55298" name="Picture 2" descr="C:\Users\Зуфаровна\Desktop\Трагедия Титаника\оригинал - фото\Олимпик (слева от Титаника) - единственное фото 2-х судов вместе.jpg"/>
          <p:cNvPicPr>
            <a:picLocks noChangeAspect="1" noChangeArrowheads="1"/>
          </p:cNvPicPr>
          <p:nvPr/>
        </p:nvPicPr>
        <p:blipFill>
          <a:blip r:embed="rId2" cstate="print">
            <a:lum contrast="10000"/>
          </a:blip>
          <a:srcRect r="1331" b="864"/>
          <a:stretch>
            <a:fillRect/>
          </a:stretch>
        </p:blipFill>
        <p:spPr bwMode="auto">
          <a:xfrm>
            <a:off x="323528" y="3140968"/>
            <a:ext cx="4536504" cy="2664296"/>
          </a:xfrm>
          <a:prstGeom prst="rect">
            <a:avLst/>
          </a:prstGeom>
          <a:noFill/>
        </p:spPr>
      </p:pic>
      <p:pic>
        <p:nvPicPr>
          <p:cNvPr id="55299" name="Picture 3" descr="C:\Users\Зуфаровна\Desktop\Трагедия Титаника\к уроку\Britannic.jpg"/>
          <p:cNvPicPr>
            <a:picLocks noChangeAspect="1" noChangeArrowheads="1"/>
          </p:cNvPicPr>
          <p:nvPr/>
        </p:nvPicPr>
        <p:blipFill>
          <a:blip r:embed="rId3" cstate="print">
            <a:lum bright="-10000" contrast="10000"/>
          </a:blip>
          <a:srcRect l="7808" r="-264" b="22783"/>
          <a:stretch>
            <a:fillRect/>
          </a:stretch>
        </p:blipFill>
        <p:spPr bwMode="auto">
          <a:xfrm>
            <a:off x="4889049" y="3140968"/>
            <a:ext cx="4254951" cy="2664296"/>
          </a:xfrm>
          <a:prstGeom prst="rect">
            <a:avLst/>
          </a:prstGeom>
          <a:noFill/>
        </p:spPr>
      </p:pic>
      <p:sp>
        <p:nvSpPr>
          <p:cNvPr id="10" name="Прямоугольник 9"/>
          <p:cNvSpPr/>
          <p:nvPr/>
        </p:nvSpPr>
        <p:spPr>
          <a:xfrm>
            <a:off x="251520" y="5949280"/>
            <a:ext cx="1872208" cy="400110"/>
          </a:xfrm>
          <a:prstGeom prst="rect">
            <a:avLst/>
          </a:prstGeom>
        </p:spPr>
        <p:txBody>
          <a:bodyPr wrap="square">
            <a:spAutoFit/>
          </a:bodyPr>
          <a:lstStyle/>
          <a:p>
            <a:pPr algn="ctr"/>
            <a:r>
              <a:rPr lang="en-US" sz="2000" b="1" i="1" dirty="0" smtClean="0"/>
              <a:t>the Olympic</a:t>
            </a:r>
            <a:endParaRPr lang="ru-RU" sz="2000" b="1" dirty="0"/>
          </a:p>
        </p:txBody>
      </p:sp>
      <p:sp>
        <p:nvSpPr>
          <p:cNvPr id="11" name="Прямоугольник 10"/>
          <p:cNvSpPr/>
          <p:nvPr/>
        </p:nvSpPr>
        <p:spPr>
          <a:xfrm>
            <a:off x="2915816" y="5949280"/>
            <a:ext cx="1448858" cy="400110"/>
          </a:xfrm>
          <a:prstGeom prst="rect">
            <a:avLst/>
          </a:prstGeom>
        </p:spPr>
        <p:txBody>
          <a:bodyPr wrap="none">
            <a:spAutoFit/>
          </a:bodyPr>
          <a:lstStyle/>
          <a:p>
            <a:pPr algn="ctr"/>
            <a:r>
              <a:rPr lang="en-US" b="1" i="1" dirty="0" smtClean="0"/>
              <a:t>the </a:t>
            </a:r>
            <a:r>
              <a:rPr lang="en-US" sz="2000" b="1" i="1" dirty="0" smtClean="0"/>
              <a:t>Titanic</a:t>
            </a:r>
            <a:endParaRPr lang="ru-RU" sz="2000" b="1" i="1" dirty="0"/>
          </a:p>
        </p:txBody>
      </p:sp>
      <p:sp>
        <p:nvSpPr>
          <p:cNvPr id="12" name="Прямоугольник 11"/>
          <p:cNvSpPr/>
          <p:nvPr/>
        </p:nvSpPr>
        <p:spPr>
          <a:xfrm>
            <a:off x="6372200" y="5949280"/>
            <a:ext cx="1770613" cy="400110"/>
          </a:xfrm>
          <a:prstGeom prst="rect">
            <a:avLst/>
          </a:prstGeom>
        </p:spPr>
        <p:txBody>
          <a:bodyPr wrap="none">
            <a:spAutoFit/>
          </a:bodyPr>
          <a:lstStyle/>
          <a:p>
            <a:pPr algn="ctr"/>
            <a:r>
              <a:rPr lang="en-US" sz="2000" b="1" i="1" dirty="0" smtClean="0"/>
              <a:t>the</a:t>
            </a:r>
            <a:r>
              <a:rPr lang="en-US" sz="2000" b="1" dirty="0" smtClean="0"/>
              <a:t> </a:t>
            </a:r>
            <a:r>
              <a:rPr lang="en-US" sz="2000" b="1" i="1" dirty="0" smtClean="0"/>
              <a:t>Britannic</a:t>
            </a:r>
            <a:endParaRPr lang="ru-RU" sz="2000" b="1" dirty="0"/>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2000" fill="hold"/>
                                        <p:tgtEl>
                                          <p:spTgt spid="7">
                                            <p:txEl>
                                              <p:pRg st="0" end="0"/>
                                            </p:txEl>
                                          </p:spTgt>
                                        </p:tgtEl>
                                        <p:attrNameLst>
                                          <p:attrName>ppt_w</p:attrName>
                                        </p:attrNameLst>
                                      </p:cBhvr>
                                      <p:tavLst>
                                        <p:tav tm="0">
                                          <p:val>
                                            <p:strVal val="#ppt_w+.3"/>
                                          </p:val>
                                        </p:tav>
                                        <p:tav tm="100000">
                                          <p:val>
                                            <p:strVal val="#ppt_w"/>
                                          </p:val>
                                        </p:tav>
                                      </p:tavLst>
                                    </p:anim>
                                    <p:anim calcmode="lin" valueType="num">
                                      <p:cBhvr>
                                        <p:cTn id="26" dur="2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27" dur="2000"/>
                                        <p:tgtEl>
                                          <p:spTgt spid="7">
                                            <p:txEl>
                                              <p:pRg st="0" end="0"/>
                                            </p:txEl>
                                          </p:spTgt>
                                        </p:tgtEl>
                                      </p:cBhvr>
                                    </p:animEffect>
                                  </p:childTnLst>
                                </p:cTn>
                              </p:par>
                            </p:childTnLst>
                          </p:cTn>
                        </p:par>
                        <p:par>
                          <p:cTn id="28" fill="hold">
                            <p:stCondLst>
                              <p:cond delay="2000"/>
                            </p:stCondLst>
                            <p:childTnLst>
                              <p:par>
                                <p:cTn id="29" presetID="15" presetClass="entr" presetSubtype="0" fill="hold" nodeType="afterEffect">
                                  <p:stCondLst>
                                    <p:cond delay="0"/>
                                  </p:stCondLst>
                                  <p:childTnLst>
                                    <p:set>
                                      <p:cBhvr>
                                        <p:cTn id="30" dur="1" fill="hold">
                                          <p:stCondLst>
                                            <p:cond delay="0"/>
                                          </p:stCondLst>
                                        </p:cTn>
                                        <p:tgtEl>
                                          <p:spTgt spid="55298"/>
                                        </p:tgtEl>
                                        <p:attrNameLst>
                                          <p:attrName>style.visibility</p:attrName>
                                        </p:attrNameLst>
                                      </p:cBhvr>
                                      <p:to>
                                        <p:strVal val="visible"/>
                                      </p:to>
                                    </p:set>
                                    <p:anim calcmode="lin" valueType="num">
                                      <p:cBhvr>
                                        <p:cTn id="31" dur="2000" fill="hold"/>
                                        <p:tgtEl>
                                          <p:spTgt spid="55298"/>
                                        </p:tgtEl>
                                        <p:attrNameLst>
                                          <p:attrName>ppt_w</p:attrName>
                                        </p:attrNameLst>
                                      </p:cBhvr>
                                      <p:tavLst>
                                        <p:tav tm="0">
                                          <p:val>
                                            <p:fltVal val="0"/>
                                          </p:val>
                                        </p:tav>
                                        <p:tav tm="100000">
                                          <p:val>
                                            <p:strVal val="#ppt_w"/>
                                          </p:val>
                                        </p:tav>
                                      </p:tavLst>
                                    </p:anim>
                                    <p:anim calcmode="lin" valueType="num">
                                      <p:cBhvr>
                                        <p:cTn id="32" dur="2000" fill="hold"/>
                                        <p:tgtEl>
                                          <p:spTgt spid="55298"/>
                                        </p:tgtEl>
                                        <p:attrNameLst>
                                          <p:attrName>ppt_h</p:attrName>
                                        </p:attrNameLst>
                                      </p:cBhvr>
                                      <p:tavLst>
                                        <p:tav tm="0">
                                          <p:val>
                                            <p:fltVal val="0"/>
                                          </p:val>
                                        </p:tav>
                                        <p:tav tm="100000">
                                          <p:val>
                                            <p:strVal val="#ppt_h"/>
                                          </p:val>
                                        </p:tav>
                                      </p:tavLst>
                                    </p:anim>
                                    <p:anim calcmode="lin" valueType="num">
                                      <p:cBhvr>
                                        <p:cTn id="33" dur="2000" fill="hold"/>
                                        <p:tgtEl>
                                          <p:spTgt spid="55298"/>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55298"/>
                                        </p:tgtEl>
                                        <p:attrNameLst>
                                          <p:attrName>ppt_y</p:attrName>
                                        </p:attrNameLst>
                                      </p:cBhvr>
                                      <p:tavLst>
                                        <p:tav tm="0" fmla="#ppt_y+(sin(-2*pi*(1-$))*-#ppt_x+cos(-2*pi*(1-$))*(1-#ppt_y))*(1-$)">
                                          <p:val>
                                            <p:fltVal val="0"/>
                                          </p:val>
                                        </p:tav>
                                        <p:tav tm="100000">
                                          <p:val>
                                            <p:fltVal val="1"/>
                                          </p:val>
                                        </p:tav>
                                      </p:tavLst>
                                    </p:anim>
                                  </p:childTnLst>
                                </p:cTn>
                              </p:par>
                              <p:par>
                                <p:cTn id="35" presetID="29"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ppt_x</p:attrName>
                                        </p:attrNameLst>
                                      </p:cBhvr>
                                      <p:tavLst>
                                        <p:tav tm="0">
                                          <p:val>
                                            <p:strVal val="#ppt_x-.2"/>
                                          </p:val>
                                        </p:tav>
                                        <p:tav tm="100000">
                                          <p:val>
                                            <p:strVal val="#ppt_x"/>
                                          </p:val>
                                        </p:tav>
                                      </p:tavLst>
                                    </p:anim>
                                    <p:anim calcmode="lin" valueType="num">
                                      <p:cBhvr>
                                        <p:cTn id="3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0"/>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000" fill="hold"/>
                                        <p:tgtEl>
                                          <p:spTgt spid="11"/>
                                        </p:tgtEl>
                                        <p:attrNameLst>
                                          <p:attrName>ppt_x</p:attrName>
                                        </p:attrNameLst>
                                      </p:cBhvr>
                                      <p:tavLst>
                                        <p:tav tm="0">
                                          <p:val>
                                            <p:strVal val="#ppt_x-.2"/>
                                          </p:val>
                                        </p:tav>
                                        <p:tav tm="100000">
                                          <p:val>
                                            <p:strVal val="#ppt_x"/>
                                          </p:val>
                                        </p:tav>
                                      </p:tavLst>
                                    </p:anim>
                                    <p:anim calcmode="lin" valueType="num">
                                      <p:cBhvr>
                                        <p:cTn id="43" dur="2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4" dur="2000"/>
                                        <p:tgtEl>
                                          <p:spTgt spid="11"/>
                                        </p:tgtEl>
                                      </p:cBhvr>
                                    </p:animEffect>
                                  </p:childTnLst>
                                </p:cTn>
                              </p:par>
                            </p:childTnLst>
                          </p:cTn>
                        </p:par>
                        <p:par>
                          <p:cTn id="45" fill="hold">
                            <p:stCondLst>
                              <p:cond delay="4000"/>
                            </p:stCondLst>
                            <p:childTnLst>
                              <p:par>
                                <p:cTn id="46" presetID="15" presetClass="entr" presetSubtype="0" fill="hold" nodeType="afterEffect">
                                  <p:stCondLst>
                                    <p:cond delay="0"/>
                                  </p:stCondLst>
                                  <p:childTnLst>
                                    <p:set>
                                      <p:cBhvr>
                                        <p:cTn id="47" dur="1" fill="hold">
                                          <p:stCondLst>
                                            <p:cond delay="0"/>
                                          </p:stCondLst>
                                        </p:cTn>
                                        <p:tgtEl>
                                          <p:spTgt spid="55299"/>
                                        </p:tgtEl>
                                        <p:attrNameLst>
                                          <p:attrName>style.visibility</p:attrName>
                                        </p:attrNameLst>
                                      </p:cBhvr>
                                      <p:to>
                                        <p:strVal val="visible"/>
                                      </p:to>
                                    </p:set>
                                    <p:anim calcmode="lin" valueType="num">
                                      <p:cBhvr>
                                        <p:cTn id="48" dur="2000" fill="hold"/>
                                        <p:tgtEl>
                                          <p:spTgt spid="55299"/>
                                        </p:tgtEl>
                                        <p:attrNameLst>
                                          <p:attrName>ppt_w</p:attrName>
                                        </p:attrNameLst>
                                      </p:cBhvr>
                                      <p:tavLst>
                                        <p:tav tm="0">
                                          <p:val>
                                            <p:fltVal val="0"/>
                                          </p:val>
                                        </p:tav>
                                        <p:tav tm="100000">
                                          <p:val>
                                            <p:strVal val="#ppt_w"/>
                                          </p:val>
                                        </p:tav>
                                      </p:tavLst>
                                    </p:anim>
                                    <p:anim calcmode="lin" valueType="num">
                                      <p:cBhvr>
                                        <p:cTn id="49" dur="2000" fill="hold"/>
                                        <p:tgtEl>
                                          <p:spTgt spid="55299"/>
                                        </p:tgtEl>
                                        <p:attrNameLst>
                                          <p:attrName>ppt_h</p:attrName>
                                        </p:attrNameLst>
                                      </p:cBhvr>
                                      <p:tavLst>
                                        <p:tav tm="0">
                                          <p:val>
                                            <p:fltVal val="0"/>
                                          </p:val>
                                        </p:tav>
                                        <p:tav tm="100000">
                                          <p:val>
                                            <p:strVal val="#ppt_h"/>
                                          </p:val>
                                        </p:tav>
                                      </p:tavLst>
                                    </p:anim>
                                    <p:anim calcmode="lin" valueType="num">
                                      <p:cBhvr>
                                        <p:cTn id="50" dur="2000" fill="hold"/>
                                        <p:tgtEl>
                                          <p:spTgt spid="55299"/>
                                        </p:tgtEl>
                                        <p:attrNameLst>
                                          <p:attrName>ppt_x</p:attrName>
                                        </p:attrNameLst>
                                      </p:cBhvr>
                                      <p:tavLst>
                                        <p:tav tm="0" fmla="#ppt_x+(cos(-2*pi*(1-$))*-#ppt_x-sin(-2*pi*(1-$))*(1-#ppt_y))*(1-$)">
                                          <p:val>
                                            <p:fltVal val="0"/>
                                          </p:val>
                                        </p:tav>
                                        <p:tav tm="100000">
                                          <p:val>
                                            <p:fltVal val="1"/>
                                          </p:val>
                                        </p:tav>
                                      </p:tavLst>
                                    </p:anim>
                                    <p:anim calcmode="lin" valueType="num">
                                      <p:cBhvr>
                                        <p:cTn id="51" dur="2000" fill="hold"/>
                                        <p:tgtEl>
                                          <p:spTgt spid="55299"/>
                                        </p:tgtEl>
                                        <p:attrNameLst>
                                          <p:attrName>ppt_y</p:attrName>
                                        </p:attrNameLst>
                                      </p:cBhvr>
                                      <p:tavLst>
                                        <p:tav tm="0" fmla="#ppt_y+(sin(-2*pi*(1-$))*-#ppt_x+cos(-2*pi*(1-$))*(1-#ppt_y))*(1-$)">
                                          <p:val>
                                            <p:fltVal val="0"/>
                                          </p:val>
                                        </p:tav>
                                        <p:tav tm="100000">
                                          <p:val>
                                            <p:fltVal val="1"/>
                                          </p:val>
                                        </p:tav>
                                      </p:tavLst>
                                    </p:anim>
                                  </p:childTnLst>
                                </p:cTn>
                              </p:par>
                              <p:par>
                                <p:cTn id="52" presetID="29"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2000" fill="hold"/>
                                        <p:tgtEl>
                                          <p:spTgt spid="12"/>
                                        </p:tgtEl>
                                        <p:attrNameLst>
                                          <p:attrName>ppt_x</p:attrName>
                                        </p:attrNameLst>
                                      </p:cBhvr>
                                      <p:tavLst>
                                        <p:tav tm="0">
                                          <p:val>
                                            <p:strVal val="#ppt_x-.2"/>
                                          </p:val>
                                        </p:tav>
                                        <p:tav tm="100000">
                                          <p:val>
                                            <p:strVal val="#ppt_x"/>
                                          </p:val>
                                        </p:tav>
                                      </p:tavLst>
                                    </p:anim>
                                    <p:anim calcmode="lin" valueType="num">
                                      <p:cBhvr>
                                        <p:cTn id="55" dur="2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683568" y="609654"/>
            <a:ext cx="7776864"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lumMod val="85000"/>
                  </a:schemeClr>
                </a:solidFill>
                <a:effectLst>
                  <a:outerShdw blurRad="38100" dist="38100" dir="2700000" algn="tl">
                    <a:srgbClr val="000000">
                      <a:alpha val="43137"/>
                    </a:srgbClr>
                  </a:outerShdw>
                </a:effectLst>
                <a:latin typeface="+mj-lt"/>
                <a:ea typeface="Calibri" pitchFamily="34" charset="0"/>
                <a:cs typeface="Times New Roman" pitchFamily="18" charset="0"/>
              </a:rPr>
              <a:t>During the World War I, the youngest sister, </a:t>
            </a:r>
            <a:r>
              <a:rPr kumimoji="0" lang="en-US" sz="2400" b="1" i="1" u="none" strike="noStrike" cap="none" normalizeH="0" baseline="0" dirty="0" smtClean="0">
                <a:ln>
                  <a:noFill/>
                </a:ln>
                <a:solidFill>
                  <a:schemeClr val="tx1">
                    <a:lumMod val="85000"/>
                  </a:schemeClr>
                </a:solidFill>
                <a:effectLst>
                  <a:outerShdw blurRad="38100" dist="38100" dir="2700000" algn="tl">
                    <a:srgbClr val="000000">
                      <a:alpha val="43137"/>
                    </a:srgbClr>
                  </a:outerShdw>
                </a:effectLst>
                <a:latin typeface="+mj-lt"/>
                <a:ea typeface="Calibri" pitchFamily="34" charset="0"/>
                <a:cs typeface="Times New Roman" pitchFamily="18" charset="0"/>
              </a:rPr>
              <a:t>the Britannic</a:t>
            </a:r>
            <a:r>
              <a:rPr kumimoji="0" lang="en-US" sz="2400" b="1" i="0" u="none" strike="noStrike" cap="none" normalizeH="0" baseline="0" dirty="0" smtClean="0">
                <a:ln>
                  <a:noFill/>
                </a:ln>
                <a:solidFill>
                  <a:schemeClr val="tx1">
                    <a:lumMod val="85000"/>
                  </a:schemeClr>
                </a:solidFill>
                <a:effectLst>
                  <a:outerShdw blurRad="38100" dist="38100" dir="2700000" algn="tl">
                    <a:srgbClr val="000000">
                      <a:alpha val="43137"/>
                    </a:srgbClr>
                  </a:outerShdw>
                </a:effectLst>
                <a:latin typeface="+mj-lt"/>
                <a:ea typeface="Calibri" pitchFamily="34" charset="0"/>
                <a:cs typeface="Times New Roman" pitchFamily="18" charset="0"/>
              </a:rPr>
              <a:t>, became the biggest floating</a:t>
            </a:r>
            <a:r>
              <a:rPr kumimoji="0" lang="en-US" sz="2400" b="1" i="0" u="none" strike="noStrike" cap="none" normalizeH="0" dirty="0" smtClean="0">
                <a:ln>
                  <a:noFill/>
                </a:ln>
                <a:solidFill>
                  <a:schemeClr val="tx1">
                    <a:lumMod val="85000"/>
                  </a:schemeClr>
                </a:solidFill>
                <a:effectLst>
                  <a:outerShdw blurRad="38100" dist="38100" dir="2700000" algn="tl">
                    <a:srgbClr val="000000">
                      <a:alpha val="43137"/>
                    </a:srgbClr>
                  </a:outerShdw>
                </a:effectLst>
                <a:latin typeface="+mj-lt"/>
                <a:ea typeface="Calibri" pitchFamily="34" charset="0"/>
                <a:cs typeface="Times New Roman" pitchFamily="18" charset="0"/>
              </a:rPr>
              <a:t> </a:t>
            </a:r>
            <a:r>
              <a:rPr kumimoji="0" lang="en-US" sz="2400" b="1" i="0" u="none" strike="noStrike" cap="none" normalizeH="0" baseline="0" dirty="0" smtClean="0">
                <a:ln>
                  <a:noFill/>
                </a:ln>
                <a:solidFill>
                  <a:schemeClr val="tx1">
                    <a:lumMod val="85000"/>
                  </a:schemeClr>
                </a:solidFill>
                <a:effectLst>
                  <a:outerShdw blurRad="38100" dist="38100" dir="2700000" algn="tl">
                    <a:srgbClr val="000000">
                      <a:alpha val="43137"/>
                    </a:srgbClr>
                  </a:outerShdw>
                </a:effectLst>
                <a:latin typeface="+mj-lt"/>
                <a:ea typeface="Calibri" pitchFamily="34" charset="0"/>
                <a:cs typeface="Times New Roman" pitchFamily="18" charset="0"/>
              </a:rPr>
              <a:t>hospital. She was badly damaged by a German mine and sank not far from Greece</a:t>
            </a:r>
            <a:r>
              <a:rPr kumimoji="0" lang="en-US" sz="2400" b="0" i="0" u="none" strike="noStrike" cap="none" normalizeH="0" baseline="0" dirty="0" smtClean="0">
                <a:ln>
                  <a:noFill/>
                </a:ln>
                <a:solidFill>
                  <a:schemeClr val="tx1">
                    <a:lumMod val="85000"/>
                  </a:schemeClr>
                </a:solidFill>
                <a:effectLst/>
                <a:latin typeface="Times New Roman" pitchFamily="18" charset="0"/>
                <a:ea typeface="Calibri" pitchFamily="34" charset="0"/>
                <a:cs typeface="Times New Roman" pitchFamily="18" charset="0"/>
              </a:rPr>
              <a:t>. </a:t>
            </a:r>
            <a:endParaRPr kumimoji="0" lang="en-US" sz="2400" b="0" i="0" u="none" strike="noStrike" cap="none" normalizeH="0" baseline="0" dirty="0" smtClean="0">
              <a:ln>
                <a:noFill/>
              </a:ln>
              <a:solidFill>
                <a:schemeClr val="tx1">
                  <a:lumMod val="85000"/>
                </a:schemeClr>
              </a:solidFill>
              <a:effectLst/>
              <a:latin typeface="Arial" pitchFamily="34" charset="0"/>
              <a:cs typeface="Arial" pitchFamily="34" charset="0"/>
            </a:endParaRPr>
          </a:p>
        </p:txBody>
      </p:sp>
      <p:pic>
        <p:nvPicPr>
          <p:cNvPr id="80898" name="Picture 2" descr="C:\Users\Зуфаровна\Desktop\Трагедия Титаника\к уроку\Britannic1.jpg"/>
          <p:cNvPicPr>
            <a:picLocks noChangeAspect="1" noChangeArrowheads="1"/>
          </p:cNvPicPr>
          <p:nvPr/>
        </p:nvPicPr>
        <p:blipFill>
          <a:blip r:embed="rId2" cstate="print"/>
          <a:srcRect l="4167" t="2898"/>
          <a:stretch>
            <a:fillRect/>
          </a:stretch>
        </p:blipFill>
        <p:spPr bwMode="auto">
          <a:xfrm>
            <a:off x="5724128" y="2924944"/>
            <a:ext cx="3419872" cy="3933056"/>
          </a:xfrm>
          <a:prstGeom prst="rect">
            <a:avLst/>
          </a:prstGeom>
          <a:noFill/>
        </p:spPr>
      </p:pic>
      <p:pic>
        <p:nvPicPr>
          <p:cNvPr id="80899" name="Picture 3" descr="C:\Users\Зуфаровна\Desktop\Трагедия Титаника\к уроку\Britannic2.jpg"/>
          <p:cNvPicPr>
            <a:picLocks noChangeAspect="1" noChangeArrowheads="1"/>
          </p:cNvPicPr>
          <p:nvPr/>
        </p:nvPicPr>
        <p:blipFill>
          <a:blip r:embed="rId3" cstate="print"/>
          <a:srcRect l="3074"/>
          <a:stretch>
            <a:fillRect/>
          </a:stretch>
        </p:blipFill>
        <p:spPr bwMode="auto">
          <a:xfrm>
            <a:off x="0" y="2930185"/>
            <a:ext cx="5724127" cy="3927815"/>
          </a:xfrm>
          <a:prstGeom prst="rect">
            <a:avLst/>
          </a:prstGeom>
          <a:noFill/>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0897"/>
                                        </p:tgtEl>
                                        <p:attrNameLst>
                                          <p:attrName>style.visibility</p:attrName>
                                        </p:attrNameLst>
                                      </p:cBhvr>
                                      <p:to>
                                        <p:strVal val="visible"/>
                                      </p:to>
                                    </p:set>
                                    <p:anim calcmode="lin" valueType="num">
                                      <p:cBhvr>
                                        <p:cTn id="7" dur="2000" fill="hold"/>
                                        <p:tgtEl>
                                          <p:spTgt spid="80897"/>
                                        </p:tgtEl>
                                        <p:attrNameLst>
                                          <p:attrName>ppt_w</p:attrName>
                                        </p:attrNameLst>
                                      </p:cBhvr>
                                      <p:tavLst>
                                        <p:tav tm="0">
                                          <p:val>
                                            <p:fltVal val="0"/>
                                          </p:val>
                                        </p:tav>
                                        <p:tav tm="100000">
                                          <p:val>
                                            <p:strVal val="#ppt_w"/>
                                          </p:val>
                                        </p:tav>
                                      </p:tavLst>
                                    </p:anim>
                                    <p:anim calcmode="lin" valueType="num">
                                      <p:cBhvr>
                                        <p:cTn id="8" dur="2000" fill="hold"/>
                                        <p:tgtEl>
                                          <p:spTgt spid="80897"/>
                                        </p:tgtEl>
                                        <p:attrNameLst>
                                          <p:attrName>ppt_h</p:attrName>
                                        </p:attrNameLst>
                                      </p:cBhvr>
                                      <p:tavLst>
                                        <p:tav tm="0">
                                          <p:val>
                                            <p:fltVal val="0"/>
                                          </p:val>
                                        </p:tav>
                                        <p:tav tm="100000">
                                          <p:val>
                                            <p:strVal val="#ppt_h"/>
                                          </p:val>
                                        </p:tav>
                                      </p:tavLst>
                                    </p:anim>
                                  </p:childTnLst>
                                </p:cTn>
                              </p:par>
                            </p:childTnLst>
                          </p:cTn>
                        </p:par>
                        <p:par>
                          <p:cTn id="9" fill="hold">
                            <p:stCondLst>
                              <p:cond delay="2000"/>
                            </p:stCondLst>
                            <p:childTnLst>
                              <p:par>
                                <p:cTn id="10" presetID="30" presetClass="entr" presetSubtype="0" fill="hold" nodeType="afterEffect">
                                  <p:stCondLst>
                                    <p:cond delay="0"/>
                                  </p:stCondLst>
                                  <p:childTnLst>
                                    <p:set>
                                      <p:cBhvr>
                                        <p:cTn id="11" dur="1" fill="hold">
                                          <p:stCondLst>
                                            <p:cond delay="0"/>
                                          </p:stCondLst>
                                        </p:cTn>
                                        <p:tgtEl>
                                          <p:spTgt spid="80899"/>
                                        </p:tgtEl>
                                        <p:attrNameLst>
                                          <p:attrName>style.visibility</p:attrName>
                                        </p:attrNameLst>
                                      </p:cBhvr>
                                      <p:to>
                                        <p:strVal val="visible"/>
                                      </p:to>
                                    </p:set>
                                    <p:animEffect transition="in" filter="fade">
                                      <p:cBhvr>
                                        <p:cTn id="12" dur="1600" decel="100000"/>
                                        <p:tgtEl>
                                          <p:spTgt spid="80899"/>
                                        </p:tgtEl>
                                      </p:cBhvr>
                                    </p:animEffect>
                                    <p:anim calcmode="lin" valueType="num">
                                      <p:cBhvr>
                                        <p:cTn id="13" dur="1600" decel="100000" fill="hold"/>
                                        <p:tgtEl>
                                          <p:spTgt spid="80899"/>
                                        </p:tgtEl>
                                        <p:attrNameLst>
                                          <p:attrName>style.rotation</p:attrName>
                                        </p:attrNameLst>
                                      </p:cBhvr>
                                      <p:tavLst>
                                        <p:tav tm="0">
                                          <p:val>
                                            <p:fltVal val="-90"/>
                                          </p:val>
                                        </p:tav>
                                        <p:tav tm="100000">
                                          <p:val>
                                            <p:fltVal val="0"/>
                                          </p:val>
                                        </p:tav>
                                      </p:tavLst>
                                    </p:anim>
                                    <p:anim calcmode="lin" valueType="num">
                                      <p:cBhvr>
                                        <p:cTn id="14" dur="1600" decel="100000" fill="hold"/>
                                        <p:tgtEl>
                                          <p:spTgt spid="80899"/>
                                        </p:tgtEl>
                                        <p:attrNameLst>
                                          <p:attrName>ppt_x</p:attrName>
                                        </p:attrNameLst>
                                      </p:cBhvr>
                                      <p:tavLst>
                                        <p:tav tm="0">
                                          <p:val>
                                            <p:strVal val="#ppt_x+0.4"/>
                                          </p:val>
                                        </p:tav>
                                        <p:tav tm="100000">
                                          <p:val>
                                            <p:strVal val="#ppt_x-0.05"/>
                                          </p:val>
                                        </p:tav>
                                      </p:tavLst>
                                    </p:anim>
                                    <p:anim calcmode="lin" valueType="num">
                                      <p:cBhvr>
                                        <p:cTn id="15" dur="1600" decel="100000" fill="hold"/>
                                        <p:tgtEl>
                                          <p:spTgt spid="80899"/>
                                        </p:tgtEl>
                                        <p:attrNameLst>
                                          <p:attrName>ppt_y</p:attrName>
                                        </p:attrNameLst>
                                      </p:cBhvr>
                                      <p:tavLst>
                                        <p:tav tm="0">
                                          <p:val>
                                            <p:strVal val="#ppt_y-0.4"/>
                                          </p:val>
                                        </p:tav>
                                        <p:tav tm="100000">
                                          <p:val>
                                            <p:strVal val="#ppt_y+0.1"/>
                                          </p:val>
                                        </p:tav>
                                      </p:tavLst>
                                    </p:anim>
                                    <p:anim calcmode="lin" valueType="num">
                                      <p:cBhvr>
                                        <p:cTn id="16" dur="400" accel="100000" fill="hold">
                                          <p:stCondLst>
                                            <p:cond delay="1600"/>
                                          </p:stCondLst>
                                        </p:cTn>
                                        <p:tgtEl>
                                          <p:spTgt spid="80899"/>
                                        </p:tgtEl>
                                        <p:attrNameLst>
                                          <p:attrName>ppt_x</p:attrName>
                                        </p:attrNameLst>
                                      </p:cBhvr>
                                      <p:tavLst>
                                        <p:tav tm="0">
                                          <p:val>
                                            <p:strVal val="#ppt_x-0.05"/>
                                          </p:val>
                                        </p:tav>
                                        <p:tav tm="100000">
                                          <p:val>
                                            <p:strVal val="#ppt_x"/>
                                          </p:val>
                                        </p:tav>
                                      </p:tavLst>
                                    </p:anim>
                                    <p:anim calcmode="lin" valueType="num">
                                      <p:cBhvr>
                                        <p:cTn id="17" dur="400" accel="100000" fill="hold">
                                          <p:stCondLst>
                                            <p:cond delay="1600"/>
                                          </p:stCondLst>
                                        </p:cTn>
                                        <p:tgtEl>
                                          <p:spTgt spid="80899"/>
                                        </p:tgtEl>
                                        <p:attrNameLst>
                                          <p:attrName>ppt_y</p:attrName>
                                        </p:attrNameLst>
                                      </p:cBhvr>
                                      <p:tavLst>
                                        <p:tav tm="0">
                                          <p:val>
                                            <p:strVal val="#ppt_y+0.1"/>
                                          </p:val>
                                        </p:tav>
                                        <p:tav tm="100000">
                                          <p:val>
                                            <p:strVal val="#ppt_y"/>
                                          </p:val>
                                        </p:tav>
                                      </p:tavLst>
                                    </p:anim>
                                  </p:childTnLst>
                                </p:cTn>
                              </p:par>
                            </p:childTnLst>
                          </p:cTn>
                        </p:par>
                        <p:par>
                          <p:cTn id="18" fill="hold">
                            <p:stCondLst>
                              <p:cond delay="4000"/>
                            </p:stCondLst>
                            <p:childTnLst>
                              <p:par>
                                <p:cTn id="19" presetID="47" presetClass="entr" presetSubtype="0" fill="hold" nodeType="afterEffect">
                                  <p:stCondLst>
                                    <p:cond delay="0"/>
                                  </p:stCondLst>
                                  <p:childTnLst>
                                    <p:set>
                                      <p:cBhvr>
                                        <p:cTn id="20" dur="1" fill="hold">
                                          <p:stCondLst>
                                            <p:cond delay="0"/>
                                          </p:stCondLst>
                                        </p:cTn>
                                        <p:tgtEl>
                                          <p:spTgt spid="80898"/>
                                        </p:tgtEl>
                                        <p:attrNameLst>
                                          <p:attrName>style.visibility</p:attrName>
                                        </p:attrNameLst>
                                      </p:cBhvr>
                                      <p:to>
                                        <p:strVal val="visible"/>
                                      </p:to>
                                    </p:set>
                                    <p:animEffect transition="in" filter="fade">
                                      <p:cBhvr>
                                        <p:cTn id="21" dur="2000"/>
                                        <p:tgtEl>
                                          <p:spTgt spid="80898"/>
                                        </p:tgtEl>
                                      </p:cBhvr>
                                    </p:animEffect>
                                    <p:anim calcmode="lin" valueType="num">
                                      <p:cBhvr>
                                        <p:cTn id="22" dur="2000" fill="hold"/>
                                        <p:tgtEl>
                                          <p:spTgt spid="80898"/>
                                        </p:tgtEl>
                                        <p:attrNameLst>
                                          <p:attrName>ppt_x</p:attrName>
                                        </p:attrNameLst>
                                      </p:cBhvr>
                                      <p:tavLst>
                                        <p:tav tm="0">
                                          <p:val>
                                            <p:strVal val="#ppt_x"/>
                                          </p:val>
                                        </p:tav>
                                        <p:tav tm="100000">
                                          <p:val>
                                            <p:strVal val="#ppt_x"/>
                                          </p:val>
                                        </p:tav>
                                      </p:tavLst>
                                    </p:anim>
                                    <p:anim calcmode="lin" valueType="num">
                                      <p:cBhvr>
                                        <p:cTn id="23" dur="2000" fill="hold"/>
                                        <p:tgtEl>
                                          <p:spTgt spid="808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323528" y="188640"/>
            <a:ext cx="7344817"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Calibri" pitchFamily="34" charset="0"/>
                <a:cs typeface="Times New Roman" pitchFamily="18" charset="0"/>
              </a:rPr>
              <a:t>The Olympic </a:t>
            </a:r>
            <a:r>
              <a:rPr kumimoji="0" 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Calibri" pitchFamily="34" charset="0"/>
                <a:cs typeface="Times New Roman" pitchFamily="18" charset="0"/>
              </a:rPr>
              <a:t>was launched in 1910, two years before the Titanic, and unlike her unfortunate sisters, lived a long life – almost half a century. </a:t>
            </a:r>
            <a:endParaRPr kumimoji="0" lang="en-US"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p:txBody>
      </p:sp>
      <p:pic>
        <p:nvPicPr>
          <p:cNvPr id="94210" name="Picture 2" descr="C:\Users\Зуфаровна\Desktop\Трагедия Титаника\к уроку\Olympic.jpg"/>
          <p:cNvPicPr>
            <a:picLocks noChangeAspect="1" noChangeArrowheads="1"/>
          </p:cNvPicPr>
          <p:nvPr/>
        </p:nvPicPr>
        <p:blipFill>
          <a:blip r:embed="rId2" cstate="print"/>
          <a:srcRect r="9797" b="1112"/>
          <a:stretch>
            <a:fillRect/>
          </a:stretch>
        </p:blipFill>
        <p:spPr bwMode="auto">
          <a:xfrm>
            <a:off x="0" y="1412776"/>
            <a:ext cx="5364088" cy="3528392"/>
          </a:xfrm>
          <a:prstGeom prst="rect">
            <a:avLst/>
          </a:prstGeom>
          <a:noFill/>
        </p:spPr>
      </p:pic>
      <p:pic>
        <p:nvPicPr>
          <p:cNvPr id="94211" name="Picture 3" descr="C:\Users\Зуфаровна\Desktop\Трагедия Титаника\к уроку\Olympic1.jpg"/>
          <p:cNvPicPr>
            <a:picLocks noChangeAspect="1" noChangeArrowheads="1"/>
          </p:cNvPicPr>
          <p:nvPr/>
        </p:nvPicPr>
        <p:blipFill>
          <a:blip r:embed="rId3" cstate="print"/>
          <a:srcRect/>
          <a:stretch>
            <a:fillRect/>
          </a:stretch>
        </p:blipFill>
        <p:spPr bwMode="auto">
          <a:xfrm>
            <a:off x="5364089" y="2778959"/>
            <a:ext cx="3779911" cy="4079041"/>
          </a:xfrm>
          <a:prstGeom prst="rect">
            <a:avLst/>
          </a:prstGeom>
          <a:noFill/>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94209"/>
                                        </p:tgtEl>
                                        <p:attrNameLst>
                                          <p:attrName>style.visibility</p:attrName>
                                        </p:attrNameLst>
                                      </p:cBhvr>
                                      <p:to>
                                        <p:strVal val="visible"/>
                                      </p:to>
                                    </p:set>
                                    <p:anim calcmode="lin" valueType="num">
                                      <p:cBhvr additive="base">
                                        <p:cTn id="7" dur="2000" fill="hold"/>
                                        <p:tgtEl>
                                          <p:spTgt spid="94209"/>
                                        </p:tgtEl>
                                        <p:attrNameLst>
                                          <p:attrName>ppt_x</p:attrName>
                                        </p:attrNameLst>
                                      </p:cBhvr>
                                      <p:tavLst>
                                        <p:tav tm="0">
                                          <p:val>
                                            <p:strVal val="#ppt_x"/>
                                          </p:val>
                                        </p:tav>
                                        <p:tav tm="100000">
                                          <p:val>
                                            <p:strVal val="#ppt_x"/>
                                          </p:val>
                                        </p:tav>
                                      </p:tavLst>
                                    </p:anim>
                                    <p:anim calcmode="lin" valueType="num">
                                      <p:cBhvr additive="base">
                                        <p:cTn id="8" dur="2000" fill="hold"/>
                                        <p:tgtEl>
                                          <p:spTgt spid="94209"/>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8" presetClass="entr" presetSubtype="16" fill="hold" nodeType="afterEffect">
                                  <p:stCondLst>
                                    <p:cond delay="0"/>
                                  </p:stCondLst>
                                  <p:childTnLst>
                                    <p:set>
                                      <p:cBhvr>
                                        <p:cTn id="11" dur="1" fill="hold">
                                          <p:stCondLst>
                                            <p:cond delay="0"/>
                                          </p:stCondLst>
                                        </p:cTn>
                                        <p:tgtEl>
                                          <p:spTgt spid="94210"/>
                                        </p:tgtEl>
                                        <p:attrNameLst>
                                          <p:attrName>style.visibility</p:attrName>
                                        </p:attrNameLst>
                                      </p:cBhvr>
                                      <p:to>
                                        <p:strVal val="visible"/>
                                      </p:to>
                                    </p:set>
                                    <p:animEffect transition="in" filter="diamond(in)">
                                      <p:cBhvr>
                                        <p:cTn id="12" dur="2000"/>
                                        <p:tgtEl>
                                          <p:spTgt spid="94210"/>
                                        </p:tgtEl>
                                      </p:cBhvr>
                                    </p:animEffect>
                                  </p:childTnLst>
                                </p:cTn>
                              </p:par>
                            </p:childTnLst>
                          </p:cTn>
                        </p:par>
                        <p:par>
                          <p:cTn id="13" fill="hold">
                            <p:stCondLst>
                              <p:cond delay="4000"/>
                            </p:stCondLst>
                            <p:childTnLst>
                              <p:par>
                                <p:cTn id="14" presetID="4" presetClass="entr" presetSubtype="16" fill="hold" nodeType="afterEffect">
                                  <p:stCondLst>
                                    <p:cond delay="0"/>
                                  </p:stCondLst>
                                  <p:childTnLst>
                                    <p:set>
                                      <p:cBhvr>
                                        <p:cTn id="15" dur="1" fill="hold">
                                          <p:stCondLst>
                                            <p:cond delay="0"/>
                                          </p:stCondLst>
                                        </p:cTn>
                                        <p:tgtEl>
                                          <p:spTgt spid="94211"/>
                                        </p:tgtEl>
                                        <p:attrNameLst>
                                          <p:attrName>style.visibility</p:attrName>
                                        </p:attrNameLst>
                                      </p:cBhvr>
                                      <p:to>
                                        <p:strVal val="visible"/>
                                      </p:to>
                                    </p:set>
                                    <p:animEffect transition="in" filter="box(in)">
                                      <p:cBhvr>
                                        <p:cTn id="16" dur="20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Зуфаровна\Desktop\Трагедия Титаника\оригинал - фото\титаник - 1.jpg"/>
          <p:cNvPicPr>
            <a:picLocks noChangeAspect="1" noChangeArrowheads="1"/>
          </p:cNvPicPr>
          <p:nvPr/>
        </p:nvPicPr>
        <p:blipFill>
          <a:blip r:embed="rId2" cstate="print"/>
          <a:srcRect/>
          <a:stretch>
            <a:fillRect/>
          </a:stretch>
        </p:blipFill>
        <p:spPr bwMode="auto">
          <a:xfrm>
            <a:off x="0" y="0"/>
            <a:ext cx="5017082" cy="3068960"/>
          </a:xfrm>
          <a:prstGeom prst="rect">
            <a:avLst/>
          </a:prstGeom>
          <a:noFill/>
        </p:spPr>
      </p:pic>
      <p:sp>
        <p:nvSpPr>
          <p:cNvPr id="3" name="Прямоугольник 2"/>
          <p:cNvSpPr/>
          <p:nvPr/>
        </p:nvSpPr>
        <p:spPr>
          <a:xfrm>
            <a:off x="5148064" y="548680"/>
            <a:ext cx="4464496" cy="830997"/>
          </a:xfrm>
          <a:prstGeom prst="rect">
            <a:avLst/>
          </a:prstGeom>
        </p:spPr>
        <p:txBody>
          <a:bodyPr wrap="square">
            <a:spAutoFit/>
          </a:bodyPr>
          <a:lstStyle/>
          <a:p>
            <a:pPr algn="just"/>
            <a:r>
              <a:rPr lang="en-US" sz="2400" dirty="0" smtClean="0">
                <a:effectLst>
                  <a:outerShdw blurRad="38100" dist="38100" dir="2700000" algn="tl">
                    <a:srgbClr val="000000">
                      <a:alpha val="43137"/>
                    </a:srgbClr>
                  </a:outerShdw>
                </a:effectLst>
              </a:rPr>
              <a:t>The Titanic was the</a:t>
            </a:r>
          </a:p>
          <a:p>
            <a:pPr algn="just"/>
            <a:r>
              <a:rPr lang="en-US" sz="2400" dirty="0" smtClean="0">
                <a:effectLst>
                  <a:outerShdw blurRad="38100" dist="38100" dir="2700000" algn="tl">
                    <a:srgbClr val="000000">
                      <a:alpha val="43137"/>
                    </a:srgbClr>
                  </a:outerShdw>
                </a:effectLst>
              </a:rPr>
              <a:t> biggest ship in 1912.</a:t>
            </a:r>
            <a:endParaRPr lang="ru-RU" sz="2400" dirty="0">
              <a:effectLst>
                <a:outerShdw blurRad="38100" dist="38100" dir="2700000" algn="tl">
                  <a:srgbClr val="000000">
                    <a:alpha val="43137"/>
                  </a:srgbClr>
                </a:outerShdw>
              </a:effectLst>
            </a:endParaRPr>
          </a:p>
        </p:txBody>
      </p:sp>
      <p:pic>
        <p:nvPicPr>
          <p:cNvPr id="1028" name="Picture 4" descr="C:\Users\Зуфаровна\Desktop\Трагедия Титаника\к уроку\фото Эдварда Джона Смита - капитана Титаника - чёрно-белое.jpg"/>
          <p:cNvPicPr>
            <a:picLocks noChangeAspect="1" noChangeArrowheads="1"/>
          </p:cNvPicPr>
          <p:nvPr/>
        </p:nvPicPr>
        <p:blipFill>
          <a:blip r:embed="rId3" cstate="print">
            <a:lum contrast="10000"/>
          </a:blip>
          <a:srcRect/>
          <a:stretch>
            <a:fillRect/>
          </a:stretch>
        </p:blipFill>
        <p:spPr bwMode="auto">
          <a:xfrm>
            <a:off x="5436096" y="1747708"/>
            <a:ext cx="3456384" cy="5110292"/>
          </a:xfrm>
          <a:prstGeom prst="rect">
            <a:avLst/>
          </a:prstGeom>
          <a:noFill/>
        </p:spPr>
      </p:pic>
      <p:sp>
        <p:nvSpPr>
          <p:cNvPr id="1029" name="Rectangle 5"/>
          <p:cNvSpPr>
            <a:spLocks noChangeArrowheads="1"/>
          </p:cNvSpPr>
          <p:nvPr/>
        </p:nvSpPr>
        <p:spPr bwMode="auto">
          <a:xfrm>
            <a:off x="323528" y="3798332"/>
            <a:ext cx="496855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The captain, Edward Smith, and the engineers who had designed the Titanic were sure that she was absolutely safe and unsinkable.</a:t>
            </a:r>
            <a:endPar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cs typeface="Arial" pitchFamily="34"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1" dur="1000" fill="hold"/>
                                        <p:tgtEl>
                                          <p:spTgt spid="3"/>
                                        </p:tgtEl>
                                        <p:attrNameLst>
                                          <p:attrName>ppt_y</p:attrName>
                                        </p:attrNameLst>
                                      </p:cBhvr>
                                      <p:tavLst>
                                        <p:tav tm="0">
                                          <p:val>
                                            <p:strVal val="#ppt_y"/>
                                          </p:val>
                                        </p:tav>
                                        <p:tav tm="100000">
                                          <p:val>
                                            <p:strVal val="#ppt_y"/>
                                          </p:val>
                                        </p:tav>
                                      </p:tavLst>
                                    </p:anim>
                                    <p:anim calcmode="lin" valueType="num">
                                      <p:cBhvr>
                                        <p:cTn id="12" dur="10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3" dur="10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1000" tmFilter="0,0; .5, 1; 1, 1"/>
                                        <p:tgtEl>
                                          <p:spTgt spid="3"/>
                                        </p:tgtEl>
                                      </p:cBhvr>
                                    </p:animEffect>
                                  </p:childTnLst>
                                </p:cTn>
                              </p:par>
                            </p:childTnLst>
                          </p:cTn>
                        </p:par>
                        <p:par>
                          <p:cTn id="15" fill="hold">
                            <p:stCondLst>
                              <p:cond delay="4300"/>
                            </p:stCondLst>
                            <p:childTnLst>
                              <p:par>
                                <p:cTn id="16" presetID="23" presetClass="entr" presetSubtype="16" fill="hold" nodeType="after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p:cTn id="18" dur="2000" fill="hold"/>
                                        <p:tgtEl>
                                          <p:spTgt spid="1028"/>
                                        </p:tgtEl>
                                        <p:attrNameLst>
                                          <p:attrName>ppt_w</p:attrName>
                                        </p:attrNameLst>
                                      </p:cBhvr>
                                      <p:tavLst>
                                        <p:tav tm="0">
                                          <p:val>
                                            <p:fltVal val="0"/>
                                          </p:val>
                                        </p:tav>
                                        <p:tav tm="100000">
                                          <p:val>
                                            <p:strVal val="#ppt_w"/>
                                          </p:val>
                                        </p:tav>
                                      </p:tavLst>
                                    </p:anim>
                                    <p:anim calcmode="lin" valueType="num">
                                      <p:cBhvr>
                                        <p:cTn id="19" dur="2000" fill="hold"/>
                                        <p:tgtEl>
                                          <p:spTgt spid="1028"/>
                                        </p:tgtEl>
                                        <p:attrNameLst>
                                          <p:attrName>ppt_h</p:attrName>
                                        </p:attrNameLst>
                                      </p:cBhvr>
                                      <p:tavLst>
                                        <p:tav tm="0">
                                          <p:val>
                                            <p:fltVal val="0"/>
                                          </p:val>
                                        </p:tav>
                                        <p:tav tm="100000">
                                          <p:val>
                                            <p:strVal val="#ppt_h"/>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2000"/>
                                        <p:tgtEl>
                                          <p:spTgt spid="1029"/>
                                        </p:tgtEl>
                                      </p:cBhvr>
                                    </p:animEffect>
                                    <p:anim calcmode="lin" valueType="num">
                                      <p:cBhvr>
                                        <p:cTn id="23" dur="2000" fill="hold"/>
                                        <p:tgtEl>
                                          <p:spTgt spid="1029"/>
                                        </p:tgtEl>
                                        <p:attrNameLst>
                                          <p:attrName>ppt_x</p:attrName>
                                        </p:attrNameLst>
                                      </p:cBhvr>
                                      <p:tavLst>
                                        <p:tav tm="0">
                                          <p:val>
                                            <p:strVal val="#ppt_x"/>
                                          </p:val>
                                        </p:tav>
                                        <p:tav tm="100000">
                                          <p:val>
                                            <p:strVal val="#ppt_x"/>
                                          </p:val>
                                        </p:tav>
                                      </p:tavLst>
                                    </p:anim>
                                    <p:anim calcmode="lin" valueType="num">
                                      <p:cBhvr>
                                        <p:cTn id="24" dur="2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00" name="Picture 8" descr="C:\Users\Зуфаровна\Desktop\Трагедия Титаника\фото Титаника изнутри\гимнастический зал.jpg"/>
          <p:cNvPicPr>
            <a:picLocks noChangeAspect="1" noChangeArrowheads="1"/>
          </p:cNvPicPr>
          <p:nvPr/>
        </p:nvPicPr>
        <p:blipFill>
          <a:blip r:embed="rId2" cstate="print"/>
          <a:srcRect t="5387" r="1551"/>
          <a:stretch>
            <a:fillRect/>
          </a:stretch>
        </p:blipFill>
        <p:spPr bwMode="auto">
          <a:xfrm>
            <a:off x="0" y="0"/>
            <a:ext cx="4644008" cy="3312943"/>
          </a:xfrm>
          <a:prstGeom prst="rect">
            <a:avLst/>
          </a:prstGeom>
          <a:noFill/>
        </p:spPr>
      </p:pic>
      <p:pic>
        <p:nvPicPr>
          <p:cNvPr id="59403" name="Picture 11" descr="C:\Users\Зуфаровна\Desktop\Трагедия Титаника\фото Титаника изнутри\кафе на веранде 1 класса.jpg"/>
          <p:cNvPicPr>
            <a:picLocks noChangeAspect="1" noChangeArrowheads="1"/>
          </p:cNvPicPr>
          <p:nvPr/>
        </p:nvPicPr>
        <p:blipFill>
          <a:blip r:embed="rId3" cstate="print"/>
          <a:srcRect/>
          <a:stretch>
            <a:fillRect/>
          </a:stretch>
        </p:blipFill>
        <p:spPr bwMode="auto">
          <a:xfrm>
            <a:off x="4644008" y="3309433"/>
            <a:ext cx="4499992" cy="3548566"/>
          </a:xfrm>
          <a:prstGeom prst="rect">
            <a:avLst/>
          </a:prstGeom>
          <a:noFill/>
        </p:spPr>
      </p:pic>
      <p:pic>
        <p:nvPicPr>
          <p:cNvPr id="59404" name="Picture 12" descr="C:\Users\Зуфаровна\Desktop\Трагедия Титаника\фото Титаника изнутри\салон 1 класса.jpg"/>
          <p:cNvPicPr>
            <a:picLocks noChangeAspect="1" noChangeArrowheads="1"/>
          </p:cNvPicPr>
          <p:nvPr/>
        </p:nvPicPr>
        <p:blipFill>
          <a:blip r:embed="rId4" cstate="print"/>
          <a:srcRect/>
          <a:stretch>
            <a:fillRect/>
          </a:stretch>
        </p:blipFill>
        <p:spPr bwMode="auto">
          <a:xfrm>
            <a:off x="4644008" y="-1"/>
            <a:ext cx="4499992" cy="3311995"/>
          </a:xfrm>
          <a:prstGeom prst="rect">
            <a:avLst/>
          </a:prstGeom>
          <a:noFill/>
        </p:spPr>
      </p:pic>
      <p:pic>
        <p:nvPicPr>
          <p:cNvPr id="59405" name="Picture 13" descr="C:\Users\Зуфаровна\Desktop\Трагедия Титаника\фото Титаника изнутри\лестница под куполом 1 класса.jpg"/>
          <p:cNvPicPr>
            <a:picLocks noChangeAspect="1" noChangeArrowheads="1"/>
          </p:cNvPicPr>
          <p:nvPr/>
        </p:nvPicPr>
        <p:blipFill>
          <a:blip r:embed="rId5" cstate="print"/>
          <a:srcRect/>
          <a:stretch>
            <a:fillRect/>
          </a:stretch>
        </p:blipFill>
        <p:spPr bwMode="auto">
          <a:xfrm>
            <a:off x="1" y="3284984"/>
            <a:ext cx="4644007" cy="3573016"/>
          </a:xfrm>
          <a:prstGeom prst="rect">
            <a:avLst/>
          </a:prstGeom>
          <a:noFill/>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9400"/>
                                        </p:tgtEl>
                                        <p:attrNameLst>
                                          <p:attrName>style.visibility</p:attrName>
                                        </p:attrNameLst>
                                      </p:cBhvr>
                                      <p:to>
                                        <p:strVal val="visible"/>
                                      </p:to>
                                    </p:set>
                                    <p:anim calcmode="lin" valueType="num">
                                      <p:cBhvr>
                                        <p:cTn id="7" dur="2000" fill="hold"/>
                                        <p:tgtEl>
                                          <p:spTgt spid="59400"/>
                                        </p:tgtEl>
                                        <p:attrNameLst>
                                          <p:attrName>ppt_w</p:attrName>
                                        </p:attrNameLst>
                                      </p:cBhvr>
                                      <p:tavLst>
                                        <p:tav tm="0">
                                          <p:val>
                                            <p:fltVal val="0"/>
                                          </p:val>
                                        </p:tav>
                                        <p:tav tm="100000">
                                          <p:val>
                                            <p:strVal val="#ppt_w"/>
                                          </p:val>
                                        </p:tav>
                                      </p:tavLst>
                                    </p:anim>
                                    <p:anim calcmode="lin" valueType="num">
                                      <p:cBhvr>
                                        <p:cTn id="8" dur="2000" fill="hold"/>
                                        <p:tgtEl>
                                          <p:spTgt spid="59400"/>
                                        </p:tgtEl>
                                        <p:attrNameLst>
                                          <p:attrName>ppt_h</p:attrName>
                                        </p:attrNameLst>
                                      </p:cBhvr>
                                      <p:tavLst>
                                        <p:tav tm="0">
                                          <p:val>
                                            <p:fltVal val="0"/>
                                          </p:val>
                                        </p:tav>
                                        <p:tav tm="100000">
                                          <p:val>
                                            <p:strVal val="#ppt_h"/>
                                          </p:val>
                                        </p:tav>
                                      </p:tavLst>
                                    </p:anim>
                                  </p:childTnLst>
                                </p:cTn>
                              </p:par>
                            </p:childTnLst>
                          </p:cTn>
                        </p:par>
                        <p:par>
                          <p:cTn id="9" fill="hold">
                            <p:stCondLst>
                              <p:cond delay="2000"/>
                            </p:stCondLst>
                            <p:childTnLst>
                              <p:par>
                                <p:cTn id="10" presetID="52" presetClass="entr" presetSubtype="0" fill="hold" nodeType="afterEffect">
                                  <p:stCondLst>
                                    <p:cond delay="0"/>
                                  </p:stCondLst>
                                  <p:childTnLst>
                                    <p:set>
                                      <p:cBhvr>
                                        <p:cTn id="11" dur="1" fill="hold">
                                          <p:stCondLst>
                                            <p:cond delay="0"/>
                                          </p:stCondLst>
                                        </p:cTn>
                                        <p:tgtEl>
                                          <p:spTgt spid="59403"/>
                                        </p:tgtEl>
                                        <p:attrNameLst>
                                          <p:attrName>style.visibility</p:attrName>
                                        </p:attrNameLst>
                                      </p:cBhvr>
                                      <p:to>
                                        <p:strVal val="visible"/>
                                      </p:to>
                                    </p:set>
                                    <p:animScale>
                                      <p:cBhvr>
                                        <p:cTn id="12" dur="2000" decel="50000" fill="hold">
                                          <p:stCondLst>
                                            <p:cond delay="0"/>
                                          </p:stCondLst>
                                        </p:cTn>
                                        <p:tgtEl>
                                          <p:spTgt spid="594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000" decel="50000" fill="hold">
                                          <p:stCondLst>
                                            <p:cond delay="0"/>
                                          </p:stCondLst>
                                        </p:cTn>
                                        <p:tgtEl>
                                          <p:spTgt spid="59403"/>
                                        </p:tgtEl>
                                        <p:attrNameLst>
                                          <p:attrName>ppt_x</p:attrName>
                                          <p:attrName>ppt_y</p:attrName>
                                        </p:attrNameLst>
                                      </p:cBhvr>
                                    </p:animMotion>
                                    <p:animEffect transition="in" filter="fade">
                                      <p:cBhvr>
                                        <p:cTn id="14" dur="2000"/>
                                        <p:tgtEl>
                                          <p:spTgt spid="59403"/>
                                        </p:tgtEl>
                                      </p:cBhvr>
                                    </p:animEffect>
                                  </p:childTnLst>
                                </p:cTn>
                              </p:par>
                            </p:childTnLst>
                          </p:cTn>
                        </p:par>
                        <p:par>
                          <p:cTn id="15" fill="hold">
                            <p:stCondLst>
                              <p:cond delay="4000"/>
                            </p:stCondLst>
                            <p:childTnLst>
                              <p:par>
                                <p:cTn id="16" presetID="35" presetClass="entr" presetSubtype="0" fill="hold" nodeType="afterEffect">
                                  <p:stCondLst>
                                    <p:cond delay="0"/>
                                  </p:stCondLst>
                                  <p:childTnLst>
                                    <p:set>
                                      <p:cBhvr>
                                        <p:cTn id="17" dur="1" fill="hold">
                                          <p:stCondLst>
                                            <p:cond delay="0"/>
                                          </p:stCondLst>
                                        </p:cTn>
                                        <p:tgtEl>
                                          <p:spTgt spid="59404"/>
                                        </p:tgtEl>
                                        <p:attrNameLst>
                                          <p:attrName>style.visibility</p:attrName>
                                        </p:attrNameLst>
                                      </p:cBhvr>
                                      <p:to>
                                        <p:strVal val="visible"/>
                                      </p:to>
                                    </p:set>
                                    <p:animEffect transition="in" filter="fade">
                                      <p:cBhvr>
                                        <p:cTn id="18" dur="2000"/>
                                        <p:tgtEl>
                                          <p:spTgt spid="59404"/>
                                        </p:tgtEl>
                                      </p:cBhvr>
                                    </p:animEffect>
                                    <p:anim calcmode="lin" valueType="num">
                                      <p:cBhvr>
                                        <p:cTn id="19" dur="2000" fill="hold"/>
                                        <p:tgtEl>
                                          <p:spTgt spid="59404"/>
                                        </p:tgtEl>
                                        <p:attrNameLst>
                                          <p:attrName>style.rotation</p:attrName>
                                        </p:attrNameLst>
                                      </p:cBhvr>
                                      <p:tavLst>
                                        <p:tav tm="0">
                                          <p:val>
                                            <p:fltVal val="720"/>
                                          </p:val>
                                        </p:tav>
                                        <p:tav tm="100000">
                                          <p:val>
                                            <p:fltVal val="0"/>
                                          </p:val>
                                        </p:tav>
                                      </p:tavLst>
                                    </p:anim>
                                    <p:anim calcmode="lin" valueType="num">
                                      <p:cBhvr>
                                        <p:cTn id="20" dur="2000" fill="hold"/>
                                        <p:tgtEl>
                                          <p:spTgt spid="59404"/>
                                        </p:tgtEl>
                                        <p:attrNameLst>
                                          <p:attrName>ppt_h</p:attrName>
                                        </p:attrNameLst>
                                      </p:cBhvr>
                                      <p:tavLst>
                                        <p:tav tm="0">
                                          <p:val>
                                            <p:fltVal val="0"/>
                                          </p:val>
                                        </p:tav>
                                        <p:tav tm="100000">
                                          <p:val>
                                            <p:strVal val="#ppt_h"/>
                                          </p:val>
                                        </p:tav>
                                      </p:tavLst>
                                    </p:anim>
                                    <p:anim calcmode="lin" valueType="num">
                                      <p:cBhvr>
                                        <p:cTn id="21" dur="2000" fill="hold"/>
                                        <p:tgtEl>
                                          <p:spTgt spid="59404"/>
                                        </p:tgtEl>
                                        <p:attrNameLst>
                                          <p:attrName>ppt_w</p:attrName>
                                        </p:attrNameLst>
                                      </p:cBhvr>
                                      <p:tavLst>
                                        <p:tav tm="0">
                                          <p:val>
                                            <p:fltVal val="0"/>
                                          </p:val>
                                        </p:tav>
                                        <p:tav tm="100000">
                                          <p:val>
                                            <p:strVal val="#ppt_w"/>
                                          </p:val>
                                        </p:tav>
                                      </p:tavLst>
                                    </p:anim>
                                  </p:childTnLst>
                                </p:cTn>
                              </p:par>
                            </p:childTnLst>
                          </p:cTn>
                        </p:par>
                        <p:par>
                          <p:cTn id="22" fill="hold">
                            <p:stCondLst>
                              <p:cond delay="6000"/>
                            </p:stCondLst>
                            <p:childTnLst>
                              <p:par>
                                <p:cTn id="23" presetID="25" presetClass="entr" presetSubtype="0" fill="hold" nodeType="afterEffect">
                                  <p:stCondLst>
                                    <p:cond delay="0"/>
                                  </p:stCondLst>
                                  <p:childTnLst>
                                    <p:set>
                                      <p:cBhvr>
                                        <p:cTn id="24" dur="1" fill="hold">
                                          <p:stCondLst>
                                            <p:cond delay="0"/>
                                          </p:stCondLst>
                                        </p:cTn>
                                        <p:tgtEl>
                                          <p:spTgt spid="59405"/>
                                        </p:tgtEl>
                                        <p:attrNameLst>
                                          <p:attrName>style.visibility</p:attrName>
                                        </p:attrNameLst>
                                      </p:cBhvr>
                                      <p:to>
                                        <p:strVal val="visible"/>
                                      </p:to>
                                    </p:set>
                                    <p:anim calcmode="lin" valueType="num">
                                      <p:cBhvr>
                                        <p:cTn id="25" dur="1000" decel="50000" fill="hold">
                                          <p:stCondLst>
                                            <p:cond delay="0"/>
                                          </p:stCondLst>
                                        </p:cTn>
                                        <p:tgtEl>
                                          <p:spTgt spid="59405"/>
                                        </p:tgtEl>
                                        <p:attrNameLst>
                                          <p:attrName>style.rotation</p:attrName>
                                        </p:attrNameLst>
                                      </p:cBhvr>
                                      <p:tavLst>
                                        <p:tav tm="0">
                                          <p:val>
                                            <p:fltVal val="-90"/>
                                          </p:val>
                                        </p:tav>
                                        <p:tav tm="100000">
                                          <p:val>
                                            <p:fltVal val="0"/>
                                          </p:val>
                                        </p:tav>
                                      </p:tavLst>
                                    </p:anim>
                                    <p:anim calcmode="lin" valueType="num">
                                      <p:cBhvr>
                                        <p:cTn id="26" dur="1000" decel="50000" fill="hold">
                                          <p:stCondLst>
                                            <p:cond delay="0"/>
                                          </p:stCondLst>
                                        </p:cTn>
                                        <p:tgtEl>
                                          <p:spTgt spid="59405"/>
                                        </p:tgtEl>
                                        <p:attrNameLst>
                                          <p:attrName>ppt_w</p:attrName>
                                        </p:attrNameLst>
                                      </p:cBhvr>
                                      <p:tavLst>
                                        <p:tav tm="0">
                                          <p:val>
                                            <p:strVal val="#ppt_w"/>
                                          </p:val>
                                        </p:tav>
                                        <p:tav tm="100000">
                                          <p:val>
                                            <p:strVal val="#ppt_w*.05"/>
                                          </p:val>
                                        </p:tav>
                                      </p:tavLst>
                                    </p:anim>
                                    <p:anim calcmode="lin" valueType="num">
                                      <p:cBhvr>
                                        <p:cTn id="27" dur="1000" accel="50000" fill="hold">
                                          <p:stCondLst>
                                            <p:cond delay="1000"/>
                                          </p:stCondLst>
                                        </p:cTn>
                                        <p:tgtEl>
                                          <p:spTgt spid="59405"/>
                                        </p:tgtEl>
                                        <p:attrNameLst>
                                          <p:attrName>ppt_w</p:attrName>
                                        </p:attrNameLst>
                                      </p:cBhvr>
                                      <p:tavLst>
                                        <p:tav tm="0">
                                          <p:val>
                                            <p:strVal val="#ppt_w*.05"/>
                                          </p:val>
                                        </p:tav>
                                        <p:tav tm="100000">
                                          <p:val>
                                            <p:strVal val="#ppt_w"/>
                                          </p:val>
                                        </p:tav>
                                      </p:tavLst>
                                    </p:anim>
                                    <p:anim calcmode="lin" valueType="num">
                                      <p:cBhvr>
                                        <p:cTn id="28" dur="2000" fill="hold"/>
                                        <p:tgtEl>
                                          <p:spTgt spid="59405"/>
                                        </p:tgtEl>
                                        <p:attrNameLst>
                                          <p:attrName>ppt_h</p:attrName>
                                        </p:attrNameLst>
                                      </p:cBhvr>
                                      <p:tavLst>
                                        <p:tav tm="0">
                                          <p:val>
                                            <p:strVal val="#ppt_h"/>
                                          </p:val>
                                        </p:tav>
                                        <p:tav tm="100000">
                                          <p:val>
                                            <p:strVal val="#ppt_h"/>
                                          </p:val>
                                        </p:tav>
                                      </p:tavLst>
                                    </p:anim>
                                    <p:anim calcmode="lin" valueType="num">
                                      <p:cBhvr>
                                        <p:cTn id="29" dur="1000" decel="50000" fill="hold">
                                          <p:stCondLst>
                                            <p:cond delay="0"/>
                                          </p:stCondLst>
                                        </p:cTn>
                                        <p:tgtEl>
                                          <p:spTgt spid="59405"/>
                                        </p:tgtEl>
                                        <p:attrNameLst>
                                          <p:attrName>ppt_x</p:attrName>
                                        </p:attrNameLst>
                                      </p:cBhvr>
                                      <p:tavLst>
                                        <p:tav tm="0">
                                          <p:val>
                                            <p:strVal val="#ppt_x+.4"/>
                                          </p:val>
                                        </p:tav>
                                        <p:tav tm="100000">
                                          <p:val>
                                            <p:strVal val="#ppt_x"/>
                                          </p:val>
                                        </p:tav>
                                      </p:tavLst>
                                    </p:anim>
                                    <p:anim calcmode="lin" valueType="num">
                                      <p:cBhvr>
                                        <p:cTn id="30" dur="1000" decel="50000" fill="hold">
                                          <p:stCondLst>
                                            <p:cond delay="0"/>
                                          </p:stCondLst>
                                        </p:cTn>
                                        <p:tgtEl>
                                          <p:spTgt spid="59405"/>
                                        </p:tgtEl>
                                        <p:attrNameLst>
                                          <p:attrName>ppt_y</p:attrName>
                                        </p:attrNameLst>
                                      </p:cBhvr>
                                      <p:tavLst>
                                        <p:tav tm="0">
                                          <p:val>
                                            <p:strVal val="#ppt_y-.2"/>
                                          </p:val>
                                        </p:tav>
                                        <p:tav tm="100000">
                                          <p:val>
                                            <p:strVal val="#ppt_y+.1"/>
                                          </p:val>
                                        </p:tav>
                                      </p:tavLst>
                                    </p:anim>
                                    <p:anim calcmode="lin" valueType="num">
                                      <p:cBhvr>
                                        <p:cTn id="31" dur="1000" accel="50000" fill="hold">
                                          <p:stCondLst>
                                            <p:cond delay="1000"/>
                                          </p:stCondLst>
                                        </p:cTn>
                                        <p:tgtEl>
                                          <p:spTgt spid="59405"/>
                                        </p:tgtEl>
                                        <p:attrNameLst>
                                          <p:attrName>ppt_y</p:attrName>
                                        </p:attrNameLst>
                                      </p:cBhvr>
                                      <p:tavLst>
                                        <p:tav tm="0">
                                          <p:val>
                                            <p:strVal val="#ppt_y+.1"/>
                                          </p:val>
                                        </p:tav>
                                        <p:tav tm="100000">
                                          <p:val>
                                            <p:strVal val="#ppt_y"/>
                                          </p:val>
                                        </p:tav>
                                      </p:tavLst>
                                    </p:anim>
                                    <p:animEffect transition="in" filter="fade">
                                      <p:cBhvr>
                                        <p:cTn id="32" dur="2000" decel="50000">
                                          <p:stCondLst>
                                            <p:cond delay="0"/>
                                          </p:stCondLst>
                                        </p:cTn>
                                        <p:tgtEl>
                                          <p:spTgt spid="59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404664"/>
            <a:ext cx="3923928" cy="1015663"/>
          </a:xfrm>
          <a:prstGeom prst="rect">
            <a:avLst/>
          </a:prstGeom>
        </p:spPr>
        <p:txBody>
          <a:bodyPr wrap="square">
            <a:spAutoFit/>
          </a:bodyPr>
          <a:lstStyle/>
          <a:p>
            <a:r>
              <a:rPr lang="en-US" sz="2000" dirty="0" smtClean="0">
                <a:effectLst>
                  <a:outerShdw blurRad="38100" dist="38100" dir="2700000" algn="tl">
                    <a:srgbClr val="000000">
                      <a:alpha val="43137"/>
                    </a:srgbClr>
                  </a:outerShdw>
                </a:effectLst>
              </a:rPr>
              <a:t>A lot of people bought tickets for the first voyage across the Atlantic from Europe to America.</a:t>
            </a:r>
            <a:endParaRPr lang="ru-RU" sz="2000" dirty="0">
              <a:effectLst>
                <a:outerShdw blurRad="38100" dist="38100" dir="2700000" algn="tl">
                  <a:srgbClr val="000000">
                    <a:alpha val="43137"/>
                  </a:srgbClr>
                </a:outerShdw>
              </a:effectLst>
            </a:endParaRPr>
          </a:p>
        </p:txBody>
      </p:sp>
      <p:pic>
        <p:nvPicPr>
          <p:cNvPr id="60419" name="Picture 3" descr="C:\Users\Зуфаровна\Desktop\Трагедия Титаника\пасажиры титаника\пассажиры 1 класса.jpg"/>
          <p:cNvPicPr>
            <a:picLocks noChangeAspect="1" noChangeArrowheads="1"/>
          </p:cNvPicPr>
          <p:nvPr/>
        </p:nvPicPr>
        <p:blipFill>
          <a:blip r:embed="rId2" cstate="print"/>
          <a:srcRect r="1626" b="4850"/>
          <a:stretch>
            <a:fillRect/>
          </a:stretch>
        </p:blipFill>
        <p:spPr bwMode="auto">
          <a:xfrm>
            <a:off x="4716016" y="0"/>
            <a:ext cx="4427984" cy="3429000"/>
          </a:xfrm>
          <a:prstGeom prst="rect">
            <a:avLst/>
          </a:prstGeom>
          <a:noFill/>
        </p:spPr>
      </p:pic>
      <p:sp>
        <p:nvSpPr>
          <p:cNvPr id="5" name="Прямоугольник 4"/>
          <p:cNvSpPr/>
          <p:nvPr/>
        </p:nvSpPr>
        <p:spPr>
          <a:xfrm>
            <a:off x="6825737" y="2780928"/>
            <a:ext cx="2318263" cy="369332"/>
          </a:xfrm>
          <a:prstGeom prst="rect">
            <a:avLst/>
          </a:prstGeom>
        </p:spPr>
        <p:txBody>
          <a:bodyPr wrap="square">
            <a:spAutoFit/>
          </a:bodyPr>
          <a:lstStyle/>
          <a:p>
            <a:r>
              <a:rPr lang="en-US" dirty="0" smtClean="0">
                <a:solidFill>
                  <a:schemeClr val="bg1"/>
                </a:solidFill>
              </a:rPr>
              <a:t>first class passengers</a:t>
            </a:r>
            <a:endParaRPr lang="ru-RU" dirty="0">
              <a:solidFill>
                <a:schemeClr val="bg1"/>
              </a:solidFill>
            </a:endParaRPr>
          </a:p>
        </p:txBody>
      </p:sp>
      <p:pic>
        <p:nvPicPr>
          <p:cNvPr id="60420" name="Picture 4" descr="C:\Users\Зуфаровна\Desktop\Трагедия Титаника\пасажиры титаника\пассажиры 2 класса.jpg"/>
          <p:cNvPicPr>
            <a:picLocks noChangeAspect="1" noChangeArrowheads="1"/>
          </p:cNvPicPr>
          <p:nvPr/>
        </p:nvPicPr>
        <p:blipFill>
          <a:blip r:embed="rId3" cstate="print"/>
          <a:srcRect l="15322" t="19366" r="2383" b="20530"/>
          <a:stretch>
            <a:fillRect/>
          </a:stretch>
        </p:blipFill>
        <p:spPr bwMode="auto">
          <a:xfrm>
            <a:off x="0" y="1544876"/>
            <a:ext cx="4716016" cy="2892236"/>
          </a:xfrm>
          <a:prstGeom prst="rect">
            <a:avLst/>
          </a:prstGeom>
          <a:noFill/>
        </p:spPr>
      </p:pic>
      <p:sp>
        <p:nvSpPr>
          <p:cNvPr id="7" name="Прямоугольник 6"/>
          <p:cNvSpPr/>
          <p:nvPr/>
        </p:nvSpPr>
        <p:spPr>
          <a:xfrm>
            <a:off x="0" y="3933056"/>
            <a:ext cx="2611612" cy="369332"/>
          </a:xfrm>
          <a:prstGeom prst="rect">
            <a:avLst/>
          </a:prstGeom>
        </p:spPr>
        <p:txBody>
          <a:bodyPr wrap="none">
            <a:spAutoFit/>
          </a:bodyPr>
          <a:lstStyle/>
          <a:p>
            <a:r>
              <a:rPr lang="en-US" dirty="0" smtClean="0">
                <a:solidFill>
                  <a:schemeClr val="bg1"/>
                </a:solidFill>
              </a:rPr>
              <a:t>second class passengers</a:t>
            </a:r>
            <a:endParaRPr lang="ru-RU" dirty="0">
              <a:solidFill>
                <a:schemeClr val="bg1"/>
              </a:solidFill>
            </a:endParaRPr>
          </a:p>
        </p:txBody>
      </p:sp>
      <p:pic>
        <p:nvPicPr>
          <p:cNvPr id="60421" name="Picture 5" descr="C:\Users\Зуфаровна\Desktop\Трагедия Титаника\пасажиры титаника\пассажиры 3 класса.jpg"/>
          <p:cNvPicPr>
            <a:picLocks noChangeAspect="1" noChangeArrowheads="1"/>
          </p:cNvPicPr>
          <p:nvPr/>
        </p:nvPicPr>
        <p:blipFill>
          <a:blip r:embed="rId4" cstate="print">
            <a:lum/>
          </a:blip>
          <a:srcRect/>
          <a:stretch>
            <a:fillRect/>
          </a:stretch>
        </p:blipFill>
        <p:spPr bwMode="auto">
          <a:xfrm>
            <a:off x="4689831" y="3429000"/>
            <a:ext cx="4454169" cy="3429000"/>
          </a:xfrm>
          <a:prstGeom prst="rect">
            <a:avLst/>
          </a:prstGeom>
          <a:noFill/>
        </p:spPr>
      </p:pic>
      <p:sp>
        <p:nvSpPr>
          <p:cNvPr id="9" name="Прямоугольник 8"/>
          <p:cNvSpPr/>
          <p:nvPr/>
        </p:nvSpPr>
        <p:spPr>
          <a:xfrm>
            <a:off x="6732762" y="6488668"/>
            <a:ext cx="2411238" cy="369332"/>
          </a:xfrm>
          <a:prstGeom prst="rect">
            <a:avLst/>
          </a:prstGeom>
        </p:spPr>
        <p:txBody>
          <a:bodyPr wrap="none">
            <a:spAutoFit/>
          </a:bodyPr>
          <a:lstStyle/>
          <a:p>
            <a:r>
              <a:rPr lang="en-US" dirty="0" smtClean="0">
                <a:solidFill>
                  <a:schemeClr val="bg1"/>
                </a:solidFill>
              </a:rPr>
              <a:t>third class passengers</a:t>
            </a:r>
            <a:endParaRPr lang="ru-RU" dirty="0">
              <a:solidFill>
                <a:schemeClr val="bg1"/>
              </a:solidFill>
            </a:endParaRPr>
          </a:p>
        </p:txBody>
      </p:sp>
      <p:sp>
        <p:nvSpPr>
          <p:cNvPr id="10" name="Прямоугольник 9"/>
          <p:cNvSpPr/>
          <p:nvPr/>
        </p:nvSpPr>
        <p:spPr>
          <a:xfrm>
            <a:off x="0" y="4869160"/>
            <a:ext cx="4572000" cy="1015663"/>
          </a:xfrm>
          <a:prstGeom prst="rect">
            <a:avLst/>
          </a:prstGeom>
        </p:spPr>
        <p:txBody>
          <a:bodyPr wrap="square">
            <a:spAutoFit/>
          </a:bodyPr>
          <a:lstStyle/>
          <a:p>
            <a:pPr algn="just"/>
            <a:r>
              <a:rPr lang="en-US" sz="2000" dirty="0" smtClean="0">
                <a:effectLst>
                  <a:outerShdw blurRad="38100" dist="38100" dir="2700000" algn="tl">
                    <a:srgbClr val="000000">
                      <a:alpha val="43137"/>
                    </a:srgbClr>
                  </a:outerShdw>
                </a:effectLst>
              </a:rPr>
              <a:t>There were rich people as well as third class passengers, most of whom were immigrating to America.</a:t>
            </a:r>
            <a:endParaRPr lang="ru-RU" sz="2000" dirty="0">
              <a:effectLst>
                <a:outerShdw blurRad="38100" dist="38100" dir="2700000" algn="tl">
                  <a:srgbClr val="000000">
                    <a:alpha val="43137"/>
                  </a:srgbClr>
                </a:outerShdw>
              </a:effectLst>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6" presetClass="entr" presetSubtype="16" fill="hold" nodeType="afterEffect">
                                  <p:stCondLst>
                                    <p:cond delay="0"/>
                                  </p:stCondLst>
                                  <p:childTnLst>
                                    <p:set>
                                      <p:cBhvr>
                                        <p:cTn id="12" dur="1" fill="hold">
                                          <p:stCondLst>
                                            <p:cond delay="0"/>
                                          </p:stCondLst>
                                        </p:cTn>
                                        <p:tgtEl>
                                          <p:spTgt spid="60419"/>
                                        </p:tgtEl>
                                        <p:attrNameLst>
                                          <p:attrName>style.visibility</p:attrName>
                                        </p:attrNameLst>
                                      </p:cBhvr>
                                      <p:to>
                                        <p:strVal val="visible"/>
                                      </p:to>
                                    </p:set>
                                    <p:animEffect transition="in" filter="circle(in)">
                                      <p:cBhvr>
                                        <p:cTn id="13" dur="2000"/>
                                        <p:tgtEl>
                                          <p:spTgt spid="60419"/>
                                        </p:tgtEl>
                                      </p:cBhvr>
                                    </p:animEffect>
                                  </p:childTnLst>
                                </p:cTn>
                              </p:par>
                              <p:par>
                                <p:cTn id="14" presetID="29" presetClass="entr" presetSubtype="0" fill="hold" nodeType="withEffect">
                                  <p:stCondLst>
                                    <p:cond delay="0"/>
                                  </p:stCondLst>
                                  <p:childTnLst>
                                    <p:set>
                                      <p:cBhvr>
                                        <p:cTn id="15" dur="1" fill="hold">
                                          <p:stCondLst>
                                            <p:cond delay="0"/>
                                          </p:stCondLst>
                                        </p:cTn>
                                        <p:tgtEl>
                                          <p:spTgt spid="60420"/>
                                        </p:tgtEl>
                                        <p:attrNameLst>
                                          <p:attrName>style.visibility</p:attrName>
                                        </p:attrNameLst>
                                      </p:cBhvr>
                                      <p:to>
                                        <p:strVal val="visible"/>
                                      </p:to>
                                    </p:set>
                                    <p:anim calcmode="lin" valueType="num">
                                      <p:cBhvr>
                                        <p:cTn id="16" dur="2000" fill="hold"/>
                                        <p:tgtEl>
                                          <p:spTgt spid="60420"/>
                                        </p:tgtEl>
                                        <p:attrNameLst>
                                          <p:attrName>ppt_x</p:attrName>
                                        </p:attrNameLst>
                                      </p:cBhvr>
                                      <p:tavLst>
                                        <p:tav tm="0">
                                          <p:val>
                                            <p:strVal val="#ppt_x-.2"/>
                                          </p:val>
                                        </p:tav>
                                        <p:tav tm="100000">
                                          <p:val>
                                            <p:strVal val="#ppt_x"/>
                                          </p:val>
                                        </p:tav>
                                      </p:tavLst>
                                    </p:anim>
                                    <p:anim calcmode="lin" valueType="num">
                                      <p:cBhvr>
                                        <p:cTn id="17" dur="2000" fill="hold"/>
                                        <p:tgtEl>
                                          <p:spTgt spid="60420"/>
                                        </p:tgtEl>
                                        <p:attrNameLst>
                                          <p:attrName>ppt_y</p:attrName>
                                        </p:attrNameLst>
                                      </p:cBhvr>
                                      <p:tavLst>
                                        <p:tav tm="0">
                                          <p:val>
                                            <p:strVal val="#ppt_y"/>
                                          </p:val>
                                        </p:tav>
                                        <p:tav tm="100000">
                                          <p:val>
                                            <p:strVal val="#ppt_y"/>
                                          </p:val>
                                        </p:tav>
                                      </p:tavLst>
                                    </p:anim>
                                    <p:animEffect transition="in" filter="wipe(right)" prLst="gradientSize: 0.1">
                                      <p:cBhvr>
                                        <p:cTn id="18" dur="2000"/>
                                        <p:tgtEl>
                                          <p:spTgt spid="60420"/>
                                        </p:tgtEl>
                                      </p:cBhvr>
                                    </p:animEffect>
                                  </p:childTnLst>
                                </p:cTn>
                              </p:par>
                              <p:par>
                                <p:cTn id="19" presetID="55" presetClass="entr" presetSubtype="0" fill="hold" nodeType="withEffect">
                                  <p:stCondLst>
                                    <p:cond delay="0"/>
                                  </p:stCondLst>
                                  <p:childTnLst>
                                    <p:set>
                                      <p:cBhvr>
                                        <p:cTn id="20" dur="1" fill="hold">
                                          <p:stCondLst>
                                            <p:cond delay="0"/>
                                          </p:stCondLst>
                                        </p:cTn>
                                        <p:tgtEl>
                                          <p:spTgt spid="60421"/>
                                        </p:tgtEl>
                                        <p:attrNameLst>
                                          <p:attrName>style.visibility</p:attrName>
                                        </p:attrNameLst>
                                      </p:cBhvr>
                                      <p:to>
                                        <p:strVal val="visible"/>
                                      </p:to>
                                    </p:set>
                                    <p:anim calcmode="lin" valueType="num">
                                      <p:cBhvr>
                                        <p:cTn id="21" dur="2000" fill="hold"/>
                                        <p:tgtEl>
                                          <p:spTgt spid="60421"/>
                                        </p:tgtEl>
                                        <p:attrNameLst>
                                          <p:attrName>ppt_w</p:attrName>
                                        </p:attrNameLst>
                                      </p:cBhvr>
                                      <p:tavLst>
                                        <p:tav tm="0">
                                          <p:val>
                                            <p:strVal val="#ppt_w*0.70"/>
                                          </p:val>
                                        </p:tav>
                                        <p:tav tm="100000">
                                          <p:val>
                                            <p:strVal val="#ppt_w"/>
                                          </p:val>
                                        </p:tav>
                                      </p:tavLst>
                                    </p:anim>
                                    <p:anim calcmode="lin" valueType="num">
                                      <p:cBhvr>
                                        <p:cTn id="22" dur="2000" fill="hold"/>
                                        <p:tgtEl>
                                          <p:spTgt spid="60421"/>
                                        </p:tgtEl>
                                        <p:attrNameLst>
                                          <p:attrName>ppt_h</p:attrName>
                                        </p:attrNameLst>
                                      </p:cBhvr>
                                      <p:tavLst>
                                        <p:tav tm="0">
                                          <p:val>
                                            <p:strVal val="#ppt_h"/>
                                          </p:val>
                                        </p:tav>
                                        <p:tav tm="100000">
                                          <p:val>
                                            <p:strVal val="#ppt_h"/>
                                          </p:val>
                                        </p:tav>
                                      </p:tavLst>
                                    </p:anim>
                                    <p:animEffect transition="in" filter="fade">
                                      <p:cBhvr>
                                        <p:cTn id="23" dur="2000"/>
                                        <p:tgtEl>
                                          <p:spTgt spid="60421"/>
                                        </p:tgtEl>
                                      </p:cBhvr>
                                    </p:animEffect>
                                  </p:childTnLst>
                                </p:cTn>
                              </p:par>
                              <p:par>
                                <p:cTn id="24" presetID="31" presetClass="entr" presetSubtype="0" fill="hold" grpId="0" nodeType="withEffect">
                                  <p:stCondLst>
                                    <p:cond delay="0"/>
                                  </p:stCondLst>
                                  <p:iterate type="lt">
                                    <p:tmPct val="5000"/>
                                  </p:iterate>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style.rotation</p:attrName>
                                        </p:attrNameLst>
                                      </p:cBhvr>
                                      <p:tavLst>
                                        <p:tav tm="0">
                                          <p:val>
                                            <p:fltVal val="90"/>
                                          </p:val>
                                        </p:tav>
                                        <p:tav tm="100000">
                                          <p:val>
                                            <p:fltVal val="0"/>
                                          </p:val>
                                        </p:tav>
                                      </p:tavLst>
                                    </p:anim>
                                    <p:animEffect transition="in" filter="fade">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p>
        </p:txBody>
      </p:sp>
      <p:sp>
        <p:nvSpPr>
          <p:cNvPr id="3" name="Объект 2"/>
          <p:cNvSpPr>
            <a:spLocks noGrp="1"/>
          </p:cNvSpPr>
          <p:nvPr>
            <p:ph idx="1"/>
          </p:nvPr>
        </p:nvSpPr>
        <p:spPr>
          <a:xfrm>
            <a:off x="323528" y="3501008"/>
            <a:ext cx="8373616" cy="2555776"/>
          </a:xfrm>
        </p:spPr>
        <p:txBody>
          <a:bodyPr/>
          <a:lstStyle/>
          <a:p>
            <a:pPr marL="0" indent="0" fontAlgn="auto">
              <a:spcAft>
                <a:spcPts val="0"/>
              </a:spcAft>
              <a:buFont typeface="Arial" panose="020B0604020202020204" pitchFamily="34" charset="0"/>
              <a:buNone/>
              <a:defRPr/>
            </a:pPr>
            <a:r>
              <a:rPr lang="ru-RU" dirty="0"/>
              <a:t> </a:t>
            </a:r>
          </a:p>
        </p:txBody>
      </p:sp>
      <p:pic>
        <p:nvPicPr>
          <p:cNvPr id="7172" name="Picture 2" descr="Место на карте где затонул Титаник"/>
          <p:cNvPicPr>
            <a:picLocks noChangeAspect="1" noChangeArrowheads="1"/>
          </p:cNvPicPr>
          <p:nvPr/>
        </p:nvPicPr>
        <p:blipFill>
          <a:blip r:embed="rId2"/>
          <a:srcRect/>
          <a:stretch>
            <a:fillRect/>
          </a:stretch>
        </p:blipFill>
        <p:spPr bwMode="auto">
          <a:xfrm>
            <a:off x="0" y="1"/>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Users\Зуфаровна\Desktop\Трагедия Титаника\к уроку\столкновение Титаника с айсбергом.jpg"/>
          <p:cNvPicPr>
            <a:picLocks noChangeAspect="1" noChangeArrowheads="1"/>
          </p:cNvPicPr>
          <p:nvPr/>
        </p:nvPicPr>
        <p:blipFill>
          <a:blip r:embed="rId2" cstate="print"/>
          <a:srcRect t="4607" r="2698"/>
          <a:stretch>
            <a:fillRect/>
          </a:stretch>
        </p:blipFill>
        <p:spPr bwMode="auto">
          <a:xfrm>
            <a:off x="5220072" y="1916832"/>
            <a:ext cx="3923928" cy="4941168"/>
          </a:xfrm>
          <a:prstGeom prst="rect">
            <a:avLst/>
          </a:prstGeom>
          <a:noFill/>
        </p:spPr>
      </p:pic>
      <p:pic>
        <p:nvPicPr>
          <p:cNvPr id="61443" name="Picture 3" descr="C:\Users\Зуфаровна\Desktop\Трагедия Титаника\к уроку\встреча с айсбергом.jpg"/>
          <p:cNvPicPr>
            <a:picLocks noChangeAspect="1" noChangeArrowheads="1"/>
          </p:cNvPicPr>
          <p:nvPr/>
        </p:nvPicPr>
        <p:blipFill>
          <a:blip r:embed="rId3" cstate="print"/>
          <a:srcRect/>
          <a:stretch>
            <a:fillRect/>
          </a:stretch>
        </p:blipFill>
        <p:spPr bwMode="auto">
          <a:xfrm>
            <a:off x="0" y="0"/>
            <a:ext cx="5220072" cy="3933056"/>
          </a:xfrm>
          <a:prstGeom prst="rect">
            <a:avLst/>
          </a:prstGeom>
          <a:noFill/>
        </p:spPr>
      </p:pic>
      <p:sp>
        <p:nvSpPr>
          <p:cNvPr id="4" name="Прямоугольник 3"/>
          <p:cNvSpPr/>
          <p:nvPr/>
        </p:nvSpPr>
        <p:spPr>
          <a:xfrm>
            <a:off x="5220072" y="0"/>
            <a:ext cx="3923928" cy="1938992"/>
          </a:xfrm>
          <a:prstGeom prst="rect">
            <a:avLst/>
          </a:prstGeom>
        </p:spPr>
        <p:txBody>
          <a:bodyPr wrap="square">
            <a:spAutoFit/>
          </a:bodyPr>
          <a:lstStyle/>
          <a:p>
            <a:pPr algn="just"/>
            <a:r>
              <a:rPr lang="en-US" sz="2400" b="1" dirty="0" smtClean="0">
                <a:effectLst>
                  <a:outerShdw blurRad="38100" dist="38100" dir="2700000" algn="tl">
                    <a:srgbClr val="000000">
                      <a:alpha val="43137"/>
                    </a:srgbClr>
                  </a:outerShdw>
                </a:effectLst>
              </a:rPr>
              <a:t>At 11.40 p.m. on the 14</a:t>
            </a:r>
            <a:r>
              <a:rPr lang="en-US" sz="2400" b="1" baseline="30000" dirty="0" smtClean="0">
                <a:effectLst>
                  <a:outerShdw blurRad="38100" dist="38100" dir="2700000" algn="tl">
                    <a:srgbClr val="000000">
                      <a:alpha val="43137"/>
                    </a:srgbClr>
                  </a:outerShdw>
                </a:effectLst>
              </a:rPr>
              <a:t>th</a:t>
            </a:r>
            <a:r>
              <a:rPr lang="en-US" sz="2400" b="1" dirty="0" smtClean="0">
                <a:effectLst>
                  <a:outerShdw blurRad="38100" dist="38100" dir="2700000" algn="tl">
                    <a:srgbClr val="000000">
                      <a:alpha val="43137"/>
                    </a:srgbClr>
                  </a:outerShdw>
                </a:effectLst>
              </a:rPr>
              <a:t> of April, everybody on board heard a terrible sound. The Titanic had crashed into an iceberg.</a:t>
            </a:r>
            <a:endParaRPr lang="ru-RU" sz="2400" b="1" dirty="0">
              <a:effectLst>
                <a:outerShdw blurRad="38100" dist="38100" dir="2700000" algn="tl">
                  <a:srgbClr val="000000">
                    <a:alpha val="43137"/>
                  </a:srgbClr>
                </a:outerShdw>
              </a:effectLst>
            </a:endParaRPr>
          </a:p>
        </p:txBody>
      </p:sp>
      <p:sp>
        <p:nvSpPr>
          <p:cNvPr id="5" name="Прямоугольник 4"/>
          <p:cNvSpPr/>
          <p:nvPr/>
        </p:nvSpPr>
        <p:spPr>
          <a:xfrm>
            <a:off x="251520" y="4437112"/>
            <a:ext cx="4572000" cy="830997"/>
          </a:xfrm>
          <a:prstGeom prst="rect">
            <a:avLst/>
          </a:prstGeom>
        </p:spPr>
        <p:txBody>
          <a:bodyPr>
            <a:spAutoFit/>
          </a:bodyPr>
          <a:lstStyle/>
          <a:p>
            <a:pPr algn="just"/>
            <a:r>
              <a:rPr lang="en-US" sz="2400" b="1" dirty="0" smtClean="0">
                <a:effectLst>
                  <a:outerShdw blurRad="38100" dist="38100" dir="2700000" algn="tl">
                    <a:srgbClr val="000000">
                      <a:alpha val="43137"/>
                    </a:srgbClr>
                  </a:outerShdw>
                </a:effectLst>
              </a:rPr>
              <a:t>Sailors hadn’t noticed it in the dark, misty, cold night.</a:t>
            </a:r>
            <a:endParaRPr lang="ru-RU" sz="2400" b="1" dirty="0">
              <a:effectLst>
                <a:outerShdw blurRad="38100" dist="38100" dir="2700000" algn="tl">
                  <a:srgbClr val="000000">
                    <a:alpha val="43137"/>
                  </a:srgbClr>
                </a:outerShdw>
              </a:effectLst>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p:cTn id="7" dur="2000" fill="hold"/>
                                        <p:tgtEl>
                                          <p:spTgt spid="61443"/>
                                        </p:tgtEl>
                                        <p:attrNameLst>
                                          <p:attrName>ppt_w</p:attrName>
                                        </p:attrNameLst>
                                      </p:cBhvr>
                                      <p:tavLst>
                                        <p:tav tm="0">
                                          <p:val>
                                            <p:strVal val="#ppt_w+.3"/>
                                          </p:val>
                                        </p:tav>
                                        <p:tav tm="100000">
                                          <p:val>
                                            <p:strVal val="#ppt_w"/>
                                          </p:val>
                                        </p:tav>
                                      </p:tavLst>
                                    </p:anim>
                                    <p:anim calcmode="lin" valueType="num">
                                      <p:cBhvr>
                                        <p:cTn id="8" dur="2000" fill="hold"/>
                                        <p:tgtEl>
                                          <p:spTgt spid="61443"/>
                                        </p:tgtEl>
                                        <p:attrNameLst>
                                          <p:attrName>ppt_h</p:attrName>
                                        </p:attrNameLst>
                                      </p:cBhvr>
                                      <p:tavLst>
                                        <p:tav tm="0">
                                          <p:val>
                                            <p:strVal val="#ppt_h"/>
                                          </p:val>
                                        </p:tav>
                                        <p:tav tm="100000">
                                          <p:val>
                                            <p:strVal val="#ppt_h"/>
                                          </p:val>
                                        </p:tav>
                                      </p:tavLst>
                                    </p:anim>
                                    <p:animEffect transition="in" filter="fade">
                                      <p:cBhvr>
                                        <p:cTn id="9" dur="2000"/>
                                        <p:tgtEl>
                                          <p:spTgt spid="61443"/>
                                        </p:tgtEl>
                                      </p:cBhvr>
                                    </p:animEffect>
                                  </p:childTnLst>
                                </p:cTn>
                              </p:par>
                            </p:childTnLst>
                          </p:cTn>
                        </p:par>
                        <p:par>
                          <p:cTn id="10" fill="hold">
                            <p:stCondLst>
                              <p:cond delay="2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
                                          </p:val>
                                        </p:tav>
                                        <p:tav tm="100000">
                                          <p:val>
                                            <p:strVal val="#ppt_y"/>
                                          </p:val>
                                        </p:tav>
                                      </p:tavLst>
                                    </p:anim>
                                  </p:childTnLst>
                                </p:cTn>
                              </p:par>
                              <p:par>
                                <p:cTn id="16" presetID="52" presetClass="entr" presetSubtype="0" fill="hold" nodeType="withEffect">
                                  <p:stCondLst>
                                    <p:cond delay="0"/>
                                  </p:stCondLst>
                                  <p:childTnLst>
                                    <p:set>
                                      <p:cBhvr>
                                        <p:cTn id="17" dur="1" fill="hold">
                                          <p:stCondLst>
                                            <p:cond delay="0"/>
                                          </p:stCondLst>
                                        </p:cTn>
                                        <p:tgtEl>
                                          <p:spTgt spid="61442"/>
                                        </p:tgtEl>
                                        <p:attrNameLst>
                                          <p:attrName>style.visibility</p:attrName>
                                        </p:attrNameLst>
                                      </p:cBhvr>
                                      <p:to>
                                        <p:strVal val="visible"/>
                                      </p:to>
                                    </p:set>
                                    <p:animScale>
                                      <p:cBhvr>
                                        <p:cTn id="18" dur="2000" decel="50000" fill="hold">
                                          <p:stCondLst>
                                            <p:cond delay="0"/>
                                          </p:stCondLst>
                                        </p:cTn>
                                        <p:tgtEl>
                                          <p:spTgt spid="614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2000" decel="50000" fill="hold">
                                          <p:stCondLst>
                                            <p:cond delay="0"/>
                                          </p:stCondLst>
                                        </p:cTn>
                                        <p:tgtEl>
                                          <p:spTgt spid="61442"/>
                                        </p:tgtEl>
                                        <p:attrNameLst>
                                          <p:attrName>ppt_x</p:attrName>
                                          <p:attrName>ppt_y</p:attrName>
                                        </p:attrNameLst>
                                      </p:cBhvr>
                                    </p:animMotion>
                                    <p:animEffect transition="in" filter="fade">
                                      <p:cBhvr>
                                        <p:cTn id="20" dur="2000"/>
                                        <p:tgtEl>
                                          <p:spTgt spid="61442"/>
                                        </p:tgtEl>
                                      </p:cBhvr>
                                    </p:animEffect>
                                  </p:childTnLst>
                                </p:cTn>
                              </p:par>
                            </p:childTnLst>
                          </p:cTn>
                        </p:par>
                        <p:par>
                          <p:cTn id="21" fill="hold">
                            <p:stCondLst>
                              <p:cond delay="12700"/>
                            </p:stCondLst>
                            <p:childTnLst>
                              <p:par>
                                <p:cTn id="22" presetID="40"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1"/>
                                          </p:val>
                                        </p:tav>
                                        <p:tav tm="100000">
                                          <p:val>
                                            <p:strVal val="#ppt_x"/>
                                          </p:val>
                                        </p:tav>
                                      </p:tavLst>
                                    </p:anim>
                                    <p:anim calcmode="lin" valueType="num">
                                      <p:cBhvr>
                                        <p:cTn id="2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214290"/>
            <a:ext cx="8072494" cy="4929222"/>
          </a:xfrm>
        </p:spPr>
        <p:txBody>
          <a:bodyPr/>
          <a:lstStyle/>
          <a:p>
            <a:endParaRPr lang="ru-RU" dirty="0"/>
          </a:p>
        </p:txBody>
      </p:sp>
      <p:sp>
        <p:nvSpPr>
          <p:cNvPr id="3" name="Подзаголовок 2"/>
          <p:cNvSpPr>
            <a:spLocks noGrp="1"/>
          </p:cNvSpPr>
          <p:nvPr>
            <p:ph type="subTitle" idx="1"/>
          </p:nvPr>
        </p:nvSpPr>
        <p:spPr>
          <a:xfrm>
            <a:off x="2071670" y="5143512"/>
            <a:ext cx="5700730" cy="495288"/>
          </a:xfrm>
        </p:spPr>
        <p:txBody>
          <a:bodyPr>
            <a:normAutofit fontScale="92500" lnSpcReduction="20000"/>
          </a:bodyPr>
          <a:lstStyle/>
          <a:p>
            <a:r>
              <a:rPr lang="en-US" dirty="0" smtClean="0"/>
              <a:t>a hurricane</a:t>
            </a:r>
            <a:endParaRPr lang="ru-RU" dirty="0"/>
          </a:p>
        </p:txBody>
      </p:sp>
      <p:pic>
        <p:nvPicPr>
          <p:cNvPr id="3074" name="Picture 2" descr="C:\Documents and Settings\ребята\Рабочий стол\к уроку\упр. 18\3. a hurrican.jpg"/>
          <p:cNvPicPr>
            <a:picLocks noChangeAspect="1" noChangeArrowheads="1"/>
          </p:cNvPicPr>
          <p:nvPr/>
        </p:nvPicPr>
        <p:blipFill>
          <a:blip r:embed="rId2" cstate="print"/>
          <a:srcRect/>
          <a:stretch>
            <a:fillRect/>
          </a:stretch>
        </p:blipFill>
        <p:spPr bwMode="auto">
          <a:xfrm>
            <a:off x="1785918" y="214289"/>
            <a:ext cx="6215106" cy="4808457"/>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3" descr="C:\Users\Зуфаровна\Desktop\Трагедия Титаника\к уроку\на палубах ещё остались несколько последних лодок.jpg"/>
          <p:cNvPicPr>
            <a:picLocks noChangeAspect="1" noChangeArrowheads="1"/>
          </p:cNvPicPr>
          <p:nvPr/>
        </p:nvPicPr>
        <p:blipFill>
          <a:blip r:embed="rId2" cstate="print"/>
          <a:srcRect/>
          <a:stretch>
            <a:fillRect/>
          </a:stretch>
        </p:blipFill>
        <p:spPr bwMode="auto">
          <a:xfrm>
            <a:off x="0" y="1988840"/>
            <a:ext cx="5220072" cy="2808312"/>
          </a:xfrm>
          <a:prstGeom prst="rect">
            <a:avLst/>
          </a:prstGeom>
          <a:noFill/>
        </p:spPr>
      </p:pic>
      <p:pic>
        <p:nvPicPr>
          <p:cNvPr id="62468" name="Picture 4" descr="C:\Users\Зуфаровна\Desktop\Трагедия Титаника\к уроку\одна шлюпка спускается на другую.jpg"/>
          <p:cNvPicPr>
            <a:picLocks noChangeAspect="1" noChangeArrowheads="1"/>
          </p:cNvPicPr>
          <p:nvPr/>
        </p:nvPicPr>
        <p:blipFill>
          <a:blip r:embed="rId3" cstate="print"/>
          <a:srcRect/>
          <a:stretch>
            <a:fillRect/>
          </a:stretch>
        </p:blipFill>
        <p:spPr bwMode="auto">
          <a:xfrm>
            <a:off x="4253965" y="4221088"/>
            <a:ext cx="4890036" cy="2636912"/>
          </a:xfrm>
          <a:prstGeom prst="rect">
            <a:avLst/>
          </a:prstGeom>
          <a:noFill/>
        </p:spPr>
      </p:pic>
      <p:sp>
        <p:nvSpPr>
          <p:cNvPr id="5" name="Прямоугольник 4"/>
          <p:cNvSpPr/>
          <p:nvPr/>
        </p:nvSpPr>
        <p:spPr>
          <a:xfrm>
            <a:off x="683568" y="476672"/>
            <a:ext cx="2779928" cy="461665"/>
          </a:xfrm>
          <a:prstGeom prst="rect">
            <a:avLst/>
          </a:prstGeom>
        </p:spPr>
        <p:txBody>
          <a:bodyPr wrap="none">
            <a:spAutoFit/>
          </a:bodyPr>
          <a:lstStyle/>
          <a:p>
            <a:pPr algn="just"/>
            <a:r>
              <a:rPr lang="en-US" sz="2400" b="1" dirty="0" smtClean="0">
                <a:effectLst>
                  <a:outerShdw blurRad="38100" dist="38100" dir="2700000" algn="tl">
                    <a:srgbClr val="000000">
                      <a:alpha val="43137"/>
                    </a:srgbClr>
                  </a:outerShdw>
                </a:effectLst>
              </a:rPr>
              <a:t>The panic began. </a:t>
            </a:r>
            <a:endParaRPr lang="ru-RU" sz="2400" b="1" dirty="0">
              <a:effectLst>
                <a:outerShdw blurRad="38100" dist="38100" dir="2700000" algn="tl">
                  <a:srgbClr val="000000">
                    <a:alpha val="43137"/>
                  </a:srgbClr>
                </a:outerShdw>
              </a:effectLst>
            </a:endParaRPr>
          </a:p>
        </p:txBody>
      </p:sp>
      <p:sp>
        <p:nvSpPr>
          <p:cNvPr id="6" name="Прямоугольник 5"/>
          <p:cNvSpPr/>
          <p:nvPr/>
        </p:nvSpPr>
        <p:spPr>
          <a:xfrm>
            <a:off x="5220072" y="2708920"/>
            <a:ext cx="3923928" cy="1200329"/>
          </a:xfrm>
          <a:prstGeom prst="rect">
            <a:avLst/>
          </a:prstGeom>
        </p:spPr>
        <p:txBody>
          <a:bodyPr wrap="square">
            <a:spAutoFit/>
          </a:bodyPr>
          <a:lstStyle/>
          <a:p>
            <a:pPr algn="just"/>
            <a:r>
              <a:rPr lang="en-US" sz="2400" b="1" dirty="0" smtClean="0">
                <a:effectLst>
                  <a:outerShdw blurRad="38100" dist="38100" dir="2700000" algn="tl">
                    <a:srgbClr val="000000">
                      <a:alpha val="43137"/>
                    </a:srgbClr>
                  </a:outerShdw>
                </a:effectLst>
              </a:rPr>
              <a:t>It was discovered that there were not enough lifeboats</a:t>
            </a:r>
            <a:endParaRPr lang="ru-RU" sz="2400" b="1" dirty="0">
              <a:effectLst>
                <a:outerShdw blurRad="38100" dist="38100" dir="2700000" algn="tl">
                  <a:srgbClr val="000000">
                    <a:alpha val="43137"/>
                  </a:srgbClr>
                </a:outerShdw>
              </a:effectLst>
            </a:endParaRPr>
          </a:p>
        </p:txBody>
      </p:sp>
      <p:sp>
        <p:nvSpPr>
          <p:cNvPr id="7" name="Прямоугольник 6"/>
          <p:cNvSpPr/>
          <p:nvPr/>
        </p:nvSpPr>
        <p:spPr>
          <a:xfrm>
            <a:off x="553090" y="5517232"/>
            <a:ext cx="3435556" cy="461665"/>
          </a:xfrm>
          <a:prstGeom prst="rect">
            <a:avLst/>
          </a:prstGeom>
        </p:spPr>
        <p:txBody>
          <a:bodyPr wrap="none">
            <a:spAutoFit/>
          </a:bodyPr>
          <a:lstStyle/>
          <a:p>
            <a:pPr algn="just"/>
            <a:r>
              <a:rPr lang="en-US" sz="2400" b="1" dirty="0" smtClean="0">
                <a:effectLst>
                  <a:outerShdw blurRad="38100" dist="38100" dir="2700000" algn="tl">
                    <a:srgbClr val="000000">
                      <a:alpha val="43137"/>
                    </a:srgbClr>
                  </a:outerShdw>
                </a:effectLst>
              </a:rPr>
              <a:t>for all the passengers</a:t>
            </a:r>
            <a:r>
              <a:rPr lang="en-US" sz="2000" b="1" dirty="0" smtClean="0">
                <a:effectLst>
                  <a:outerShdw blurRad="38100" dist="38100" dir="2700000" algn="tl">
                    <a:srgbClr val="000000">
                      <a:alpha val="43137"/>
                    </a:srgbClr>
                  </a:outerShdw>
                </a:effectLst>
              </a:rPr>
              <a:t>.</a:t>
            </a:r>
            <a:endParaRPr lang="ru-RU" sz="2000" b="1" dirty="0">
              <a:effectLst>
                <a:outerShdw blurRad="38100" dist="38100" dir="2700000" algn="tl">
                  <a:srgbClr val="000000">
                    <a:alpha val="43137"/>
                  </a:srgbClr>
                </a:outerShdw>
              </a:effectLst>
            </a:endParaRPr>
          </a:p>
        </p:txBody>
      </p:sp>
      <p:pic>
        <p:nvPicPr>
          <p:cNvPr id="2050" name="Picture 2" descr="C:\Users\Зуфаровна\Desktop\Трагедия Титаника\фильм - фото\паника на корабле.jpg"/>
          <p:cNvPicPr>
            <a:picLocks noChangeAspect="1" noChangeArrowheads="1"/>
          </p:cNvPicPr>
          <p:nvPr/>
        </p:nvPicPr>
        <p:blipFill>
          <a:blip r:embed="rId4" cstate="print"/>
          <a:srcRect b="4803"/>
          <a:stretch>
            <a:fillRect/>
          </a:stretch>
        </p:blipFill>
        <p:spPr bwMode="auto">
          <a:xfrm>
            <a:off x="5220072" y="0"/>
            <a:ext cx="3923928" cy="2780928"/>
          </a:xfrm>
          <a:prstGeom prst="rect">
            <a:avLst/>
          </a:prstGeom>
          <a:noFill/>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5"/>
                                        </p:tgtEl>
                                        <p:attrNameLst>
                                          <p:attrName>ppt_y</p:attrName>
                                        </p:attrNameLst>
                                      </p:cBhvr>
                                      <p:tavLst>
                                        <p:tav tm="0">
                                          <p:val>
                                            <p:strVal val="#ppt_y"/>
                                          </p:val>
                                        </p:tav>
                                        <p:tav tm="100000">
                                          <p:val>
                                            <p:strVal val="#ppt_y"/>
                                          </p:val>
                                        </p:tav>
                                      </p:tavLst>
                                    </p:anim>
                                    <p:anim calcmode="lin" valueType="num">
                                      <p:cBhvr>
                                        <p:cTn id="9" dur="2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5"/>
                                        </p:tgtEl>
                                      </p:cBhvr>
                                    </p:animEffect>
                                  </p:childTnLst>
                                </p:cTn>
                              </p:par>
                            </p:childTnLst>
                          </p:cTn>
                        </p:par>
                        <p:par>
                          <p:cTn id="12" fill="hold">
                            <p:stCondLst>
                              <p:cond delay="4600"/>
                            </p:stCondLst>
                            <p:childTnLst>
                              <p:par>
                                <p:cTn id="13" presetID="55" presetClass="entr" presetSubtype="0"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p:cTn id="15" dur="2000" fill="hold"/>
                                        <p:tgtEl>
                                          <p:spTgt spid="2050"/>
                                        </p:tgtEl>
                                        <p:attrNameLst>
                                          <p:attrName>ppt_w</p:attrName>
                                        </p:attrNameLst>
                                      </p:cBhvr>
                                      <p:tavLst>
                                        <p:tav tm="0">
                                          <p:val>
                                            <p:strVal val="#ppt_w*0.70"/>
                                          </p:val>
                                        </p:tav>
                                        <p:tav tm="100000">
                                          <p:val>
                                            <p:strVal val="#ppt_w"/>
                                          </p:val>
                                        </p:tav>
                                      </p:tavLst>
                                    </p:anim>
                                    <p:anim calcmode="lin" valueType="num">
                                      <p:cBhvr>
                                        <p:cTn id="16" dur="2000" fill="hold"/>
                                        <p:tgtEl>
                                          <p:spTgt spid="2050"/>
                                        </p:tgtEl>
                                        <p:attrNameLst>
                                          <p:attrName>ppt_h</p:attrName>
                                        </p:attrNameLst>
                                      </p:cBhvr>
                                      <p:tavLst>
                                        <p:tav tm="0">
                                          <p:val>
                                            <p:strVal val="#ppt_h"/>
                                          </p:val>
                                        </p:tav>
                                        <p:tav tm="100000">
                                          <p:val>
                                            <p:strVal val="#ppt_h"/>
                                          </p:val>
                                        </p:tav>
                                      </p:tavLst>
                                    </p:anim>
                                    <p:animEffect transition="in" filter="fade">
                                      <p:cBhvr>
                                        <p:cTn id="17" dur="2000"/>
                                        <p:tgtEl>
                                          <p:spTgt spid="2050"/>
                                        </p:tgtEl>
                                      </p:cBhvr>
                                    </p:animEffect>
                                  </p:childTnLst>
                                </p:cTn>
                              </p:par>
                            </p:childTnLst>
                          </p:cTn>
                        </p:par>
                        <p:par>
                          <p:cTn id="18" fill="hold">
                            <p:stCondLst>
                              <p:cond delay="6600"/>
                            </p:stCondLst>
                            <p:childTnLst>
                              <p:par>
                                <p:cTn id="19" presetID="29"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2000" fill="hold"/>
                                        <p:tgtEl>
                                          <p:spTgt spid="6"/>
                                        </p:tgtEl>
                                        <p:attrNameLst>
                                          <p:attrName>ppt_x</p:attrName>
                                        </p:attrNameLst>
                                      </p:cBhvr>
                                      <p:tavLst>
                                        <p:tav tm="0">
                                          <p:val>
                                            <p:strVal val="#ppt_x-.2"/>
                                          </p:val>
                                        </p:tav>
                                        <p:tav tm="100000">
                                          <p:val>
                                            <p:strVal val="#ppt_x"/>
                                          </p:val>
                                        </p:tav>
                                      </p:tavLst>
                                    </p:anim>
                                    <p:anim calcmode="lin" valueType="num">
                                      <p:cBhvr>
                                        <p:cTn id="22" dur="2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2000"/>
                                        <p:tgtEl>
                                          <p:spTgt spid="6"/>
                                        </p:tgtEl>
                                      </p:cBhvr>
                                    </p:animEffect>
                                  </p:childTnLst>
                                </p:cTn>
                              </p:par>
                              <p:par>
                                <p:cTn id="24" presetID="42" presetClass="entr" presetSubtype="0" fill="hold" nodeType="withEffect">
                                  <p:stCondLst>
                                    <p:cond delay="0"/>
                                  </p:stCondLst>
                                  <p:childTnLst>
                                    <p:set>
                                      <p:cBhvr>
                                        <p:cTn id="25" dur="1" fill="hold">
                                          <p:stCondLst>
                                            <p:cond delay="0"/>
                                          </p:stCondLst>
                                        </p:cTn>
                                        <p:tgtEl>
                                          <p:spTgt spid="62467"/>
                                        </p:tgtEl>
                                        <p:attrNameLst>
                                          <p:attrName>style.visibility</p:attrName>
                                        </p:attrNameLst>
                                      </p:cBhvr>
                                      <p:to>
                                        <p:strVal val="visible"/>
                                      </p:to>
                                    </p:set>
                                    <p:animEffect transition="in" filter="fade">
                                      <p:cBhvr>
                                        <p:cTn id="26" dur="2000"/>
                                        <p:tgtEl>
                                          <p:spTgt spid="62467"/>
                                        </p:tgtEl>
                                      </p:cBhvr>
                                    </p:animEffect>
                                    <p:anim calcmode="lin" valueType="num">
                                      <p:cBhvr>
                                        <p:cTn id="27" dur="2000" fill="hold"/>
                                        <p:tgtEl>
                                          <p:spTgt spid="62467"/>
                                        </p:tgtEl>
                                        <p:attrNameLst>
                                          <p:attrName>ppt_x</p:attrName>
                                        </p:attrNameLst>
                                      </p:cBhvr>
                                      <p:tavLst>
                                        <p:tav tm="0">
                                          <p:val>
                                            <p:strVal val="#ppt_x"/>
                                          </p:val>
                                        </p:tav>
                                        <p:tav tm="100000">
                                          <p:val>
                                            <p:strVal val="#ppt_x"/>
                                          </p:val>
                                        </p:tav>
                                      </p:tavLst>
                                    </p:anim>
                                    <p:anim calcmode="lin" valueType="num">
                                      <p:cBhvr>
                                        <p:cTn id="28" dur="2000" fill="hold"/>
                                        <p:tgtEl>
                                          <p:spTgt spid="62467"/>
                                        </p:tgtEl>
                                        <p:attrNameLst>
                                          <p:attrName>ppt_y</p:attrName>
                                        </p:attrNameLst>
                                      </p:cBhvr>
                                      <p:tavLst>
                                        <p:tav tm="0">
                                          <p:val>
                                            <p:strVal val="#ppt_y+.1"/>
                                          </p:val>
                                        </p:tav>
                                        <p:tav tm="100000">
                                          <p:val>
                                            <p:strVal val="#ppt_y"/>
                                          </p:val>
                                        </p:tav>
                                      </p:tavLst>
                                    </p:anim>
                                  </p:childTnLst>
                                </p:cTn>
                              </p:par>
                            </p:childTnLst>
                          </p:cTn>
                        </p:par>
                        <p:par>
                          <p:cTn id="29" fill="hold">
                            <p:stCondLst>
                              <p:cond delay="8600"/>
                            </p:stCondLst>
                            <p:childTnLst>
                              <p:par>
                                <p:cTn id="30" presetID="39" presetClass="entr" presetSubtype="0" accel="10000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3" dur="20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4" dur="20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5" dur="2000" fill="hold"/>
                                        <p:tgtEl>
                                          <p:spTgt spid="7"/>
                                        </p:tgtEl>
                                        <p:attrNameLst>
                                          <p:attrName>ppt_y</p:attrName>
                                        </p:attrNameLst>
                                      </p:cBhvr>
                                      <p:tavLst>
                                        <p:tav tm="0">
                                          <p:val>
                                            <p:strVal val="#ppt_y"/>
                                          </p:val>
                                        </p:tav>
                                        <p:tav tm="100000">
                                          <p:val>
                                            <p:strVal val="#ppt_y"/>
                                          </p:val>
                                        </p:tav>
                                      </p:tavLst>
                                    </p:anim>
                                  </p:childTnLst>
                                </p:cTn>
                              </p:par>
                              <p:par>
                                <p:cTn id="36" presetID="25" presetClass="entr" presetSubtype="0" fill="hold" nodeType="withEffect">
                                  <p:stCondLst>
                                    <p:cond delay="0"/>
                                  </p:stCondLst>
                                  <p:childTnLst>
                                    <p:set>
                                      <p:cBhvr>
                                        <p:cTn id="37" dur="1" fill="hold">
                                          <p:stCondLst>
                                            <p:cond delay="0"/>
                                          </p:stCondLst>
                                        </p:cTn>
                                        <p:tgtEl>
                                          <p:spTgt spid="62468"/>
                                        </p:tgtEl>
                                        <p:attrNameLst>
                                          <p:attrName>style.visibility</p:attrName>
                                        </p:attrNameLst>
                                      </p:cBhvr>
                                      <p:to>
                                        <p:strVal val="visible"/>
                                      </p:to>
                                    </p:set>
                                    <p:anim calcmode="lin" valueType="num">
                                      <p:cBhvr>
                                        <p:cTn id="38" dur="1000" decel="50000" fill="hold">
                                          <p:stCondLst>
                                            <p:cond delay="0"/>
                                          </p:stCondLst>
                                        </p:cTn>
                                        <p:tgtEl>
                                          <p:spTgt spid="62468"/>
                                        </p:tgtEl>
                                        <p:attrNameLst>
                                          <p:attrName>style.rotation</p:attrName>
                                        </p:attrNameLst>
                                      </p:cBhvr>
                                      <p:tavLst>
                                        <p:tav tm="0">
                                          <p:val>
                                            <p:fltVal val="-90"/>
                                          </p:val>
                                        </p:tav>
                                        <p:tav tm="100000">
                                          <p:val>
                                            <p:fltVal val="0"/>
                                          </p:val>
                                        </p:tav>
                                      </p:tavLst>
                                    </p:anim>
                                    <p:anim calcmode="lin" valueType="num">
                                      <p:cBhvr>
                                        <p:cTn id="39" dur="1000" decel="50000" fill="hold">
                                          <p:stCondLst>
                                            <p:cond delay="0"/>
                                          </p:stCondLst>
                                        </p:cTn>
                                        <p:tgtEl>
                                          <p:spTgt spid="62468"/>
                                        </p:tgtEl>
                                        <p:attrNameLst>
                                          <p:attrName>ppt_w</p:attrName>
                                        </p:attrNameLst>
                                      </p:cBhvr>
                                      <p:tavLst>
                                        <p:tav tm="0">
                                          <p:val>
                                            <p:strVal val="#ppt_w"/>
                                          </p:val>
                                        </p:tav>
                                        <p:tav tm="100000">
                                          <p:val>
                                            <p:strVal val="#ppt_w*.05"/>
                                          </p:val>
                                        </p:tav>
                                      </p:tavLst>
                                    </p:anim>
                                    <p:anim calcmode="lin" valueType="num">
                                      <p:cBhvr>
                                        <p:cTn id="40" dur="1000" accel="50000" fill="hold">
                                          <p:stCondLst>
                                            <p:cond delay="1000"/>
                                          </p:stCondLst>
                                        </p:cTn>
                                        <p:tgtEl>
                                          <p:spTgt spid="62468"/>
                                        </p:tgtEl>
                                        <p:attrNameLst>
                                          <p:attrName>ppt_w</p:attrName>
                                        </p:attrNameLst>
                                      </p:cBhvr>
                                      <p:tavLst>
                                        <p:tav tm="0">
                                          <p:val>
                                            <p:strVal val="#ppt_w*.05"/>
                                          </p:val>
                                        </p:tav>
                                        <p:tav tm="100000">
                                          <p:val>
                                            <p:strVal val="#ppt_w"/>
                                          </p:val>
                                        </p:tav>
                                      </p:tavLst>
                                    </p:anim>
                                    <p:anim calcmode="lin" valueType="num">
                                      <p:cBhvr>
                                        <p:cTn id="41" dur="2000" fill="hold"/>
                                        <p:tgtEl>
                                          <p:spTgt spid="62468"/>
                                        </p:tgtEl>
                                        <p:attrNameLst>
                                          <p:attrName>ppt_h</p:attrName>
                                        </p:attrNameLst>
                                      </p:cBhvr>
                                      <p:tavLst>
                                        <p:tav tm="0">
                                          <p:val>
                                            <p:strVal val="#ppt_h"/>
                                          </p:val>
                                        </p:tav>
                                        <p:tav tm="100000">
                                          <p:val>
                                            <p:strVal val="#ppt_h"/>
                                          </p:val>
                                        </p:tav>
                                      </p:tavLst>
                                    </p:anim>
                                    <p:anim calcmode="lin" valueType="num">
                                      <p:cBhvr>
                                        <p:cTn id="42" dur="1000" decel="50000" fill="hold">
                                          <p:stCondLst>
                                            <p:cond delay="0"/>
                                          </p:stCondLst>
                                        </p:cTn>
                                        <p:tgtEl>
                                          <p:spTgt spid="62468"/>
                                        </p:tgtEl>
                                        <p:attrNameLst>
                                          <p:attrName>ppt_x</p:attrName>
                                        </p:attrNameLst>
                                      </p:cBhvr>
                                      <p:tavLst>
                                        <p:tav tm="0">
                                          <p:val>
                                            <p:strVal val="#ppt_x+.4"/>
                                          </p:val>
                                        </p:tav>
                                        <p:tav tm="100000">
                                          <p:val>
                                            <p:strVal val="#ppt_x"/>
                                          </p:val>
                                        </p:tav>
                                      </p:tavLst>
                                    </p:anim>
                                    <p:anim calcmode="lin" valueType="num">
                                      <p:cBhvr>
                                        <p:cTn id="43" dur="1000" decel="50000" fill="hold">
                                          <p:stCondLst>
                                            <p:cond delay="0"/>
                                          </p:stCondLst>
                                        </p:cTn>
                                        <p:tgtEl>
                                          <p:spTgt spid="62468"/>
                                        </p:tgtEl>
                                        <p:attrNameLst>
                                          <p:attrName>ppt_y</p:attrName>
                                        </p:attrNameLst>
                                      </p:cBhvr>
                                      <p:tavLst>
                                        <p:tav tm="0">
                                          <p:val>
                                            <p:strVal val="#ppt_y-.2"/>
                                          </p:val>
                                        </p:tav>
                                        <p:tav tm="100000">
                                          <p:val>
                                            <p:strVal val="#ppt_y+.1"/>
                                          </p:val>
                                        </p:tav>
                                      </p:tavLst>
                                    </p:anim>
                                    <p:anim calcmode="lin" valueType="num">
                                      <p:cBhvr>
                                        <p:cTn id="44" dur="1000" accel="50000" fill="hold">
                                          <p:stCondLst>
                                            <p:cond delay="1000"/>
                                          </p:stCondLst>
                                        </p:cTn>
                                        <p:tgtEl>
                                          <p:spTgt spid="62468"/>
                                        </p:tgtEl>
                                        <p:attrNameLst>
                                          <p:attrName>ppt_y</p:attrName>
                                        </p:attrNameLst>
                                      </p:cBhvr>
                                      <p:tavLst>
                                        <p:tav tm="0">
                                          <p:val>
                                            <p:strVal val="#ppt_y+.1"/>
                                          </p:val>
                                        </p:tav>
                                        <p:tav tm="100000">
                                          <p:val>
                                            <p:strVal val="#ppt_y"/>
                                          </p:val>
                                        </p:tav>
                                      </p:tavLst>
                                    </p:anim>
                                    <p:animEffect transition="in" filter="fade">
                                      <p:cBhvr>
                                        <p:cTn id="45" dur="2000" decel="50000">
                                          <p:stCondLst>
                                            <p:cond delay="0"/>
                                          </p:stCondLst>
                                        </p:cTn>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C:\Users\Зуфаровна\Desktop\Трагедия Титаника\к уроку\Титаник тонет1.jpg"/>
          <p:cNvPicPr>
            <a:picLocks noChangeAspect="1" noChangeArrowheads="1"/>
          </p:cNvPicPr>
          <p:nvPr/>
        </p:nvPicPr>
        <p:blipFill>
          <a:blip r:embed="rId2" cstate="print"/>
          <a:srcRect/>
          <a:stretch>
            <a:fillRect/>
          </a:stretch>
        </p:blipFill>
        <p:spPr bwMode="auto">
          <a:xfrm>
            <a:off x="0" y="0"/>
            <a:ext cx="4860032" cy="3356455"/>
          </a:xfrm>
          <a:prstGeom prst="rect">
            <a:avLst/>
          </a:prstGeom>
          <a:noFill/>
        </p:spPr>
      </p:pic>
      <p:pic>
        <p:nvPicPr>
          <p:cNvPr id="63491" name="Picture 3" descr="C:\Users\Зуфаровна\Desktop\Трагедия Титаника\к уроку\Титаник тонет.jpg"/>
          <p:cNvPicPr>
            <a:picLocks noChangeAspect="1" noChangeArrowheads="1"/>
          </p:cNvPicPr>
          <p:nvPr/>
        </p:nvPicPr>
        <p:blipFill>
          <a:blip r:embed="rId3" cstate="print"/>
          <a:srcRect/>
          <a:stretch>
            <a:fillRect/>
          </a:stretch>
        </p:blipFill>
        <p:spPr bwMode="auto">
          <a:xfrm>
            <a:off x="4009308" y="3140968"/>
            <a:ext cx="5134691" cy="3717032"/>
          </a:xfrm>
          <a:prstGeom prst="rect">
            <a:avLst/>
          </a:prstGeom>
          <a:noFill/>
        </p:spPr>
      </p:pic>
      <p:sp>
        <p:nvSpPr>
          <p:cNvPr id="4" name="Прямоугольник 3"/>
          <p:cNvSpPr/>
          <p:nvPr/>
        </p:nvSpPr>
        <p:spPr>
          <a:xfrm>
            <a:off x="4932040" y="908720"/>
            <a:ext cx="4211960" cy="892552"/>
          </a:xfrm>
          <a:prstGeom prst="rect">
            <a:avLst/>
          </a:prstGeom>
        </p:spPr>
        <p:txBody>
          <a:bodyPr wrap="square">
            <a:spAutoFit/>
          </a:bodyPr>
          <a:lstStyle/>
          <a:p>
            <a:pPr algn="just"/>
            <a:r>
              <a:rPr lang="en-US" sz="2600" b="1" dirty="0" smtClean="0">
                <a:effectLst>
                  <a:outerShdw blurRad="38100" dist="38100" dir="2700000" algn="tl">
                    <a:srgbClr val="000000">
                      <a:alpha val="43137"/>
                    </a:srgbClr>
                  </a:outerShdw>
                </a:effectLst>
              </a:rPr>
              <a:t>At 2.20 a.m. on the 15</a:t>
            </a:r>
            <a:r>
              <a:rPr lang="en-US" sz="2600" b="1" baseline="30000" dirty="0" smtClean="0">
                <a:effectLst>
                  <a:outerShdw blurRad="38100" dist="38100" dir="2700000" algn="tl">
                    <a:srgbClr val="000000">
                      <a:alpha val="43137"/>
                    </a:srgbClr>
                  </a:outerShdw>
                </a:effectLst>
              </a:rPr>
              <a:t>th</a:t>
            </a:r>
            <a:r>
              <a:rPr lang="en-US" sz="2600" b="1" dirty="0" smtClean="0">
                <a:effectLst>
                  <a:outerShdw blurRad="38100" dist="38100" dir="2700000" algn="tl">
                    <a:srgbClr val="000000">
                      <a:alpha val="43137"/>
                    </a:srgbClr>
                  </a:outerShdw>
                </a:effectLst>
              </a:rPr>
              <a:t> of April the Titanic sank </a:t>
            </a:r>
            <a:endParaRPr lang="ru-RU" sz="2600" b="1" dirty="0">
              <a:effectLst>
                <a:outerShdw blurRad="38100" dist="38100" dir="2700000" algn="tl">
                  <a:srgbClr val="000000">
                    <a:alpha val="43137"/>
                  </a:srgbClr>
                </a:outerShdw>
              </a:effectLst>
            </a:endParaRPr>
          </a:p>
        </p:txBody>
      </p:sp>
      <p:sp>
        <p:nvSpPr>
          <p:cNvPr id="5" name="Прямоугольник 4"/>
          <p:cNvSpPr/>
          <p:nvPr/>
        </p:nvSpPr>
        <p:spPr>
          <a:xfrm>
            <a:off x="108051" y="4221088"/>
            <a:ext cx="3908442" cy="892552"/>
          </a:xfrm>
          <a:prstGeom prst="rect">
            <a:avLst/>
          </a:prstGeom>
        </p:spPr>
        <p:txBody>
          <a:bodyPr wrap="none">
            <a:spAutoFit/>
          </a:bodyPr>
          <a:lstStyle/>
          <a:p>
            <a:pPr algn="just"/>
            <a:r>
              <a:rPr lang="en-US" sz="2600" b="1" dirty="0" smtClean="0">
                <a:effectLst>
                  <a:outerShdw blurRad="38100" dist="38100" dir="2700000" algn="tl">
                    <a:srgbClr val="000000">
                      <a:alpha val="43137"/>
                    </a:srgbClr>
                  </a:outerShdw>
                </a:effectLst>
              </a:rPr>
              <a:t>and took more than 1500</a:t>
            </a:r>
          </a:p>
          <a:p>
            <a:pPr algn="just"/>
            <a:r>
              <a:rPr lang="en-US" sz="2600" b="1" dirty="0" smtClean="0">
                <a:effectLst>
                  <a:outerShdw blurRad="38100" dist="38100" dir="2700000" algn="tl">
                    <a:srgbClr val="000000">
                      <a:alpha val="43137"/>
                    </a:srgbClr>
                  </a:outerShdw>
                </a:effectLst>
              </a:rPr>
              <a:t>lives with her.</a:t>
            </a:r>
            <a:endParaRPr lang="ru-RU" sz="2600" b="1" dirty="0">
              <a:effectLst>
                <a:outerShdw blurRad="38100" dist="38100" dir="2700000" algn="tl">
                  <a:srgbClr val="000000">
                    <a:alpha val="43137"/>
                  </a:srgbClr>
                </a:outerShdw>
              </a:effectLst>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63490"/>
                                        </p:tgtEl>
                                        <p:attrNameLst>
                                          <p:attrName>style.visibility</p:attrName>
                                        </p:attrNameLst>
                                      </p:cBhvr>
                                      <p:to>
                                        <p:strVal val="visible"/>
                                      </p:to>
                                    </p:set>
                                    <p:anim calcmode="lin" valueType="num">
                                      <p:cBhvr>
                                        <p:cTn id="7" dur="2000" fill="hold"/>
                                        <p:tgtEl>
                                          <p:spTgt spid="63490"/>
                                        </p:tgtEl>
                                        <p:attrNameLst>
                                          <p:attrName>ppt_w</p:attrName>
                                        </p:attrNameLst>
                                      </p:cBhvr>
                                      <p:tavLst>
                                        <p:tav tm="0">
                                          <p:val>
                                            <p:fltVal val="0"/>
                                          </p:val>
                                        </p:tav>
                                        <p:tav tm="100000">
                                          <p:val>
                                            <p:strVal val="#ppt_w"/>
                                          </p:val>
                                        </p:tav>
                                      </p:tavLst>
                                    </p:anim>
                                    <p:anim calcmode="lin" valueType="num">
                                      <p:cBhvr>
                                        <p:cTn id="8" dur="2000" fill="hold"/>
                                        <p:tgtEl>
                                          <p:spTgt spid="63490"/>
                                        </p:tgtEl>
                                        <p:attrNameLst>
                                          <p:attrName>ppt_h</p:attrName>
                                        </p:attrNameLst>
                                      </p:cBhvr>
                                      <p:tavLst>
                                        <p:tav tm="0">
                                          <p:val>
                                            <p:fltVal val="0"/>
                                          </p:val>
                                        </p:tav>
                                        <p:tav tm="100000">
                                          <p:val>
                                            <p:strVal val="#ppt_h"/>
                                          </p:val>
                                        </p:tav>
                                      </p:tavLst>
                                    </p:anim>
                                    <p:anim calcmode="lin" valueType="num">
                                      <p:cBhvr>
                                        <p:cTn id="9" dur="2000" fill="hold"/>
                                        <p:tgtEl>
                                          <p:spTgt spid="63490"/>
                                        </p:tgtEl>
                                        <p:attrNameLst>
                                          <p:attrName>style.rotation</p:attrName>
                                        </p:attrNameLst>
                                      </p:cBhvr>
                                      <p:tavLst>
                                        <p:tav tm="0">
                                          <p:val>
                                            <p:fltVal val="90"/>
                                          </p:val>
                                        </p:tav>
                                        <p:tav tm="100000">
                                          <p:val>
                                            <p:fltVal val="0"/>
                                          </p:val>
                                        </p:tav>
                                      </p:tavLst>
                                    </p:anim>
                                    <p:animEffect transition="in" filter="fade">
                                      <p:cBhvr>
                                        <p:cTn id="10" dur="2000"/>
                                        <p:tgtEl>
                                          <p:spTgt spid="63490"/>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63491"/>
                                        </p:tgtEl>
                                        <p:attrNameLst>
                                          <p:attrName>style.visibility</p:attrName>
                                        </p:attrNameLst>
                                      </p:cBhvr>
                                      <p:to>
                                        <p:strVal val="visible"/>
                                      </p:to>
                                    </p:set>
                                    <p:animEffect transition="in" filter="fade">
                                      <p:cBhvr>
                                        <p:cTn id="20" dur="2000"/>
                                        <p:tgtEl>
                                          <p:spTgt spid="63491"/>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2000" fill="hold"/>
                                        <p:tgtEl>
                                          <p:spTgt spid="5"/>
                                        </p:tgtEl>
                                        <p:attrNameLst>
                                          <p:attrName>ppt_w</p:attrName>
                                        </p:attrNameLst>
                                      </p:cBhvr>
                                      <p:tavLst>
                                        <p:tav tm="0">
                                          <p:val>
                                            <p:strVal val="#ppt_w*0.70"/>
                                          </p:val>
                                        </p:tav>
                                        <p:tav tm="100000">
                                          <p:val>
                                            <p:strVal val="#ppt_w"/>
                                          </p:val>
                                        </p:tav>
                                      </p:tavLst>
                                    </p:anim>
                                    <p:anim calcmode="lin" valueType="num">
                                      <p:cBhvr>
                                        <p:cTn id="24" dur="2000" fill="hold"/>
                                        <p:tgtEl>
                                          <p:spTgt spid="5"/>
                                        </p:tgtEl>
                                        <p:attrNameLst>
                                          <p:attrName>ppt_h</p:attrName>
                                        </p:attrNameLst>
                                      </p:cBhvr>
                                      <p:tavLst>
                                        <p:tav tm="0">
                                          <p:val>
                                            <p:strVal val="#ppt_h"/>
                                          </p:val>
                                        </p:tav>
                                        <p:tav tm="100000">
                                          <p:val>
                                            <p:strVal val="#ppt_h"/>
                                          </p:val>
                                        </p:tav>
                                      </p:tavLst>
                                    </p:anim>
                                    <p:animEffect transition="in" filter="fade">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071546"/>
            <a:ext cx="9001156" cy="5786454"/>
          </a:xfrm>
        </p:spPr>
        <p:txBody>
          <a:bodyPr>
            <a:normAutofit/>
          </a:bodyPr>
          <a:lstStyle/>
          <a:p>
            <a:r>
              <a:rPr lang="en-US" sz="3600" dirty="0" smtClean="0"/>
              <a:t>1) Icebergs can be very dangerous ships as they can move very quickly and sometimes it’s not so easy to detect them in time.  </a:t>
            </a:r>
            <a:r>
              <a:rPr lang="ru-RU" sz="3600" dirty="0" smtClean="0"/>
              <a:t/>
            </a:r>
            <a:br>
              <a:rPr lang="ru-RU" sz="3600" dirty="0" smtClean="0"/>
            </a:br>
            <a:r>
              <a:rPr lang="en-US" sz="3600" dirty="0" smtClean="0"/>
              <a:t>2) Big ships can’t stop or change their direction suddenly and that can make crashing unavoidable.</a:t>
            </a:r>
            <a:r>
              <a:rPr lang="ru-RU" sz="3600" dirty="0" smtClean="0"/>
              <a:t/>
            </a:r>
            <a:br>
              <a:rPr lang="ru-RU" sz="3600" dirty="0" smtClean="0"/>
            </a:br>
            <a:r>
              <a:rPr lang="en-US" sz="3600" dirty="0" smtClean="0"/>
              <a:t>3) Three huge ocean liners were very mud alike: The Titanic, the Britannic and the Olympic.</a:t>
            </a:r>
            <a:r>
              <a:rPr lang="ru-RU" dirty="0" smtClean="0"/>
              <a:t/>
            </a:r>
            <a:br>
              <a:rPr lang="ru-RU" dirty="0" smtClean="0"/>
            </a:br>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Безымянный8"/>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8133" name="Rectangle 5"/>
          <p:cNvSpPr>
            <a:spLocks noChangeArrowheads="1"/>
          </p:cNvSpPr>
          <p:nvPr/>
        </p:nvSpPr>
        <p:spPr bwMode="auto">
          <a:xfrm>
            <a:off x="971550" y="1341438"/>
            <a:ext cx="7129463" cy="2774950"/>
          </a:xfrm>
          <a:prstGeom prst="rect">
            <a:avLst/>
          </a:prstGeom>
          <a:noFill/>
          <a:ln w="9525">
            <a:noFill/>
            <a:miter lim="800000"/>
            <a:headEnd/>
            <a:tailEnd/>
          </a:ln>
          <a:effectLst/>
        </p:spPr>
        <p:txBody>
          <a:bodyPr>
            <a:spAutoFit/>
          </a:bodyPr>
          <a:lstStyle/>
          <a:p>
            <a:pPr algn="ctr"/>
            <a:r>
              <a:rPr lang="en-US" sz="6000" b="1" dirty="0">
                <a:solidFill>
                  <a:srgbClr val="000066"/>
                </a:solidFill>
                <a:effectLst>
                  <a:outerShdw blurRad="38100" dist="38100" dir="2700000" algn="tl">
                    <a:srgbClr val="C0C0C0"/>
                  </a:outerShdw>
                </a:effectLst>
              </a:rPr>
              <a:t>Passive Voice</a:t>
            </a:r>
            <a:r>
              <a:rPr lang="ru-RU" sz="6000" dirty="0">
                <a:solidFill>
                  <a:srgbClr val="000066"/>
                </a:solidFill>
                <a:effectLst>
                  <a:outerShdw blurRad="38100" dist="38100" dir="2700000" algn="tl">
                    <a:srgbClr val="C0C0C0"/>
                  </a:outerShdw>
                </a:effectLst>
              </a:rPr>
              <a:t> </a:t>
            </a:r>
            <a:endParaRPr lang="en-US" sz="6000" b="1" dirty="0">
              <a:solidFill>
                <a:srgbClr val="000066"/>
              </a:solidFill>
              <a:effectLst>
                <a:outerShdw blurRad="38100" dist="38100" dir="2700000" algn="tl">
                  <a:srgbClr val="C0C0C0"/>
                </a:outerShdw>
              </a:effectLst>
            </a:endParaRPr>
          </a:p>
          <a:p>
            <a:pPr algn="ctr"/>
            <a:endParaRPr lang="en-US" sz="2800" b="1" dirty="0">
              <a:solidFill>
                <a:srgbClr val="000066"/>
              </a:solidFill>
              <a:effectLst>
                <a:outerShdw blurRad="38100" dist="38100" dir="2700000" algn="tl">
                  <a:srgbClr val="C0C0C0"/>
                </a:outerShdw>
              </a:effectLst>
            </a:endParaRPr>
          </a:p>
          <a:p>
            <a:pPr algn="ctr"/>
            <a:r>
              <a:rPr lang="en-US" sz="7200" b="1" dirty="0">
                <a:solidFill>
                  <a:srgbClr val="000066"/>
                </a:solidFill>
                <a:effectLst>
                  <a:outerShdw blurRad="38100" dist="38100" dir="2700000" algn="tl">
                    <a:srgbClr val="C0C0C0"/>
                  </a:outerShdw>
                </a:effectLst>
              </a:rPr>
              <a:t>t</a:t>
            </a:r>
            <a:r>
              <a:rPr lang="en-US" sz="7200" b="1" dirty="0" smtClean="0">
                <a:solidFill>
                  <a:srgbClr val="000066"/>
                </a:solidFill>
                <a:effectLst>
                  <a:outerShdw blurRad="38100" dist="38100" dir="2700000" algn="tl">
                    <a:srgbClr val="C0C0C0"/>
                  </a:outerShdw>
                </a:effectLst>
              </a:rPr>
              <a:t>o be + </a:t>
            </a:r>
            <a:r>
              <a:rPr lang="en-US" sz="8800" b="1" dirty="0" smtClean="0">
                <a:solidFill>
                  <a:srgbClr val="000066"/>
                </a:solidFill>
                <a:effectLst>
                  <a:outerShdw blurRad="38100" dist="38100" dir="2700000" algn="tl">
                    <a:srgbClr val="C0C0C0"/>
                  </a:outerShdw>
                </a:effectLst>
              </a:rPr>
              <a:t>V</a:t>
            </a:r>
            <a:r>
              <a:rPr lang="ru-RU" sz="5400" b="1" dirty="0">
                <a:solidFill>
                  <a:srgbClr val="000066"/>
                </a:solidFill>
                <a:effectLst>
                  <a:outerShdw blurRad="38100" dist="38100" dir="2700000" algn="tl">
                    <a:srgbClr val="C0C0C0"/>
                  </a:outerShdw>
                </a:effectLst>
              </a:rPr>
              <a:t>3</a:t>
            </a:r>
            <a:r>
              <a:rPr lang="ru-RU" sz="6000" dirty="0">
                <a:solidFill>
                  <a:srgbClr val="000066"/>
                </a:solidFill>
                <a:effectLst>
                  <a:outerShdw blurRad="38100" dist="38100" dir="2700000" algn="tl">
                    <a:srgbClr val="C0C0C0"/>
                  </a:outerShdw>
                </a:effectLst>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Безымянный8"/>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2293" name="Rectangle 5"/>
          <p:cNvSpPr>
            <a:spLocks noChangeArrowheads="1"/>
          </p:cNvSpPr>
          <p:nvPr/>
        </p:nvSpPr>
        <p:spPr bwMode="auto">
          <a:xfrm>
            <a:off x="611188" y="471488"/>
            <a:ext cx="7921625" cy="641350"/>
          </a:xfrm>
          <a:prstGeom prst="rect">
            <a:avLst/>
          </a:prstGeom>
          <a:noFill/>
          <a:ln w="9525">
            <a:noFill/>
            <a:miter lim="800000"/>
            <a:headEnd/>
            <a:tailEnd/>
          </a:ln>
          <a:effectLst/>
        </p:spPr>
        <p:txBody>
          <a:bodyPr anchor="ctr">
            <a:spAutoFit/>
          </a:bodyPr>
          <a:lstStyle/>
          <a:p>
            <a:pPr algn="ctr"/>
            <a:r>
              <a:rPr lang="ru-RU" sz="2800" b="1" u="sng">
                <a:cs typeface="Times New Roman" pitchFamily="18" charset="0"/>
              </a:rPr>
              <a:t>Образование времен страдательного залога</a:t>
            </a:r>
            <a:endParaRPr lang="ru-RU" sz="2800" b="1"/>
          </a:p>
          <a:p>
            <a:pPr algn="ctr" eaLnBrk="0" hangingPunct="0"/>
            <a:endParaRPr lang="ru-RU" sz="800"/>
          </a:p>
        </p:txBody>
      </p:sp>
      <p:graphicFrame>
        <p:nvGraphicFramePr>
          <p:cNvPr id="12461" name="Group 173"/>
          <p:cNvGraphicFramePr>
            <a:graphicFrameLocks noGrp="1"/>
          </p:cNvGraphicFramePr>
          <p:nvPr/>
        </p:nvGraphicFramePr>
        <p:xfrm>
          <a:off x="395288" y="1196975"/>
          <a:ext cx="8424862" cy="5104765"/>
        </p:xfrm>
        <a:graphic>
          <a:graphicData uri="http://schemas.openxmlformats.org/drawingml/2006/table">
            <a:tbl>
              <a:tblPr/>
              <a:tblGrid>
                <a:gridCol w="1296987"/>
                <a:gridCol w="1584325"/>
                <a:gridCol w="2171700"/>
                <a:gridCol w="2219325"/>
                <a:gridCol w="1152525"/>
              </a:tblGrid>
              <a:tr h="746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Times New Roman" pitchFamily="18" charset="0"/>
                        </a:rPr>
                        <a:t>Simple</a:t>
                      </a:r>
                      <a:endParaRPr kumimoji="0" lang="ru-RU" sz="2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Times New Roman" pitchFamily="18" charset="0"/>
                        </a:rPr>
                        <a:t>Progressive</a:t>
                      </a:r>
                      <a:endParaRPr kumimoji="0" lang="ru-RU" sz="2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8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Times New Roman" pitchFamily="18" charset="0"/>
                        </a:rPr>
                        <a:t>Perfect</a:t>
                      </a:r>
                      <a:endParaRPr kumimoji="0" lang="ru-RU"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Perfect</a:t>
                      </a:r>
                      <a:endParaRPr kumimoji="0" lang="ru-RU" sz="1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Progressive</a:t>
                      </a:r>
                      <a:endParaRPr kumimoji="0" lang="ru-RU" sz="10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55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Times New Roman" pitchFamily="18" charset="0"/>
                        </a:rPr>
                        <a:t>Present</a:t>
                      </a: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am</a:t>
                      </a:r>
                      <a:endParaRPr kumimoji="0" lang="ru-RU" sz="2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is  </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are</a:t>
                      </a:r>
                      <a:endParaRPr kumimoji="0" lang="en-US" sz="24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am</a:t>
                      </a:r>
                      <a:endParaRPr kumimoji="0" lang="ru-RU" sz="2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is </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being</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4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are</a:t>
                      </a:r>
                      <a:endParaRPr kumimoji="0" lang="en-US" sz="24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have</a:t>
                      </a:r>
                      <a:endParaRPr kumimoji="0" lang="ru-RU" sz="2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been</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has</a:t>
                      </a:r>
                      <a:endParaRPr kumimoji="0" lang="en-US" sz="24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___</a:t>
                      </a:r>
                      <a:endParaRPr kumimoji="0" lang="en-US"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303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Times New Roman" pitchFamily="18" charset="0"/>
                        </a:rPr>
                        <a:t>Past</a:t>
                      </a: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was</a:t>
                      </a:r>
                      <a:endParaRPr kumimoji="0" lang="ru-RU" sz="2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were</a:t>
                      </a:r>
                      <a:endParaRPr kumimoji="0" lang="en-US" sz="24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was</a:t>
                      </a:r>
                      <a:endParaRPr kumimoji="0" lang="ru-RU" sz="2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being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were</a:t>
                      </a:r>
                      <a:endParaRPr kumimoji="0" lang="en-US" sz="2400" b="1"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had been</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___</a:t>
                      </a:r>
                      <a:endParaRPr kumimoji="0" lang="en-US"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493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Times New Roman" pitchFamily="18" charset="0"/>
                        </a:rPr>
                        <a:t>Future</a:t>
                      </a: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will</a:t>
                      </a:r>
                      <a:r>
                        <a:rPr kumimoji="0" lang="ru-RU" sz="24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be</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20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___</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will have been</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V</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___</a:t>
                      </a:r>
                      <a:endParaRPr kumimoji="0" lang="en-US"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2423" name="Rectangle 135"/>
          <p:cNvSpPr>
            <a:spLocks noChangeArrowheads="1"/>
          </p:cNvSpPr>
          <p:nvPr/>
        </p:nvSpPr>
        <p:spPr bwMode="auto">
          <a:xfrm>
            <a:off x="1143000" y="5705475"/>
            <a:ext cx="355600" cy="611188"/>
          </a:xfrm>
          <a:prstGeom prst="rect">
            <a:avLst/>
          </a:prstGeom>
          <a:noFill/>
          <a:ln w="9525">
            <a:noFill/>
            <a:miter lim="800000"/>
            <a:headEnd/>
            <a:tailEnd/>
          </a:ln>
          <a:effectLst/>
        </p:spPr>
        <p:txBody>
          <a:bodyPr wrap="none" anchor="ctr">
            <a:spAutoFit/>
          </a:bodyPr>
          <a:lstStyle/>
          <a:p>
            <a:r>
              <a:rPr lang="en-US" sz="1600">
                <a:cs typeface="Times New Roman" pitchFamily="18" charset="0"/>
              </a:rPr>
              <a:t>   </a:t>
            </a:r>
            <a:endParaRPr lang="ru-RU" sz="900"/>
          </a:p>
          <a:p>
            <a:pPr eaLnBrk="0" hangingPunct="0"/>
            <a:endParaRPr lang="ru-RU"/>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descr="C:\Users\Зуфаровна\Desktop\Трагедия Титаника\к уроку\Титаник сейчас4.jpg"/>
          <p:cNvPicPr>
            <a:picLocks noChangeAspect="1" noChangeArrowheads="1"/>
          </p:cNvPicPr>
          <p:nvPr/>
        </p:nvPicPr>
        <p:blipFill>
          <a:blip r:embed="rId2" cstate="print"/>
          <a:srcRect/>
          <a:stretch>
            <a:fillRect/>
          </a:stretch>
        </p:blipFill>
        <p:spPr bwMode="auto">
          <a:xfrm>
            <a:off x="0" y="0"/>
            <a:ext cx="5004048" cy="3556956"/>
          </a:xfrm>
          <a:prstGeom prst="rect">
            <a:avLst/>
          </a:prstGeom>
          <a:noFill/>
        </p:spPr>
      </p:pic>
      <p:pic>
        <p:nvPicPr>
          <p:cNvPr id="237571" name="Picture 3" descr="C:\Users\Зуфаровна\Desktop\Трагедия Титаника\к уроку\Титаник сейчас2.jpg"/>
          <p:cNvPicPr>
            <a:picLocks noChangeAspect="1" noChangeArrowheads="1"/>
          </p:cNvPicPr>
          <p:nvPr/>
        </p:nvPicPr>
        <p:blipFill>
          <a:blip r:embed="rId3" cstate="print"/>
          <a:srcRect/>
          <a:stretch>
            <a:fillRect/>
          </a:stretch>
        </p:blipFill>
        <p:spPr bwMode="auto">
          <a:xfrm>
            <a:off x="0" y="3480268"/>
            <a:ext cx="5004048" cy="3377732"/>
          </a:xfrm>
          <a:prstGeom prst="rect">
            <a:avLst/>
          </a:prstGeom>
          <a:noFill/>
        </p:spPr>
      </p:pic>
      <p:pic>
        <p:nvPicPr>
          <p:cNvPr id="237572" name="Picture 4" descr="C:\Users\Зуфаровна\Desktop\Трагедия Титаника\к уроку\Титаник сейчас3.jpg"/>
          <p:cNvPicPr>
            <a:picLocks noChangeAspect="1" noChangeArrowheads="1"/>
          </p:cNvPicPr>
          <p:nvPr/>
        </p:nvPicPr>
        <p:blipFill>
          <a:blip r:embed="rId4" cstate="print"/>
          <a:srcRect/>
          <a:stretch>
            <a:fillRect/>
          </a:stretch>
        </p:blipFill>
        <p:spPr bwMode="auto">
          <a:xfrm>
            <a:off x="5004048" y="3501008"/>
            <a:ext cx="4139952" cy="3356992"/>
          </a:xfrm>
          <a:prstGeom prst="rect">
            <a:avLst/>
          </a:prstGeom>
          <a:noFill/>
        </p:spPr>
      </p:pic>
      <p:sp>
        <p:nvSpPr>
          <p:cNvPr id="5" name="TextBox 4"/>
          <p:cNvSpPr txBox="1"/>
          <p:nvPr/>
        </p:nvSpPr>
        <p:spPr>
          <a:xfrm>
            <a:off x="5220072" y="476672"/>
            <a:ext cx="1728192" cy="830997"/>
          </a:xfrm>
          <a:prstGeom prst="rect">
            <a:avLst/>
          </a:prstGeom>
          <a:noFill/>
        </p:spPr>
        <p:txBody>
          <a:bodyPr wrap="square" rtlCol="0">
            <a:spAutoFit/>
          </a:bodyPr>
          <a:lstStyle/>
          <a:p>
            <a:pPr algn="ctr"/>
            <a:r>
              <a:rPr lang="en-US" sz="4800" b="1" dirty="0" smtClean="0">
                <a:effectLst>
                  <a:outerShdw blurRad="38100" dist="38100" dir="2700000" algn="tl">
                    <a:srgbClr val="000000">
                      <a:alpha val="43137"/>
                    </a:srgbClr>
                  </a:outerShdw>
                </a:effectLst>
                <a:latin typeface="Times New Roman" pitchFamily="18" charset="0"/>
                <a:cs typeface="Times New Roman" pitchFamily="18" charset="0"/>
              </a:rPr>
              <a:t>The</a:t>
            </a:r>
            <a:endParaRPr lang="ru-RU" sz="48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TextBox 5"/>
          <p:cNvSpPr txBox="1"/>
          <p:nvPr/>
        </p:nvSpPr>
        <p:spPr>
          <a:xfrm>
            <a:off x="6948264" y="1844824"/>
            <a:ext cx="1584176" cy="830997"/>
          </a:xfrm>
          <a:prstGeom prst="rect">
            <a:avLst/>
          </a:prstGeom>
          <a:noFill/>
        </p:spPr>
        <p:txBody>
          <a:bodyPr wrap="square" rtlCol="0">
            <a:spAutoFit/>
          </a:bodyPr>
          <a:lstStyle/>
          <a:p>
            <a:r>
              <a:rPr lang="en-US" sz="4800" b="1" dirty="0" smtClean="0">
                <a:effectLst>
                  <a:outerShdw blurRad="38100" dist="38100" dir="2700000" algn="tl">
                    <a:srgbClr val="000000">
                      <a:alpha val="43137"/>
                    </a:srgbClr>
                  </a:outerShdw>
                </a:effectLst>
                <a:latin typeface="Times New Roman" pitchFamily="18" charset="0"/>
                <a:cs typeface="Times New Roman" pitchFamily="18" charset="0"/>
              </a:rPr>
              <a:t>E n d</a:t>
            </a:r>
            <a:endParaRPr lang="ru-RU" sz="48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237570"/>
                                        </p:tgtEl>
                                        <p:attrNameLst>
                                          <p:attrName>style.visibility</p:attrName>
                                        </p:attrNameLst>
                                      </p:cBhvr>
                                      <p:to>
                                        <p:strVal val="visible"/>
                                      </p:to>
                                    </p:set>
                                    <p:animEffect transition="in" filter="wheel(4)">
                                      <p:cBhvr>
                                        <p:cTn id="7" dur="2000"/>
                                        <p:tgtEl>
                                          <p:spTgt spid="237570"/>
                                        </p:tgtEl>
                                      </p:cBhvr>
                                    </p:animEffect>
                                  </p:childTnLst>
                                </p:cTn>
                              </p:par>
                            </p:childTnLst>
                          </p:cTn>
                        </p:par>
                        <p:par>
                          <p:cTn id="8" fill="hold">
                            <p:stCondLst>
                              <p:cond delay="2000"/>
                            </p:stCondLst>
                            <p:childTnLst>
                              <p:par>
                                <p:cTn id="9" presetID="13" presetClass="entr" presetSubtype="16" fill="hold" nodeType="afterEffect">
                                  <p:stCondLst>
                                    <p:cond delay="0"/>
                                  </p:stCondLst>
                                  <p:childTnLst>
                                    <p:set>
                                      <p:cBhvr>
                                        <p:cTn id="10" dur="1" fill="hold">
                                          <p:stCondLst>
                                            <p:cond delay="0"/>
                                          </p:stCondLst>
                                        </p:cTn>
                                        <p:tgtEl>
                                          <p:spTgt spid="237571"/>
                                        </p:tgtEl>
                                        <p:attrNameLst>
                                          <p:attrName>style.visibility</p:attrName>
                                        </p:attrNameLst>
                                      </p:cBhvr>
                                      <p:to>
                                        <p:strVal val="visible"/>
                                      </p:to>
                                    </p:set>
                                    <p:animEffect transition="in" filter="plus(in)">
                                      <p:cBhvr>
                                        <p:cTn id="11" dur="2000"/>
                                        <p:tgtEl>
                                          <p:spTgt spid="237571"/>
                                        </p:tgtEl>
                                      </p:cBhvr>
                                    </p:animEffect>
                                  </p:childTnLst>
                                </p:cTn>
                              </p:par>
                            </p:childTnLst>
                          </p:cTn>
                        </p:par>
                        <p:par>
                          <p:cTn id="12" fill="hold">
                            <p:stCondLst>
                              <p:cond delay="4000"/>
                            </p:stCondLst>
                            <p:childTnLst>
                              <p:par>
                                <p:cTn id="13" presetID="47" presetClass="entr" presetSubtype="0" fill="hold" nodeType="afterEffect">
                                  <p:stCondLst>
                                    <p:cond delay="0"/>
                                  </p:stCondLst>
                                  <p:childTnLst>
                                    <p:set>
                                      <p:cBhvr>
                                        <p:cTn id="14" dur="1" fill="hold">
                                          <p:stCondLst>
                                            <p:cond delay="0"/>
                                          </p:stCondLst>
                                        </p:cTn>
                                        <p:tgtEl>
                                          <p:spTgt spid="237572"/>
                                        </p:tgtEl>
                                        <p:attrNameLst>
                                          <p:attrName>style.visibility</p:attrName>
                                        </p:attrNameLst>
                                      </p:cBhvr>
                                      <p:to>
                                        <p:strVal val="visible"/>
                                      </p:to>
                                    </p:set>
                                    <p:animEffect transition="in" filter="fade">
                                      <p:cBhvr>
                                        <p:cTn id="15" dur="2000"/>
                                        <p:tgtEl>
                                          <p:spTgt spid="237572"/>
                                        </p:tgtEl>
                                      </p:cBhvr>
                                    </p:animEffect>
                                    <p:anim calcmode="lin" valueType="num">
                                      <p:cBhvr>
                                        <p:cTn id="16" dur="2000" fill="hold"/>
                                        <p:tgtEl>
                                          <p:spTgt spid="237572"/>
                                        </p:tgtEl>
                                        <p:attrNameLst>
                                          <p:attrName>ppt_x</p:attrName>
                                        </p:attrNameLst>
                                      </p:cBhvr>
                                      <p:tavLst>
                                        <p:tav tm="0">
                                          <p:val>
                                            <p:strVal val="#ppt_x"/>
                                          </p:val>
                                        </p:tav>
                                        <p:tav tm="100000">
                                          <p:val>
                                            <p:strVal val="#ppt_x"/>
                                          </p:val>
                                        </p:tav>
                                      </p:tavLst>
                                    </p:anim>
                                    <p:anim calcmode="lin" valueType="num">
                                      <p:cBhvr>
                                        <p:cTn id="17" dur="2000" fill="hold"/>
                                        <p:tgtEl>
                                          <p:spTgt spid="237572"/>
                                        </p:tgtEl>
                                        <p:attrNameLst>
                                          <p:attrName>ppt_y</p:attrName>
                                        </p:attrNameLst>
                                      </p:cBhvr>
                                      <p:tavLst>
                                        <p:tav tm="0">
                                          <p:val>
                                            <p:strVal val="#ppt_y-.1"/>
                                          </p:val>
                                        </p:tav>
                                        <p:tav tm="100000">
                                          <p:val>
                                            <p:strVal val="#ppt_y"/>
                                          </p:val>
                                        </p:tav>
                                      </p:tavLst>
                                    </p:anim>
                                  </p:childTnLst>
                                </p:cTn>
                              </p:par>
                            </p:childTnLst>
                          </p:cTn>
                        </p:par>
                        <p:par>
                          <p:cTn id="18" fill="hold">
                            <p:stCondLst>
                              <p:cond delay="6000"/>
                            </p:stCondLst>
                            <p:childTnLst>
                              <p:par>
                                <p:cTn id="19" presetID="53"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Effect transition="in" filter="fade">
                                      <p:cBhvr>
                                        <p:cTn id="23" dur="2000"/>
                                        <p:tgtEl>
                                          <p:spTgt spid="5"/>
                                        </p:tgtEl>
                                      </p:cBhvr>
                                    </p:animEffect>
                                  </p:childTnLst>
                                </p:cTn>
                              </p:par>
                            </p:childTnLst>
                          </p:cTn>
                        </p:par>
                        <p:par>
                          <p:cTn id="24" fill="hold">
                            <p:stCondLst>
                              <p:cond delay="8000"/>
                            </p:stCondLst>
                            <p:childTnLst>
                              <p:par>
                                <p:cTn id="25" presetID="2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2000" fill="hold"/>
                                        <p:tgtEl>
                                          <p:spTgt spid="6"/>
                                        </p:tgtEl>
                                        <p:attrNameLst>
                                          <p:attrName>ppt_w</p:attrName>
                                        </p:attrNameLst>
                                      </p:cBhvr>
                                      <p:tavLst>
                                        <p:tav tm="0">
                                          <p:val>
                                            <p:fltVal val="0"/>
                                          </p:val>
                                        </p:tav>
                                        <p:tav tm="100000">
                                          <p:val>
                                            <p:strVal val="#ppt_w"/>
                                          </p:val>
                                        </p:tav>
                                      </p:tavLst>
                                    </p:anim>
                                    <p:anim calcmode="lin" valueType="num">
                                      <p:cBhvr>
                                        <p:cTn id="28" dur="2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928671"/>
            <a:ext cx="8286808" cy="4429156"/>
          </a:xfrm>
        </p:spPr>
        <p:txBody>
          <a:bodyPr/>
          <a:lstStyle/>
          <a:p>
            <a:endParaRPr lang="ru-RU" dirty="0"/>
          </a:p>
        </p:txBody>
      </p:sp>
      <p:sp>
        <p:nvSpPr>
          <p:cNvPr id="3" name="Подзаголовок 2"/>
          <p:cNvSpPr>
            <a:spLocks noGrp="1"/>
          </p:cNvSpPr>
          <p:nvPr>
            <p:ph type="subTitle" idx="1"/>
          </p:nvPr>
        </p:nvSpPr>
        <p:spPr>
          <a:xfrm>
            <a:off x="2857488" y="5500702"/>
            <a:ext cx="4500594" cy="571504"/>
          </a:xfrm>
        </p:spPr>
        <p:txBody>
          <a:bodyPr>
            <a:noAutofit/>
          </a:bodyPr>
          <a:lstStyle/>
          <a:p>
            <a:r>
              <a:rPr lang="en-US" sz="4800" dirty="0" smtClean="0"/>
              <a:t>a fire</a:t>
            </a:r>
            <a:endParaRPr lang="ru-RU" sz="4800" dirty="0"/>
          </a:p>
        </p:txBody>
      </p:sp>
      <p:pic>
        <p:nvPicPr>
          <p:cNvPr id="4098" name="Picture 2" descr="C:\Documents and Settings\ребята\Рабочий стол\к уроку\упр. 18\4. Fire.jpg"/>
          <p:cNvPicPr>
            <a:picLocks noChangeAspect="1" noChangeArrowheads="1"/>
          </p:cNvPicPr>
          <p:nvPr/>
        </p:nvPicPr>
        <p:blipFill>
          <a:blip r:embed="rId2" cstate="print"/>
          <a:srcRect/>
          <a:stretch>
            <a:fillRect/>
          </a:stretch>
        </p:blipFill>
        <p:spPr bwMode="auto">
          <a:xfrm>
            <a:off x="1142976" y="928670"/>
            <a:ext cx="6934159" cy="442915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571481"/>
            <a:ext cx="8143932" cy="5286412"/>
          </a:xfrm>
        </p:spPr>
        <p:txBody>
          <a:bodyPr/>
          <a:lstStyle/>
          <a:p>
            <a:endParaRPr lang="ru-RU" dirty="0"/>
          </a:p>
        </p:txBody>
      </p:sp>
      <p:sp>
        <p:nvSpPr>
          <p:cNvPr id="3" name="Подзаголовок 2"/>
          <p:cNvSpPr>
            <a:spLocks noGrp="1"/>
          </p:cNvSpPr>
          <p:nvPr>
            <p:ph type="subTitle" idx="1"/>
          </p:nvPr>
        </p:nvSpPr>
        <p:spPr>
          <a:xfrm>
            <a:off x="2714612" y="5929330"/>
            <a:ext cx="5143536" cy="428628"/>
          </a:xfrm>
        </p:spPr>
        <p:txBody>
          <a:bodyPr>
            <a:noAutofit/>
          </a:bodyPr>
          <a:lstStyle/>
          <a:p>
            <a:r>
              <a:rPr lang="en-US" sz="4400" dirty="0" smtClean="0"/>
              <a:t>A drought</a:t>
            </a:r>
            <a:endParaRPr lang="ru-RU" sz="4400" dirty="0"/>
          </a:p>
        </p:txBody>
      </p:sp>
      <p:pic>
        <p:nvPicPr>
          <p:cNvPr id="5122" name="Picture 2" descr="C:\Documents and Settings\ребята\Рабочий стол\к уроку\упр. 18\5. a drought.jpg"/>
          <p:cNvPicPr>
            <a:picLocks noChangeAspect="1" noChangeArrowheads="1"/>
          </p:cNvPicPr>
          <p:nvPr/>
        </p:nvPicPr>
        <p:blipFill>
          <a:blip r:embed="rId2"/>
          <a:srcRect/>
          <a:stretch>
            <a:fillRect/>
          </a:stretch>
        </p:blipFill>
        <p:spPr bwMode="auto">
          <a:xfrm>
            <a:off x="785786" y="571480"/>
            <a:ext cx="8190944" cy="500066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285728"/>
            <a:ext cx="8215370" cy="4929222"/>
          </a:xfrm>
        </p:spPr>
        <p:txBody>
          <a:bodyPr/>
          <a:lstStyle/>
          <a:p>
            <a:endParaRPr lang="ru-RU" dirty="0"/>
          </a:p>
        </p:txBody>
      </p:sp>
      <p:sp>
        <p:nvSpPr>
          <p:cNvPr id="3" name="Подзаголовок 2"/>
          <p:cNvSpPr>
            <a:spLocks noGrp="1"/>
          </p:cNvSpPr>
          <p:nvPr>
            <p:ph type="subTitle" idx="1"/>
          </p:nvPr>
        </p:nvSpPr>
        <p:spPr>
          <a:xfrm>
            <a:off x="2143108" y="5786454"/>
            <a:ext cx="5857916" cy="785818"/>
          </a:xfrm>
        </p:spPr>
        <p:txBody>
          <a:bodyPr>
            <a:normAutofit/>
          </a:bodyPr>
          <a:lstStyle/>
          <a:p>
            <a:r>
              <a:rPr lang="en-US" dirty="0" smtClean="0"/>
              <a:t>a tornado</a:t>
            </a:r>
            <a:endParaRPr lang="ru-RU" dirty="0"/>
          </a:p>
        </p:txBody>
      </p:sp>
      <p:pic>
        <p:nvPicPr>
          <p:cNvPr id="6146" name="Picture 2" descr="C:\Documents and Settings\ребята\Рабочий стол\к уроку\упр. 18\6. a tornado.jpg"/>
          <p:cNvPicPr>
            <a:picLocks noChangeAspect="1" noChangeArrowheads="1"/>
          </p:cNvPicPr>
          <p:nvPr/>
        </p:nvPicPr>
        <p:blipFill>
          <a:blip r:embed="rId2"/>
          <a:srcRect/>
          <a:stretch>
            <a:fillRect/>
          </a:stretch>
        </p:blipFill>
        <p:spPr bwMode="auto">
          <a:xfrm>
            <a:off x="559312" y="285728"/>
            <a:ext cx="7155960" cy="560550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357166"/>
            <a:ext cx="8215370" cy="5357850"/>
          </a:xfrm>
        </p:spPr>
        <p:txBody>
          <a:bodyPr/>
          <a:lstStyle/>
          <a:p>
            <a:endParaRPr lang="ru-RU" dirty="0"/>
          </a:p>
        </p:txBody>
      </p:sp>
      <p:sp>
        <p:nvSpPr>
          <p:cNvPr id="3" name="Подзаголовок 2"/>
          <p:cNvSpPr>
            <a:spLocks noGrp="1"/>
          </p:cNvSpPr>
          <p:nvPr>
            <p:ph type="subTitle" idx="1"/>
          </p:nvPr>
        </p:nvSpPr>
        <p:spPr>
          <a:xfrm>
            <a:off x="2071670" y="6072206"/>
            <a:ext cx="5929354" cy="500066"/>
          </a:xfrm>
        </p:spPr>
        <p:txBody>
          <a:bodyPr>
            <a:normAutofit fontScale="62500" lnSpcReduction="20000"/>
          </a:bodyPr>
          <a:lstStyle/>
          <a:p>
            <a:r>
              <a:rPr lang="ru-RU" dirty="0" smtClean="0"/>
              <a:t> </a:t>
            </a:r>
            <a:r>
              <a:rPr lang="ru-RU" sz="4800" dirty="0" smtClean="0"/>
              <a:t>а с</a:t>
            </a:r>
            <a:r>
              <a:rPr lang="en-US" sz="4800" dirty="0" err="1" smtClean="0"/>
              <a:t>ar</a:t>
            </a:r>
            <a:r>
              <a:rPr lang="en-US" sz="4800" dirty="0" smtClean="0"/>
              <a:t> accident</a:t>
            </a:r>
            <a:endParaRPr lang="ru-RU" sz="4800" dirty="0"/>
          </a:p>
        </p:txBody>
      </p:sp>
      <p:pic>
        <p:nvPicPr>
          <p:cNvPr id="7170" name="Picture 2" descr="C:\Documents and Settings\ребята\Рабочий стол\к уроку\упр. 18\7. а сar accident.jpeg"/>
          <p:cNvPicPr>
            <a:picLocks noChangeAspect="1" noChangeArrowheads="1"/>
          </p:cNvPicPr>
          <p:nvPr/>
        </p:nvPicPr>
        <p:blipFill>
          <a:blip r:embed="rId2"/>
          <a:srcRect/>
          <a:stretch>
            <a:fillRect/>
          </a:stretch>
        </p:blipFill>
        <p:spPr bwMode="auto">
          <a:xfrm>
            <a:off x="785786" y="357166"/>
            <a:ext cx="7239024" cy="542926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285728"/>
            <a:ext cx="8643998" cy="5643602"/>
          </a:xfrm>
        </p:spPr>
        <p:txBody>
          <a:bodyPr/>
          <a:lstStyle/>
          <a:p>
            <a:endParaRPr lang="ru-RU" dirty="0"/>
          </a:p>
        </p:txBody>
      </p:sp>
      <p:sp>
        <p:nvSpPr>
          <p:cNvPr id="3" name="Подзаголовок 2"/>
          <p:cNvSpPr>
            <a:spLocks noGrp="1"/>
          </p:cNvSpPr>
          <p:nvPr>
            <p:ph type="subTitle" idx="1"/>
          </p:nvPr>
        </p:nvSpPr>
        <p:spPr>
          <a:xfrm>
            <a:off x="2428860" y="6143644"/>
            <a:ext cx="5286412" cy="500066"/>
          </a:xfrm>
        </p:spPr>
        <p:txBody>
          <a:bodyPr>
            <a:noAutofit/>
          </a:bodyPr>
          <a:lstStyle/>
          <a:p>
            <a:r>
              <a:rPr lang="en-US" sz="4400" dirty="0" smtClean="0"/>
              <a:t>a volcano eruption</a:t>
            </a:r>
            <a:endParaRPr lang="ru-RU" sz="4400" dirty="0"/>
          </a:p>
        </p:txBody>
      </p:sp>
      <p:pic>
        <p:nvPicPr>
          <p:cNvPr id="8194" name="Picture 2" descr="C:\Documents and Settings\ребята\Рабочий стол\к уроку\упр. 18\8. a volcano eruption.jpg"/>
          <p:cNvPicPr>
            <a:picLocks noChangeAspect="1" noChangeArrowheads="1"/>
          </p:cNvPicPr>
          <p:nvPr/>
        </p:nvPicPr>
        <p:blipFill>
          <a:blip r:embed="rId2"/>
          <a:srcRect/>
          <a:stretch>
            <a:fillRect/>
          </a:stretch>
        </p:blipFill>
        <p:spPr bwMode="auto">
          <a:xfrm>
            <a:off x="285750" y="585788"/>
            <a:ext cx="8358216" cy="554428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186766" cy="5226064"/>
          </a:xfrm>
        </p:spPr>
        <p:txBody>
          <a:bodyPr/>
          <a:lstStyle/>
          <a:p>
            <a:endParaRPr lang="ru-RU" dirty="0"/>
          </a:p>
        </p:txBody>
      </p:sp>
      <p:sp>
        <p:nvSpPr>
          <p:cNvPr id="3" name="Содержимое 2"/>
          <p:cNvSpPr>
            <a:spLocks noGrp="1"/>
          </p:cNvSpPr>
          <p:nvPr>
            <p:ph idx="1"/>
          </p:nvPr>
        </p:nvSpPr>
        <p:spPr>
          <a:xfrm>
            <a:off x="1000100" y="5715015"/>
            <a:ext cx="7215238" cy="642943"/>
          </a:xfrm>
        </p:spPr>
        <p:txBody>
          <a:bodyPr>
            <a:noAutofit/>
          </a:bodyPr>
          <a:lstStyle/>
          <a:p>
            <a:pPr algn="ctr">
              <a:buNone/>
            </a:pPr>
            <a:r>
              <a:rPr lang="en-US" sz="4400" dirty="0" smtClean="0"/>
              <a:t>a plane crash</a:t>
            </a:r>
            <a:endParaRPr lang="ru-RU" sz="4400" dirty="0"/>
          </a:p>
        </p:txBody>
      </p:sp>
      <p:pic>
        <p:nvPicPr>
          <p:cNvPr id="9218" name="Picture 2" descr="C:\Documents and Settings\ребята\Рабочий стол\к уроку\упр. 18\9. a plane crush.jpg"/>
          <p:cNvPicPr>
            <a:picLocks noChangeAspect="1" noChangeArrowheads="1"/>
          </p:cNvPicPr>
          <p:nvPr/>
        </p:nvPicPr>
        <p:blipFill>
          <a:blip r:embed="rId2"/>
          <a:srcRect/>
          <a:stretch>
            <a:fillRect/>
          </a:stretch>
        </p:blipFill>
        <p:spPr bwMode="auto">
          <a:xfrm>
            <a:off x="642910" y="142852"/>
            <a:ext cx="8049972" cy="5357850"/>
          </a:xfrm>
          <a:prstGeom prst="rect">
            <a:avLst/>
          </a:prstGeom>
          <a:noFill/>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8.jpeg"/></Relationships>
</file>

<file path=ppt/theme/_rels/theme9.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6.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7.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8.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9.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209</TotalTime>
  <Words>498</Words>
  <PresentationFormat>Экран (4:3)</PresentationFormat>
  <Paragraphs>99</Paragraphs>
  <Slides>35</Slides>
  <Notes>1</Notes>
  <HiddenSlides>0</HiddenSlides>
  <MMClips>0</MMClips>
  <ScaleCrop>false</ScaleCrop>
  <HeadingPairs>
    <vt:vector size="4" baseType="variant">
      <vt:variant>
        <vt:lpstr>Тема</vt:lpstr>
      </vt:variant>
      <vt:variant>
        <vt:i4>9</vt:i4>
      </vt:variant>
      <vt:variant>
        <vt:lpstr>Заголовки слайдов</vt:lpstr>
      </vt:variant>
      <vt:variant>
        <vt:i4>35</vt:i4>
      </vt:variant>
    </vt:vector>
  </HeadingPairs>
  <TitlesOfParts>
    <vt:vector size="44" baseType="lpstr">
      <vt:lpstr>Тема Office</vt:lpstr>
      <vt:lpstr>Бумажная</vt:lpstr>
      <vt:lpstr>Апекс</vt:lpstr>
      <vt:lpstr>Трек</vt:lpstr>
      <vt:lpstr>Аспект</vt:lpstr>
      <vt:lpstr>Городская</vt:lpstr>
      <vt:lpstr>Техническая</vt:lpstr>
      <vt:lpstr>Метро</vt:lpstr>
      <vt:lpstr>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A ship crash An iceberg crash A violent wind and storm </vt:lpstr>
      <vt:lpstr>Слайд 15</vt:lpstr>
      <vt:lpstr>The tragedy of the TITANIC 1912  </vt:lpstr>
      <vt:lpstr>       My Heart Will Go On                                                                                 Мое сердце бьется для тебя  Every night in my dreams I see you, I feel you,                                            Каждой ночью вижу тебя я, любимый... That is how I know you go on                                                                       Ты ко мне приходишь во сне... Far across the distance and spaces between us                                              Через расстояния вселенной глубины You have come to show you go on                                                                Жизнь ты продолжаешь во мне...     Near, far, wherever you are                                                                            Знай, верь, и пусть ты теперь I believe that the heart does go on                                                                  Не со мною, но сердце стучит. Once more you open the door                                                                        Ты здесь... Откроется дверь, And you're here in my heart                                                                           Ты придешь и твой голос, And my heart will go on and on                                                                     Родной мой, опять зазвучит...     Love can touch us one time and last for a lifetime                                         Нас любовь однажды на миг лишь коснется, And never let go till we're gone                                                                      Словно лучик света из тьмы. Love was when I loved you                                                                            Даже после смерти One true time I hold to                                                                                    Эта нить не прервется, In my life we'll always go on                                                                          Ведь в ней продолжаемся мы...    You're here, there's nothing I fear,                                                                  Здесь ты и страхи пусты, And I know that my heart will go on                                                             Я дышу - и тогда ты со мной. We'll stay forever this way                                                                             Наш путь, с него не свернуть, You are safe in my heart                                                                                 И ты жив в моем сердце, And my heart will go on and on                                                                     Что бьется тобой, мой родной...   Celine Dion </vt:lpstr>
      <vt:lpstr>detect  [d i ‘ t e k ‘ t ]  обнаруживать    crash  [ k r æ ∫ ]  столкновение   avoid   [  ə ‘ v ɔ i d ] избегать   sink  [s i ŋ k]  тонуть   launch  [ l  ɔ: n t  ∫ ]  запускать   damage [ d æ m i  d з]  разрушать   prevent  [ p r i ‘ v e n t ]  предотвращать </vt:lpstr>
      <vt:lpstr>-Why icebergs can be very dangerous for ships?  -How an iceberg caused the tragedy of the Titanic? - What you have learned about the Titanic’s sisters? </vt:lpstr>
      <vt:lpstr>Слайд 20</vt:lpstr>
      <vt:lpstr>Слайд 21</vt:lpstr>
      <vt:lpstr>                         What have you learnt about  the Titanic’s sisters?  </vt:lpstr>
      <vt:lpstr>Слайд 23</vt:lpstr>
      <vt:lpstr>Слайд 24</vt:lpstr>
      <vt:lpstr>Слайд 25</vt:lpstr>
      <vt:lpstr>Слайд 26</vt:lpstr>
      <vt:lpstr>Слайд 27</vt:lpstr>
      <vt:lpstr>Слайд 28</vt:lpstr>
      <vt:lpstr>Слайд 29</vt:lpstr>
      <vt:lpstr>Слайд 30</vt:lpstr>
      <vt:lpstr>Слайд 31</vt:lpstr>
      <vt:lpstr>1) Icebergs can be very dangerous ships as they can move very quickly and sometimes it’s not so easy to detect them in time.   2) Big ships can’t stop or change their direction suddenly and that can make crashing unavoidable. 3) Three huge ocean liners were very mud alike: The Titanic, the Britannic and the Olympic. </vt:lpstr>
      <vt:lpstr>Слайд 33</vt:lpstr>
      <vt:lpstr>Слайд 34</vt:lpstr>
      <vt:lpstr>Слайд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Алексей</cp:lastModifiedBy>
  <cp:revision>59</cp:revision>
  <dcterms:modified xsi:type="dcterms:W3CDTF">2016-11-28T10:26:44Z</dcterms:modified>
</cp:coreProperties>
</file>