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8" r:id="rId11"/>
    <p:sldId id="265" r:id="rId12"/>
    <p:sldId id="266" r:id="rId13"/>
    <p:sldId id="267" r:id="rId14"/>
    <p:sldId id="271" r:id="rId15"/>
    <p:sldId id="269" r:id="rId16"/>
    <p:sldId id="270" r:id="rId17"/>
    <p:sldId id="274" r:id="rId18"/>
    <p:sldId id="272" r:id="rId19"/>
    <p:sldId id="273" r:id="rId20"/>
    <p:sldId id="276" r:id="rId21"/>
    <p:sldId id="277" r:id="rId22"/>
    <p:sldId id="278" r:id="rId23"/>
    <p:sldId id="279" r:id="rId24"/>
    <p:sldId id="280" r:id="rId25"/>
    <p:sldId id="282" r:id="rId26"/>
    <p:sldId id="283" r:id="rId27"/>
    <p:sldId id="281" r:id="rId28"/>
    <p:sldId id="284" r:id="rId29"/>
    <p:sldId id="285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32CF4-EA10-4638-8265-DEA60438FDA0}" type="datetimeFigureOut">
              <a:rPr lang="ru-RU" smtClean="0"/>
              <a:t>31.03.2020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8561B-5A54-4C37-8E47-71513E7CE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32231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32CF4-EA10-4638-8265-DEA60438FDA0}" type="datetimeFigureOut">
              <a:rPr lang="ru-RU" smtClean="0"/>
              <a:t>31.03.2020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8561B-5A54-4C37-8E47-71513E7CE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0913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32CF4-EA10-4638-8265-DEA60438FDA0}" type="datetimeFigureOut">
              <a:rPr lang="ru-RU" smtClean="0"/>
              <a:t>31.03.2020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8561B-5A54-4C37-8E47-71513E7CE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3706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32CF4-EA10-4638-8265-DEA60438FDA0}" type="datetimeFigureOut">
              <a:rPr lang="ru-RU" smtClean="0"/>
              <a:t>31.03.2020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8561B-5A54-4C37-8E47-71513E7CE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7443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32CF4-EA10-4638-8265-DEA60438FDA0}" type="datetimeFigureOut">
              <a:rPr lang="ru-RU" smtClean="0"/>
              <a:t>31.03.2020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8561B-5A54-4C37-8E47-71513E7CE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1213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32CF4-EA10-4638-8265-DEA60438FDA0}" type="datetimeFigureOut">
              <a:rPr lang="ru-RU" smtClean="0"/>
              <a:t>31.03.2020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8561B-5A54-4C37-8E47-71513E7CE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0618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32CF4-EA10-4638-8265-DEA60438FDA0}" type="datetimeFigureOut">
              <a:rPr lang="ru-RU" smtClean="0"/>
              <a:t>31.03.2020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8561B-5A54-4C37-8E47-71513E7CE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6451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32CF4-EA10-4638-8265-DEA60438FDA0}" type="datetimeFigureOut">
              <a:rPr lang="ru-RU" smtClean="0"/>
              <a:t>31.03.2020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8561B-5A54-4C37-8E47-71513E7CE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8503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32CF4-EA10-4638-8265-DEA60438FDA0}" type="datetimeFigureOut">
              <a:rPr lang="ru-RU" smtClean="0"/>
              <a:t>31.03.2020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8561B-5A54-4C37-8E47-71513E7CE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970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32CF4-EA10-4638-8265-DEA60438FDA0}" type="datetimeFigureOut">
              <a:rPr lang="ru-RU" smtClean="0"/>
              <a:t>31.03.2020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8561B-5A54-4C37-8E47-71513E7CE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201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32CF4-EA10-4638-8265-DEA60438FDA0}" type="datetimeFigureOut">
              <a:rPr lang="ru-RU" smtClean="0"/>
              <a:t>31.03.2020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8561B-5A54-4C37-8E47-71513E7CE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17026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32CF4-EA10-4638-8265-DEA60438FDA0}" type="datetimeFigureOut">
              <a:rPr lang="ru-RU" smtClean="0"/>
              <a:t>31.03.2020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F8561B-5A54-4C37-8E47-71513E7CE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4300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slide" Target="slide11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slide" Target="slide18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4.xml"/><Relationship Id="rId18" Type="http://schemas.openxmlformats.org/officeDocument/2006/relationships/slide" Target="slide20.xml"/><Relationship Id="rId26" Type="http://schemas.openxmlformats.org/officeDocument/2006/relationships/slide" Target="slide28.xml"/><Relationship Id="rId3" Type="http://schemas.openxmlformats.org/officeDocument/2006/relationships/slide" Target="slide3.xml"/><Relationship Id="rId21" Type="http://schemas.openxmlformats.org/officeDocument/2006/relationships/slide" Target="slide23.xml"/><Relationship Id="rId7" Type="http://schemas.openxmlformats.org/officeDocument/2006/relationships/slide" Target="slide7.xml"/><Relationship Id="rId12" Type="http://schemas.openxmlformats.org/officeDocument/2006/relationships/slide" Target="slide13.xml"/><Relationship Id="rId17" Type="http://schemas.openxmlformats.org/officeDocument/2006/relationships/slide" Target="slide19.xml"/><Relationship Id="rId25" Type="http://schemas.openxmlformats.org/officeDocument/2006/relationships/slide" Target="slide27.xml"/><Relationship Id="rId2" Type="http://schemas.openxmlformats.org/officeDocument/2006/relationships/image" Target="../media/image3.jpeg"/><Relationship Id="rId16" Type="http://schemas.openxmlformats.org/officeDocument/2006/relationships/slide" Target="slide17.xml"/><Relationship Id="rId20" Type="http://schemas.openxmlformats.org/officeDocument/2006/relationships/slide" Target="slide2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11" Type="http://schemas.openxmlformats.org/officeDocument/2006/relationships/slide" Target="slide12.xml"/><Relationship Id="rId24" Type="http://schemas.openxmlformats.org/officeDocument/2006/relationships/slide" Target="slide26.xml"/><Relationship Id="rId5" Type="http://schemas.openxmlformats.org/officeDocument/2006/relationships/slide" Target="slide5.xml"/><Relationship Id="rId15" Type="http://schemas.openxmlformats.org/officeDocument/2006/relationships/slide" Target="slide16.xml"/><Relationship Id="rId23" Type="http://schemas.openxmlformats.org/officeDocument/2006/relationships/slide" Target="slide25.xml"/><Relationship Id="rId10" Type="http://schemas.openxmlformats.org/officeDocument/2006/relationships/slide" Target="slide10.xml"/><Relationship Id="rId19" Type="http://schemas.openxmlformats.org/officeDocument/2006/relationships/slide" Target="slide21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5.xml"/><Relationship Id="rId22" Type="http://schemas.openxmlformats.org/officeDocument/2006/relationships/slide" Target="slide24.xml"/><Relationship Id="rId27" Type="http://schemas.openxmlformats.org/officeDocument/2006/relationships/slide" Target="slide2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im0-tub-ru.yandex.net/i?id=16222e51f385af1936f980c35c351f13-l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6386" y="0"/>
            <a:ext cx="9240386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61315" y="3861048"/>
            <a:ext cx="74976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Полезные ископаемые</a:t>
            </a:r>
            <a:endParaRPr lang="ru-RU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5" name="si_intro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1715" y="59492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323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4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prezentacii.info/wp-content/uploads/2015/11/XQ5blMrYDu0R5sO4/x57.jpg.pagespeed.ic.LuV93nErx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воя игра - Кот в Мешке_(Inkompmusic.ru)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3528" y="6021288"/>
            <a:ext cx="609600" cy="609600"/>
          </a:xfrm>
        </p:spPr>
      </p:pic>
      <p:sp>
        <p:nvSpPr>
          <p:cNvPr id="4" name="Прямоугольник 3"/>
          <p:cNvSpPr/>
          <p:nvPr/>
        </p:nvSpPr>
        <p:spPr>
          <a:xfrm>
            <a:off x="3292624" y="6148641"/>
            <a:ext cx="2376264" cy="62068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hlinkClick r:id="rId6" action="ppaction://hlinksldjump"/>
              </a:rPr>
              <a:t>ВОПРОС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291062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7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качать фон “Фиолетовые блоки, абстракция” для презентаций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601"/>
            <a:ext cx="9144000" cy="6883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188640"/>
            <a:ext cx="8568952" cy="100811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Руды металлов: 300</a:t>
            </a:r>
            <a:endParaRPr lang="ru-RU" sz="5400" dirty="0"/>
          </a:p>
        </p:txBody>
      </p:sp>
      <p:sp>
        <p:nvSpPr>
          <p:cNvPr id="6" name="Стрелка вправо 5">
            <a:hlinkClick r:id="rId3" action="ppaction://hlinksldjump"/>
          </p:cNvPr>
          <p:cNvSpPr/>
          <p:nvPr/>
        </p:nvSpPr>
        <p:spPr>
          <a:xfrm>
            <a:off x="7866175" y="5949280"/>
            <a:ext cx="1224136" cy="764704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16763" y="2492896"/>
            <a:ext cx="432048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Алюминий</a:t>
            </a:r>
          </a:p>
          <a:p>
            <a:r>
              <a:rPr lang="ru-RU" sz="4400" dirty="0" smtClean="0"/>
              <a:t>Бурый железняк</a:t>
            </a:r>
          </a:p>
          <a:p>
            <a:r>
              <a:rPr lang="ru-RU" sz="4400" dirty="0" smtClean="0"/>
              <a:t>Медь</a:t>
            </a:r>
          </a:p>
          <a:p>
            <a:r>
              <a:rPr lang="ru-RU" sz="4400" dirty="0" smtClean="0"/>
              <a:t>Чугун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03648" y="1412776"/>
            <a:ext cx="5616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 smtClean="0"/>
              <a:t>Соотнесите:</a:t>
            </a:r>
            <a:endParaRPr lang="ru-RU" sz="3600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5076056" y="2739117"/>
            <a:ext cx="40679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 smtClean="0"/>
              <a:t>Получают из руд цветных металлов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 smtClean="0"/>
              <a:t>Получают из руд черных металлов</a:t>
            </a:r>
            <a:endParaRPr lang="ru-RU" sz="3600" dirty="0"/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2915816" y="2924944"/>
            <a:ext cx="2160240" cy="1440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4211960" y="3645024"/>
            <a:ext cx="1008112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1835696" y="3212976"/>
            <a:ext cx="3240360" cy="11521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1835696" y="4365104"/>
            <a:ext cx="3096344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5413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качать фон “Фиолетовые блоки, абстракция” для презентаций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601"/>
            <a:ext cx="9144000" cy="6883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188640"/>
            <a:ext cx="8568952" cy="100811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Руды металлов: 400</a:t>
            </a:r>
            <a:endParaRPr lang="ru-RU" sz="5400" dirty="0"/>
          </a:p>
        </p:txBody>
      </p:sp>
      <p:sp>
        <p:nvSpPr>
          <p:cNvPr id="6" name="Стрелка вправо 5">
            <a:hlinkClick r:id="rId3" action="ppaction://hlinksldjump"/>
          </p:cNvPr>
          <p:cNvSpPr/>
          <p:nvPr/>
        </p:nvSpPr>
        <p:spPr>
          <a:xfrm>
            <a:off x="7866175" y="5949280"/>
            <a:ext cx="1224136" cy="764704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43508" y="1340768"/>
            <a:ext cx="88569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Рассмотрите коллекцию полезных ископаемых. Какие металлы получают из этих руд?</a:t>
            </a:r>
            <a:endParaRPr lang="ru-RU" sz="3200" dirty="0"/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07" t="34722" r="20463" b="21825"/>
          <a:stretch/>
        </p:blipFill>
        <p:spPr bwMode="auto">
          <a:xfrm>
            <a:off x="972457" y="2417986"/>
            <a:ext cx="7199086" cy="3178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251520" y="5713247"/>
            <a:ext cx="5724128" cy="100073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Цинк, медь, железо, алюминий, олово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785413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качать фон “Фиолетовые блоки, абстракция” для презентаций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601"/>
            <a:ext cx="9144000" cy="6883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188640"/>
            <a:ext cx="8568952" cy="100811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Руды металлов: 500</a:t>
            </a:r>
            <a:endParaRPr lang="ru-RU" sz="5400" dirty="0"/>
          </a:p>
        </p:txBody>
      </p:sp>
      <p:sp>
        <p:nvSpPr>
          <p:cNvPr id="6" name="Стрелка вправо 5">
            <a:hlinkClick r:id="rId3" action="ppaction://hlinksldjump"/>
          </p:cNvPr>
          <p:cNvSpPr/>
          <p:nvPr/>
        </p:nvSpPr>
        <p:spPr>
          <a:xfrm>
            <a:off x="7866175" y="5949280"/>
            <a:ext cx="1224136" cy="764704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23214" y="1212954"/>
            <a:ext cx="8136904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Современная наука разделила всю историю </a:t>
            </a:r>
            <a:r>
              <a:rPr lang="ru-RU" sz="2800" dirty="0" smtClean="0"/>
              <a:t>человечества на </a:t>
            </a:r>
            <a:r>
              <a:rPr lang="ru-RU" sz="2800" dirty="0"/>
              <a:t>большие периоды - века :</a:t>
            </a:r>
          </a:p>
          <a:p>
            <a:pPr algn="ctr"/>
            <a:r>
              <a:rPr lang="ru-RU" sz="2800" dirty="0"/>
              <a:t>каменный век, медный век, бронзовый век, железный век</a:t>
            </a:r>
            <a:r>
              <a:rPr lang="ru-RU" sz="2800" dirty="0" smtClean="0"/>
              <a:t>.</a:t>
            </a:r>
            <a:endParaRPr lang="ru-RU" sz="2800" dirty="0"/>
          </a:p>
          <a:p>
            <a:pPr algn="ctr"/>
            <a:r>
              <a:rPr lang="ru-RU" sz="2800" dirty="0"/>
              <a:t>Что взяли за основу ученые при этой классификации.</a:t>
            </a:r>
          </a:p>
          <a:p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1547664" y="4020910"/>
            <a:ext cx="5976664" cy="269307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/>
              <a:t>Именно по орудиям труда, вернее, по материалу, который</a:t>
            </a:r>
          </a:p>
          <a:p>
            <a:pPr algn="ctr"/>
            <a:r>
              <a:rPr lang="ru-RU" sz="2800" dirty="0"/>
              <a:t>использовался для их изготовления.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5413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AutoShape 2" descr="https://images.wallpaperscraft.ru/image/linii_volnistyy_fon_svetlyy_43976_1440x9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images.wallpaperscraft.ru/image/linii_volnistyy_fon_svetlyy_43976_1440x90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18" name="Picture 6" descr="https://avatars.mds.yandex.net/get-pdb/2815434/8394e157-0533-401e-9876-a45558912970/s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792" y="0"/>
            <a:ext cx="9162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324544" y="-127370"/>
            <a:ext cx="9940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Горючие полезные ископаемые: 100</a:t>
            </a:r>
            <a:endParaRPr lang="ru-RU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Стрелка вправо 7">
            <a:hlinkClick r:id="rId3" action="ppaction://hlinksldjump"/>
          </p:cNvPr>
          <p:cNvSpPr/>
          <p:nvPr/>
        </p:nvSpPr>
        <p:spPr>
          <a:xfrm>
            <a:off x="7866175" y="5949280"/>
            <a:ext cx="1224136" cy="764704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485903" y="1412776"/>
            <a:ext cx="8153400" cy="1905000"/>
          </a:xfrm>
          <a:prstGeom prst="horizontalScroll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 горючее полезное ископаемое летучее вещество без цвета и запаха, легче воздуха. Его запасы находятся глубоко под землёй, чтобы его добыть бурят скважины.</a:t>
            </a:r>
          </a:p>
          <a:p>
            <a:pPr algn="ctr"/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&amp;CHcy;&amp;tcy;&amp;ocy; &amp;lcy;&amp;ucy;&amp;chcy;&amp;shcy;&amp;iecy;: &amp;pcy;&amp;rcy;&amp;icy;&amp;rcy;&amp;ocy;&amp;dcy;&amp;ncy;&amp;ycy;&amp;jcy; &amp;icy;&amp;lcy;&amp;icy; &amp;scy;&amp;zhcy;&amp;icy;&amp;zhcy;&amp;iecy;&amp;ncy;&amp;ncy;&amp;ycy;&amp;jcy; &amp;gcy;&amp;acy;&amp;zcy;. - &amp;Mcy;&amp;icy;&amp;ncy;&amp;scy;&amp;kcy;&amp;icy;&amp;iecy; &amp;ncy;&amp;ocy;&amp;vcy;&amp;ocy;&amp;scy;&amp;tcy;&amp;icy; - &amp;Mcy;&amp;icy;&amp;ncy;&amp;scy;&amp;kcy;&amp;icy;&amp;jcy; &amp;gcy;&amp;ocy;&amp;rcy;&amp;ocy;&amp;dcy;&amp;scy;&amp;kcy;&amp;ocy;&amp;jcy; &amp;pcy;&amp;ocy;&amp;rcy;&amp;tcy;&amp;acy;&amp;lcy;"/>
          <p:cNvPicPr preferRelativeResize="0">
            <a:picLocks noChangeArrowheads="1"/>
          </p:cNvPicPr>
          <p:nvPr/>
        </p:nvPicPr>
        <p:blipFill>
          <a:blip r:embed="rId4">
            <a:lum bright="20000"/>
          </a:blip>
          <a:srcRect/>
          <a:stretch>
            <a:fillRect/>
          </a:stretch>
        </p:blipFill>
        <p:spPr bwMode="auto">
          <a:xfrm>
            <a:off x="2675976" y="3611271"/>
            <a:ext cx="3938960" cy="2563978"/>
          </a:xfrm>
          <a:prstGeom prst="roundRect">
            <a:avLst>
              <a:gd name="adj" fmla="val 16667"/>
            </a:avLst>
          </a:prstGeom>
          <a:ln w="57150">
            <a:solidFill>
              <a:srgbClr val="FFFF00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3275856" y="4077072"/>
            <a:ext cx="42810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Природный 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газ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5603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AutoShape 2" descr="https://images.wallpaperscraft.ru/image/linii_volnistyy_fon_svetlyy_43976_1440x9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images.wallpaperscraft.ru/image/linii_volnistyy_fon_svetlyy_43976_1440x90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18" name="Picture 6" descr="https://avatars.mds.yandex.net/get-pdb/2815434/8394e157-0533-401e-9876-a45558912970/s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792" y="0"/>
            <a:ext cx="9162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71669" y="-127370"/>
            <a:ext cx="946854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40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Горючие полезные ископаемые: 200</a:t>
            </a:r>
            <a:endParaRPr lang="ru-RU" sz="40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Стрелка вправо 7">
            <a:hlinkClick r:id="rId3" action="ppaction://hlinksldjump"/>
          </p:cNvPr>
          <p:cNvSpPr/>
          <p:nvPr/>
        </p:nvSpPr>
        <p:spPr>
          <a:xfrm>
            <a:off x="7934494" y="6090414"/>
            <a:ext cx="1224136" cy="764704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55575" y="765877"/>
            <a:ext cx="8592889" cy="511139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96720" y="765879"/>
            <a:ext cx="7949842" cy="5940088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r>
              <a:rPr lang="ru-RU" sz="2000" b="1" dirty="0" smtClean="0"/>
              <a:t>Выберите </a:t>
            </a:r>
            <a:r>
              <a:rPr lang="ru-RU" sz="2000" b="1" dirty="0"/>
              <a:t>свойства, характерные для нефти.</a:t>
            </a:r>
            <a:endParaRPr lang="ru-RU" b="1" dirty="0"/>
          </a:p>
          <a:p>
            <a:endParaRPr lang="ru-RU" sz="2400" dirty="0" smtClean="0"/>
          </a:p>
          <a:p>
            <a:r>
              <a:rPr lang="ru-RU" sz="2400" dirty="0" smtClean="0"/>
              <a:t>ТВЕРДОЕ;</a:t>
            </a:r>
            <a:endParaRPr lang="ru-RU" sz="2400" dirty="0"/>
          </a:p>
          <a:p>
            <a:r>
              <a:rPr lang="ru-RU" sz="2400" dirty="0" smtClean="0"/>
              <a:t>ЖИДКОСТЬ;</a:t>
            </a:r>
            <a:endParaRPr lang="ru-RU" sz="2400" dirty="0"/>
          </a:p>
          <a:p>
            <a:r>
              <a:rPr lang="ru-RU" sz="2400" dirty="0" smtClean="0"/>
              <a:t>ЧЕРНОГО ЦВЕТА;</a:t>
            </a:r>
            <a:endParaRPr lang="ru-RU" sz="2400" dirty="0"/>
          </a:p>
          <a:p>
            <a:r>
              <a:rPr lang="ru-RU" sz="2400" dirty="0"/>
              <a:t>ЖЕЛТОГО ЦВЕТА;</a:t>
            </a:r>
          </a:p>
          <a:p>
            <a:r>
              <a:rPr lang="ru-RU" sz="2400" dirty="0"/>
              <a:t>ХРУПКОЕ;</a:t>
            </a:r>
          </a:p>
          <a:p>
            <a:r>
              <a:rPr lang="ru-RU" sz="2400" dirty="0"/>
              <a:t>ИМЕЕТ ЗАПАХ;</a:t>
            </a:r>
          </a:p>
          <a:p>
            <a:r>
              <a:rPr lang="ru-RU" sz="2400" dirty="0" smtClean="0"/>
              <a:t>СЫПУЧЕЕ</a:t>
            </a:r>
            <a:r>
              <a:rPr lang="ru-RU" sz="2400" dirty="0"/>
              <a:t>;</a:t>
            </a:r>
          </a:p>
          <a:p>
            <a:r>
              <a:rPr lang="ru-RU" sz="2400" dirty="0"/>
              <a:t>ЛЕГЧЕ ВОДЫ;</a:t>
            </a:r>
          </a:p>
          <a:p>
            <a:endParaRPr lang="ru-RU" sz="2400" dirty="0" smtClean="0"/>
          </a:p>
          <a:p>
            <a:endParaRPr lang="ru-RU" sz="2400" dirty="0"/>
          </a:p>
          <a:p>
            <a:endParaRPr lang="ru-RU" sz="2400" dirty="0" smtClean="0"/>
          </a:p>
          <a:p>
            <a:endParaRPr lang="ru-RU" sz="2400" dirty="0"/>
          </a:p>
          <a:p>
            <a:endParaRPr lang="ru-RU" sz="2400" dirty="0" smtClean="0"/>
          </a:p>
          <a:p>
            <a:endParaRPr lang="ru-RU" sz="2400" dirty="0"/>
          </a:p>
          <a:p>
            <a:endParaRPr lang="ru-RU" sz="2400" dirty="0" smtClean="0"/>
          </a:p>
          <a:p>
            <a:endParaRPr lang="ru-RU" sz="2400" dirty="0"/>
          </a:p>
          <a:p>
            <a:r>
              <a:rPr lang="ru-RU" sz="2400" dirty="0" smtClean="0"/>
              <a:t>ГАЗООБРАЗНОЕ</a:t>
            </a:r>
            <a:endParaRPr lang="ru-RU" sz="2400" dirty="0"/>
          </a:p>
          <a:p>
            <a:r>
              <a:rPr lang="ru-RU" sz="2400" dirty="0"/>
              <a:t>БЕЛОГО ЦВЕТА;</a:t>
            </a:r>
          </a:p>
          <a:p>
            <a:r>
              <a:rPr lang="ru-RU" sz="2400" dirty="0"/>
              <a:t>СПОСОБНО ПЛАВИТЬСЯ;</a:t>
            </a:r>
          </a:p>
          <a:p>
            <a:r>
              <a:rPr lang="ru-RU" sz="2400" dirty="0"/>
              <a:t>ГОРЮЧЕЕ;</a:t>
            </a:r>
          </a:p>
          <a:p>
            <a:r>
              <a:rPr lang="ru-RU" sz="2400" dirty="0"/>
              <a:t>ПЛАСТИЧНОЕ;</a:t>
            </a:r>
          </a:p>
          <a:p>
            <a:r>
              <a:rPr lang="ru-RU" sz="2400" dirty="0"/>
              <a:t>ПЛОХО ПРОПУСКАЕТ ВОДУ;</a:t>
            </a:r>
          </a:p>
          <a:p>
            <a:r>
              <a:rPr lang="ru-RU" sz="2400" dirty="0"/>
              <a:t>КОРИЧНЕВОГО ИЛИ БЕЛОГО ЦВЕТА.</a:t>
            </a:r>
          </a:p>
        </p:txBody>
      </p:sp>
    </p:spTree>
    <p:extLst>
      <p:ext uri="{BB962C8B-B14F-4D97-AF65-F5344CB8AC3E}">
        <p14:creationId xmlns:p14="http://schemas.microsoft.com/office/powerpoint/2010/main" val="4110427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8" dur="500" fill="hold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2" dur="500" fill="hold"/>
                                        <p:tgtEl>
                                          <p:spTgt spid="11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11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1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1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1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AutoShape 2" descr="https://images.wallpaperscraft.ru/image/linii_volnistyy_fon_svetlyy_43976_1440x9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images.wallpaperscraft.ru/image/linii_volnistyy_fon_svetlyy_43976_1440x90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18" name="Picture 6" descr="https://avatars.mds.yandex.net/get-pdb/2815434/8394e157-0533-401e-9876-a45558912970/s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792" y="0"/>
            <a:ext cx="9162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324544" y="-127370"/>
            <a:ext cx="9940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Горючие полезные ископаемые: 300</a:t>
            </a:r>
            <a:endParaRPr lang="ru-RU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Стрелка вправо 7">
            <a:hlinkClick r:id="rId3" action="ppaction://hlinksldjump"/>
          </p:cNvPr>
          <p:cNvSpPr/>
          <p:nvPr/>
        </p:nvSpPr>
        <p:spPr>
          <a:xfrm>
            <a:off x="7866175" y="5949280"/>
            <a:ext cx="1224136" cy="764704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25605" y="1633377"/>
            <a:ext cx="807399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dirty="0" smtClean="0"/>
              <a:t>Полезные ископаемые, которые хорошо горят и при этом выделяют много тепла? Перечислите.</a:t>
            </a:r>
            <a:endParaRPr lang="ru-RU" sz="3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52892" y="4167079"/>
            <a:ext cx="3312368" cy="129614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Каменный уголь, торф, нефть, природный газ</a:t>
            </a:r>
            <a:endParaRPr lang="ru-RU" sz="2800" dirty="0"/>
          </a:p>
        </p:txBody>
      </p:sp>
      <p:pic>
        <p:nvPicPr>
          <p:cNvPr id="12" name="Picture 2" descr="&amp;Fcy;&amp;ocy;&amp;tcy;&amp;ocy;&amp;gcy;&amp;acy;&amp;lcy;&amp;iecy;&amp;rcy;&amp;iecy;&amp;yacy; &amp;YUcy;&amp;rcy;&amp;icy;&amp;yacy; &amp;Pcy;&amp;rcy;&amp;ocy;&amp;khcy;&amp;ocy;&amp;rcy;&amp;iecy;&amp;ncy;&amp;kcy;&amp;ocy;"/>
          <p:cNvPicPr preferRelativeResize="0">
            <a:picLocks noChangeArrowheads="1"/>
          </p:cNvPicPr>
          <p:nvPr/>
        </p:nvPicPr>
        <p:blipFill>
          <a:blip r:embed="rId4"/>
          <a:srcRect t="41334" r="60000" b="22666"/>
          <a:stretch>
            <a:fillRect/>
          </a:stretch>
        </p:blipFill>
        <p:spPr bwMode="auto">
          <a:xfrm>
            <a:off x="6361847" y="3429001"/>
            <a:ext cx="2034035" cy="1402870"/>
          </a:xfrm>
          <a:prstGeom prst="roundRect">
            <a:avLst>
              <a:gd name="adj" fmla="val 16667"/>
            </a:avLst>
          </a:prstGeom>
          <a:ln w="57150">
            <a:solidFill>
              <a:srgbClr val="FFFF00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3" name="Picture 4" descr="&amp;Pcy;&amp;rcy;&amp;yacy;&amp;mcy;&amp;ycy;&amp;iecy; &amp;pcy;&amp;ocy;&amp;scy;&amp;tcy;&amp;acy;&amp;vcy;&amp;kcy;&amp;icy; &amp;ucy;&amp;gcy;&amp;lcy;&amp;yacy; &amp;scy; &amp;shcy;&amp;acy;&amp;khcy;&amp;tcy; &amp;icy; &amp;rcy;&amp;acy;&amp;zcy;&amp;rcy;&amp;iecy;&amp;zcy;&amp;ocy;&amp;vcy;.(&amp;ncy;&amp;iecy; &amp;ocy;&amp;tcy;&amp;gcy;&amp;rcy;&amp;ucy;&amp;zhcy;&amp;acy;&amp;iecy;&amp;mcy; &amp;scy; &amp;pcy;&amp;lcy;&amp;ocy;&amp;shchcy;&amp;acy;&amp;dcy;&amp;ocy;&amp;kcy; &amp;icy; &amp;tcy;&amp;ucy;&amp;pcy;&amp;icy;&amp;kcy;&amp;ocy;&amp;vcy;)., &amp;Pcy;&amp;rcy;&amp;ocy;&amp;mcy;&amp;ycy;&amp;shcy;&amp;lcy;&amp;iecy;&amp;ncy;&amp;ncy;&amp;ocy;&amp;iecy; &amp;scy;&amp;ycy;&amp;rcy;&amp;softcy;&amp;iecy; &amp;icy; &amp;mcy;&amp;acy;&amp;tcy;&amp;iecy;&amp;rcy;&amp;icy;&amp;acy;&amp;lcy;&amp;ycy; - &amp;Ucy;&amp;gcy;&amp;ocy;&amp;lcy;&amp;softcy;, &amp;scy;&amp;lcy;&amp;acy;&amp;ncy;&amp;tscy;&amp;ycy;"/>
          <p:cNvPicPr preferRelativeResize="0">
            <a:picLocks noChangeArrowheads="1"/>
          </p:cNvPicPr>
          <p:nvPr/>
        </p:nvPicPr>
        <p:blipFill>
          <a:blip r:embed="rId5" cstate="print">
            <a:lum bright="-10000"/>
          </a:blip>
          <a:srcRect/>
          <a:stretch>
            <a:fillRect/>
          </a:stretch>
        </p:blipFill>
        <p:spPr bwMode="auto">
          <a:xfrm>
            <a:off x="4018767" y="3429000"/>
            <a:ext cx="2088232" cy="1316478"/>
          </a:xfrm>
          <a:prstGeom prst="roundRect">
            <a:avLst>
              <a:gd name="adj" fmla="val 16667"/>
            </a:avLst>
          </a:prstGeom>
          <a:ln w="57150">
            <a:solidFill>
              <a:srgbClr val="FFFF00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4" name="Picture 6" descr="25.09.2013 Evo-NewMarketing"/>
          <p:cNvPicPr preferRelativeResize="0">
            <a:picLocks noChangeArrowheads="1"/>
          </p:cNvPicPr>
          <p:nvPr/>
        </p:nvPicPr>
        <p:blipFill>
          <a:blip r:embed="rId6" cstate="print">
            <a:lum bright="-10000"/>
          </a:blip>
          <a:srcRect t="29898"/>
          <a:stretch>
            <a:fillRect/>
          </a:stretch>
        </p:blipFill>
        <p:spPr bwMode="auto">
          <a:xfrm>
            <a:off x="6273737" y="4860449"/>
            <a:ext cx="2086784" cy="1227589"/>
          </a:xfrm>
          <a:prstGeom prst="roundRect">
            <a:avLst>
              <a:gd name="adj" fmla="val 16667"/>
            </a:avLst>
          </a:prstGeom>
          <a:ln w="57150">
            <a:solidFill>
              <a:srgbClr val="FFFF00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5" name="Picture 2" descr="&amp;CHcy;&amp;tcy;&amp;ocy; &amp;lcy;&amp;ucy;&amp;chcy;&amp;shcy;&amp;iecy;: &amp;pcy;&amp;rcy;&amp;icy;&amp;rcy;&amp;ocy;&amp;dcy;&amp;ncy;&amp;ycy;&amp;jcy; &amp;icy;&amp;lcy;&amp;icy; &amp;scy;&amp;zhcy;&amp;icy;&amp;zhcy;&amp;iecy;&amp;ncy;&amp;ncy;&amp;ycy;&amp;jcy; &amp;gcy;&amp;acy;&amp;zcy;. - &amp;Mcy;&amp;icy;&amp;ncy;&amp;scy;&amp;kcy;&amp;icy;&amp;iecy; &amp;ncy;&amp;ocy;&amp;vcy;&amp;ocy;&amp;scy;&amp;tcy;&amp;icy; - &amp;Mcy;&amp;icy;&amp;ncy;&amp;scy;&amp;kcy;&amp;icy;&amp;jcy; &amp;gcy;&amp;ocy;&amp;rcy;&amp;ocy;&amp;dcy;&amp;scy;&amp;kcy;&amp;ocy;&amp;jcy; &amp;pcy;&amp;ocy;&amp;rcy;&amp;tcy;&amp;acy;&amp;lcy;"/>
          <p:cNvPicPr preferRelativeResize="0">
            <a:picLocks noChangeArrowheads="1"/>
          </p:cNvPicPr>
          <p:nvPr/>
        </p:nvPicPr>
        <p:blipFill>
          <a:blip r:embed="rId7">
            <a:lum bright="20000"/>
          </a:blip>
          <a:srcRect/>
          <a:stretch>
            <a:fillRect/>
          </a:stretch>
        </p:blipFill>
        <p:spPr bwMode="auto">
          <a:xfrm>
            <a:off x="4013133" y="4739306"/>
            <a:ext cx="2010187" cy="1320660"/>
          </a:xfrm>
          <a:prstGeom prst="roundRect">
            <a:avLst>
              <a:gd name="adj" fmla="val 16667"/>
            </a:avLst>
          </a:prstGeom>
          <a:ln w="57150">
            <a:solidFill>
              <a:srgbClr val="FFFF00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325603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ds04.infourok.ru/uploads/ex/10a9/00145bf8-40c40269/2/img9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0537" y="-99392"/>
            <a:ext cx="9276522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si_auction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9512" y="6005977"/>
            <a:ext cx="609600" cy="609600"/>
          </a:xfrm>
        </p:spPr>
      </p:pic>
      <p:sp>
        <p:nvSpPr>
          <p:cNvPr id="4" name="Прямоугольник 3"/>
          <p:cNvSpPr/>
          <p:nvPr/>
        </p:nvSpPr>
        <p:spPr>
          <a:xfrm>
            <a:off x="3807799" y="6021288"/>
            <a:ext cx="1656184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hlinkClick r:id="rId6" action="ppaction://hlinksldjump"/>
              </a:rPr>
              <a:t>ВОПРОС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709132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AutoShape 2" descr="https://images.wallpaperscraft.ru/image/linii_volnistyy_fon_svetlyy_43976_1440x9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images.wallpaperscraft.ru/image/linii_volnistyy_fon_svetlyy_43976_1440x90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18" name="Picture 6" descr="https://avatars.mds.yandex.net/get-pdb/2815434/8394e157-0533-401e-9876-a45558912970/s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791" y="7937"/>
            <a:ext cx="9162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324544" y="-127370"/>
            <a:ext cx="9940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Горючие полезные ископаемые: 400</a:t>
            </a:r>
            <a:endParaRPr lang="ru-RU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Стрелка вправо 7">
            <a:hlinkClick r:id="rId3" action="ppaction://hlinksldjump"/>
          </p:cNvPr>
          <p:cNvSpPr/>
          <p:nvPr/>
        </p:nvSpPr>
        <p:spPr>
          <a:xfrm>
            <a:off x="7866175" y="5949280"/>
            <a:ext cx="1224136" cy="764704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044320" y="1623041"/>
            <a:ext cx="71105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На каком рисунке показаны условные знаки, обозначающие каменный уголь, нефть, природный газ?</a:t>
            </a:r>
          </a:p>
        </p:txBody>
      </p:sp>
      <p:pic>
        <p:nvPicPr>
          <p:cNvPr id="15363" name="Рисунок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48" t="23376" r="36378" b="71494"/>
          <a:stretch>
            <a:fillRect/>
          </a:stretch>
        </p:blipFill>
        <p:spPr bwMode="auto">
          <a:xfrm>
            <a:off x="1044319" y="3933055"/>
            <a:ext cx="2356165" cy="752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Рисунок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04" t="23361" r="28046" b="70941"/>
          <a:stretch>
            <a:fillRect/>
          </a:stretch>
        </p:blipFill>
        <p:spPr bwMode="auto">
          <a:xfrm>
            <a:off x="1031534" y="2745623"/>
            <a:ext cx="2368949" cy="954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1" name="Рисунок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917" t="23946" r="19391" b="71494"/>
          <a:stretch>
            <a:fillRect/>
          </a:stretch>
        </p:blipFill>
        <p:spPr bwMode="auto">
          <a:xfrm>
            <a:off x="1024220" y="5157192"/>
            <a:ext cx="2376264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457200" y="522387"/>
            <a:ext cx="68480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08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0" y="1027211"/>
            <a:ext cx="68480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457200" y="16383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19959" y="2772322"/>
            <a:ext cx="724361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1)</a:t>
            </a:r>
          </a:p>
          <a:p>
            <a:endParaRPr lang="ru-RU" sz="2800" dirty="0"/>
          </a:p>
          <a:p>
            <a:endParaRPr lang="ru-RU" sz="2800" dirty="0" smtClean="0"/>
          </a:p>
          <a:p>
            <a:r>
              <a:rPr lang="ru-RU" sz="2800" dirty="0" smtClean="0"/>
              <a:t>2)</a:t>
            </a:r>
          </a:p>
          <a:p>
            <a:endParaRPr lang="ru-RU" sz="2800" dirty="0"/>
          </a:p>
          <a:p>
            <a:endParaRPr lang="ru-RU" sz="2800" dirty="0" smtClean="0"/>
          </a:p>
          <a:p>
            <a:r>
              <a:rPr lang="ru-RU" sz="2800" dirty="0" smtClean="0"/>
              <a:t>3)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325603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536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AutoShape 2" descr="https://images.wallpaperscraft.ru/image/linii_volnistyy_fon_svetlyy_43976_1440x9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images.wallpaperscraft.ru/image/linii_volnistyy_fon_svetlyy_43976_1440x90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18" name="Picture 6" descr="https://avatars.mds.yandex.net/get-pdb/2815434/8394e157-0533-401e-9876-a45558912970/s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792" y="0"/>
            <a:ext cx="9162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324544" y="-127370"/>
            <a:ext cx="9940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Горючие полезные ископаемые: 500</a:t>
            </a:r>
            <a:endParaRPr lang="ru-RU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Стрелка вправо 7">
            <a:hlinkClick r:id="rId3" action="ppaction://hlinksldjump"/>
          </p:cNvPr>
          <p:cNvSpPr/>
          <p:nvPr/>
        </p:nvSpPr>
        <p:spPr>
          <a:xfrm>
            <a:off x="7866175" y="5949280"/>
            <a:ext cx="1224136" cy="764704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2948" y="1490008"/>
            <a:ext cx="914501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effectLst/>
              </a:rPr>
              <a:t>Многие любят есть конфеты. А знаете ли вы какой</a:t>
            </a:r>
          </a:p>
          <a:p>
            <a:r>
              <a:rPr lang="ru-RU" sz="2800" dirty="0" smtClean="0">
                <a:effectLst/>
              </a:rPr>
              <a:t>продукт нефтепереработки используется для упаковки</a:t>
            </a:r>
          </a:p>
          <a:p>
            <a:r>
              <a:rPr lang="ru-RU" sz="2800" dirty="0" smtClean="0">
                <a:effectLst/>
              </a:rPr>
              <a:t>конфет? </a:t>
            </a: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71850" y="3152001"/>
            <a:ext cx="6188382" cy="317963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800" dirty="0" smtClean="0">
              <a:effectLst/>
            </a:endParaRPr>
          </a:p>
          <a:p>
            <a:r>
              <a:rPr lang="ru-RU" sz="2800" dirty="0" smtClean="0">
                <a:effectLst/>
              </a:rPr>
              <a:t>Чтобы предохранить нефть от высыхания и защитить от</a:t>
            </a:r>
          </a:p>
          <a:p>
            <a:r>
              <a:rPr lang="ru-RU" sz="2800" dirty="0" smtClean="0">
                <a:effectLst/>
              </a:rPr>
              <a:t>посторонней влаги, конфеты вначале заворачивают в бумагу.  Пропитанную парафином. А затем в красивую</a:t>
            </a:r>
          </a:p>
          <a:p>
            <a:r>
              <a:rPr lang="ru-RU" sz="2800" dirty="0" smtClean="0">
                <a:effectLst/>
              </a:rPr>
              <a:t>обертку. </a:t>
            </a:r>
            <a:r>
              <a:rPr lang="ru-RU" sz="2800" b="1" dirty="0" smtClean="0">
                <a:effectLst/>
              </a:rPr>
              <a:t>Парафин - это продукт переработки нефти.</a:t>
            </a:r>
            <a:r>
              <a:rPr lang="ru-RU" sz="2000" b="1" dirty="0" smtClean="0">
                <a:effectLst/>
              </a:rPr>
              <a:t/>
            </a:r>
            <a:br>
              <a:rPr lang="ru-RU" sz="2000" b="1" dirty="0" smtClean="0">
                <a:effectLst/>
              </a:rPr>
            </a:br>
            <a:endParaRPr lang="ru-RU" sz="2000" b="1" dirty="0"/>
          </a:p>
        </p:txBody>
      </p:sp>
      <p:pic>
        <p:nvPicPr>
          <p:cNvPr id="14338" name="Picture 2" descr="http://shvec.task.v056.ru/sites/default/files/parafi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492896"/>
            <a:ext cx="2422214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5603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2692208"/>
              </p:ext>
            </p:extLst>
          </p:nvPr>
        </p:nvGraphicFramePr>
        <p:xfrm>
          <a:off x="457200" y="1600200"/>
          <a:ext cx="8229600" cy="111252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endParaRPr lang="ru-RU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0" name="Picture 2" descr="https://www.zhivopismira.ru/upload/388/729492493905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6048856"/>
              </p:ext>
            </p:extLst>
          </p:nvPr>
        </p:nvGraphicFramePr>
        <p:xfrm>
          <a:off x="0" y="464976"/>
          <a:ext cx="9143999" cy="592804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338776"/>
                <a:gridCol w="1299634"/>
                <a:gridCol w="1265220"/>
                <a:gridCol w="1117611"/>
                <a:gridCol w="1061379"/>
                <a:gridCol w="1061379"/>
              </a:tblGrid>
              <a:tr h="436594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Категория</a:t>
                      </a:r>
                      <a:endParaRPr lang="ru-RU" sz="2800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Цена вопросов</a:t>
                      </a:r>
                      <a:endParaRPr lang="ru-RU" sz="3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112416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Горные породы и минералы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3" action="ppaction://hlinksldjump"/>
                        </a:rPr>
                        <a:t>100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4" action="ppaction://hlinksldjump"/>
                        </a:rPr>
                        <a:t>200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5" action="ppaction://hlinksldjump"/>
                        </a:rPr>
                        <a:t>300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6" action="ppaction://hlinksldjump"/>
                        </a:rPr>
                        <a:t>400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7" action="ppaction://hlinksldjump"/>
                        </a:rPr>
                        <a:t>500</a:t>
                      </a:r>
                      <a:endParaRPr lang="ru-RU" sz="3600" dirty="0"/>
                    </a:p>
                  </a:txBody>
                  <a:tcPr/>
                </a:tc>
              </a:tr>
              <a:tr h="6100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/>
                        <a:t>Руды металлов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8" action="ppaction://hlinksldjump"/>
                        </a:rPr>
                        <a:t>100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9" action="ppaction://hlinksldjump"/>
                        </a:rPr>
                        <a:t>200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10" action="ppaction://hlinksldjump"/>
                        </a:rPr>
                        <a:t>300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11" action="ppaction://hlinksldjump"/>
                        </a:rPr>
                        <a:t>400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12" action="ppaction://hlinksldjump"/>
                        </a:rPr>
                        <a:t>500</a:t>
                      </a:r>
                      <a:endParaRPr lang="ru-RU" sz="3600" dirty="0"/>
                    </a:p>
                  </a:txBody>
                  <a:tcPr/>
                </a:tc>
              </a:tr>
              <a:tr h="111241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/>
                        <a:t>Горючие</a:t>
                      </a:r>
                      <a:r>
                        <a:rPr lang="ru-RU" sz="2800" baseline="0" dirty="0" smtClean="0"/>
                        <a:t> полезные ископаемые</a:t>
                      </a:r>
                      <a:endParaRPr lang="ru-RU" sz="2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13" action="ppaction://hlinksldjump"/>
                        </a:rPr>
                        <a:t>100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14" action="ppaction://hlinksldjump"/>
                        </a:rPr>
                        <a:t>200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15" action="ppaction://hlinksldjump"/>
                        </a:rPr>
                        <a:t>300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16" action="ppaction://hlinksldjump"/>
                        </a:rPr>
                        <a:t>400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17" action="ppaction://hlinksldjump"/>
                        </a:rPr>
                        <a:t>500</a:t>
                      </a:r>
                      <a:endParaRPr lang="ru-RU" sz="3600" dirty="0"/>
                    </a:p>
                  </a:txBody>
                  <a:tcPr/>
                </a:tc>
              </a:tr>
              <a:tr h="855007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Использование полезных ископаемых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18" action="ppaction://hlinksldjump"/>
                        </a:rPr>
                        <a:t>100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19" action="ppaction://hlinksldjump"/>
                        </a:rPr>
                        <a:t>200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20" action="ppaction://hlinksldjump"/>
                        </a:rPr>
                        <a:t>300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21" action="ppaction://hlinksldjump"/>
                        </a:rPr>
                        <a:t>400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22" action="ppaction://hlinksldjump"/>
                        </a:rPr>
                        <a:t>500</a:t>
                      </a:r>
                      <a:endParaRPr lang="ru-RU" sz="3600" dirty="0"/>
                    </a:p>
                  </a:txBody>
                  <a:tcPr/>
                </a:tc>
              </a:tr>
              <a:tr h="1112416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Добыча полезных ископаемых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23" action="ppaction://hlinksldjump"/>
                        </a:rPr>
                        <a:t>100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24" action="ppaction://hlinksldjump"/>
                        </a:rPr>
                        <a:t>200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25" action="ppaction://hlinksldjump"/>
                        </a:rPr>
                        <a:t>300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26" action="ppaction://hlinksldjump"/>
                        </a:rPr>
                        <a:t>400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hlinkClick r:id="rId27" action="ppaction://hlinksldjump"/>
                        </a:rPr>
                        <a:t>500</a:t>
                      </a:r>
                      <a:endParaRPr lang="ru-RU" sz="3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665572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s://slide-share.ru/image/6413505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79512" y="188640"/>
            <a:ext cx="8784976" cy="108012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Использование полезных ископаемых: 100</a:t>
            </a:r>
          </a:p>
        </p:txBody>
      </p:sp>
      <p:sp>
        <p:nvSpPr>
          <p:cNvPr id="6" name="Стрелка вправо 5">
            <a:hlinkClick r:id="rId3" action="ppaction://hlinksldjump"/>
          </p:cNvPr>
          <p:cNvSpPr/>
          <p:nvPr/>
        </p:nvSpPr>
        <p:spPr>
          <a:xfrm>
            <a:off x="7866175" y="5949280"/>
            <a:ext cx="1224136" cy="764704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363268"/>
            <a:ext cx="8766783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/>
              <a:t>В строительстве используются:</a:t>
            </a:r>
          </a:p>
          <a:p>
            <a:r>
              <a:rPr lang="ru-RU" sz="4400" dirty="0"/>
              <a:t>а) торф, железная руда, самоцветы</a:t>
            </a:r>
          </a:p>
          <a:p>
            <a:r>
              <a:rPr lang="ru-RU" sz="4400" dirty="0"/>
              <a:t>б) песок, глина, гранит</a:t>
            </a:r>
          </a:p>
          <a:p>
            <a:r>
              <a:rPr lang="ru-RU" sz="4400" dirty="0"/>
              <a:t>в) мрамор, каменный уголь, малахит</a:t>
            </a:r>
          </a:p>
        </p:txBody>
      </p:sp>
    </p:spTree>
    <p:extLst>
      <p:ext uri="{BB962C8B-B14F-4D97-AF65-F5344CB8AC3E}">
        <p14:creationId xmlns:p14="http://schemas.microsoft.com/office/powerpoint/2010/main" val="60881814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s://slide-share.ru/image/6413505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79512" y="188640"/>
            <a:ext cx="8784976" cy="108012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Использование полезных ископаемых: 200</a:t>
            </a:r>
          </a:p>
        </p:txBody>
      </p:sp>
      <p:sp>
        <p:nvSpPr>
          <p:cNvPr id="6" name="Стрелка вправо 5">
            <a:hlinkClick r:id="rId3" action="ppaction://hlinksldjump"/>
          </p:cNvPr>
          <p:cNvSpPr/>
          <p:nvPr/>
        </p:nvSpPr>
        <p:spPr>
          <a:xfrm>
            <a:off x="7866175" y="5949280"/>
            <a:ext cx="1224136" cy="764704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403648" y="1772816"/>
            <a:ext cx="6804311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/>
              <a:t>Что люди не используют для отопления помещений?</a:t>
            </a:r>
          </a:p>
          <a:p>
            <a:r>
              <a:rPr lang="ru-RU" sz="4000" dirty="0"/>
              <a:t>1) Газ</a:t>
            </a:r>
          </a:p>
          <a:p>
            <a:r>
              <a:rPr lang="ru-RU" sz="4000" dirty="0"/>
              <a:t>2) Нефть</a:t>
            </a:r>
          </a:p>
          <a:p>
            <a:r>
              <a:rPr lang="ru-RU" sz="4000" dirty="0"/>
              <a:t>3) Торф</a:t>
            </a:r>
          </a:p>
        </p:txBody>
      </p:sp>
      <p:pic>
        <p:nvPicPr>
          <p:cNvPr id="23554" name="Picture 2" descr="https://cdn.minval.az/2016/08/cena-na-neft-upala-nizhe-nulya-14462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867" y="3429000"/>
            <a:ext cx="3672440" cy="20657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881814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s://slide-share.ru/image/6413505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79512" y="188640"/>
            <a:ext cx="8784976" cy="108012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Использование полезных ископаемых: 300</a:t>
            </a:r>
          </a:p>
        </p:txBody>
      </p:sp>
      <p:sp>
        <p:nvSpPr>
          <p:cNvPr id="6" name="Стрелка вправо 5">
            <a:hlinkClick r:id="rId3" action="ppaction://hlinksldjump"/>
          </p:cNvPr>
          <p:cNvSpPr/>
          <p:nvPr/>
        </p:nvSpPr>
        <p:spPr>
          <a:xfrm>
            <a:off x="7866175" y="5949280"/>
            <a:ext cx="1224136" cy="764704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1659285"/>
            <a:ext cx="691276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/>
              <a:t>Какое полезное ископаемое используют при производстве кирпичей?</a:t>
            </a:r>
          </a:p>
          <a:p>
            <a:pPr marL="342900" indent="-342900">
              <a:buAutoNum type="arabicParenR"/>
            </a:pPr>
            <a:r>
              <a:rPr lang="ru-RU" sz="3200" dirty="0" smtClean="0"/>
              <a:t>глина </a:t>
            </a:r>
          </a:p>
          <a:p>
            <a:pPr marL="342900" indent="-342900">
              <a:buAutoNum type="arabicParenR" startAt="2"/>
            </a:pPr>
            <a:r>
              <a:rPr lang="ru-RU" sz="3200" dirty="0"/>
              <a:t>и</a:t>
            </a:r>
            <a:r>
              <a:rPr lang="ru-RU" sz="3200" dirty="0" smtClean="0"/>
              <a:t>звестняк</a:t>
            </a:r>
          </a:p>
          <a:p>
            <a:pPr marL="342900" indent="-342900">
              <a:buAutoNum type="arabicParenR" startAt="2"/>
            </a:pPr>
            <a:r>
              <a:rPr lang="ru-RU" sz="3200" dirty="0" smtClean="0"/>
              <a:t> торф </a:t>
            </a:r>
          </a:p>
          <a:p>
            <a:pPr marL="342900" indent="-342900">
              <a:buAutoNum type="arabicParenR" startAt="2"/>
            </a:pPr>
            <a:r>
              <a:rPr lang="ru-RU" sz="3200" dirty="0" smtClean="0"/>
              <a:t> </a:t>
            </a:r>
            <a:r>
              <a:rPr lang="ru-RU" sz="3200" dirty="0"/>
              <a:t>мрамор</a:t>
            </a:r>
          </a:p>
        </p:txBody>
      </p:sp>
      <p:pic>
        <p:nvPicPr>
          <p:cNvPr id="22530" name="Picture 2" descr="https://im0-tub-ru.yandex.net/i?id=36b89e9e357556a9002ab57f491ce549-l&amp;n=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356992"/>
            <a:ext cx="3456383" cy="2160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881814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s://slide-share.ru/image/6413505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79512" y="188640"/>
            <a:ext cx="8784976" cy="108012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Использование полезных ископаемых: 400</a:t>
            </a:r>
          </a:p>
        </p:txBody>
      </p:sp>
      <p:sp>
        <p:nvSpPr>
          <p:cNvPr id="6" name="Стрелка вправо 5">
            <a:hlinkClick r:id="rId3" action="ppaction://hlinksldjump"/>
          </p:cNvPr>
          <p:cNvSpPr/>
          <p:nvPr/>
        </p:nvSpPr>
        <p:spPr>
          <a:xfrm>
            <a:off x="7866175" y="5949280"/>
            <a:ext cx="1224136" cy="764704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09182" y="1628800"/>
            <a:ext cx="684076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/>
              <a:t>Какое полезное ископаемое используется в производстве чугуна?</a:t>
            </a:r>
          </a:p>
          <a:p>
            <a:pPr marL="342900" indent="-342900">
              <a:buAutoNum type="arabicParenR"/>
            </a:pPr>
            <a:r>
              <a:rPr lang="ru-RU" sz="3200" dirty="0" smtClean="0"/>
              <a:t>гранит </a:t>
            </a:r>
          </a:p>
          <a:p>
            <a:pPr marL="342900" indent="-342900">
              <a:buAutoNum type="arabicParenR"/>
            </a:pPr>
            <a:r>
              <a:rPr lang="ru-RU" sz="3200" dirty="0" smtClean="0"/>
              <a:t> </a:t>
            </a:r>
            <a:r>
              <a:rPr lang="ru-RU" sz="3200" dirty="0"/>
              <a:t>железная руда </a:t>
            </a:r>
            <a:endParaRPr lang="ru-RU" sz="3200" dirty="0" smtClean="0"/>
          </a:p>
          <a:p>
            <a:pPr marL="342900" indent="-342900">
              <a:buAutoNum type="arabicParenR"/>
            </a:pPr>
            <a:r>
              <a:rPr lang="ru-RU" sz="3200" dirty="0" smtClean="0"/>
              <a:t>нефть </a:t>
            </a:r>
          </a:p>
          <a:p>
            <a:pPr marL="342900" indent="-342900">
              <a:buAutoNum type="arabicParenR"/>
            </a:pPr>
            <a:r>
              <a:rPr lang="ru-RU" sz="3200" dirty="0" smtClean="0"/>
              <a:t> </a:t>
            </a:r>
            <a:r>
              <a:rPr lang="ru-RU" sz="3200" dirty="0"/>
              <a:t>торф</a:t>
            </a:r>
          </a:p>
        </p:txBody>
      </p:sp>
      <p:pic>
        <p:nvPicPr>
          <p:cNvPr id="21506" name="Picture 2" descr="https://im0-tub-ru.yandex.net/i?id=fc301fd4ade65aa76c8d568011aff389-l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7170" y="2780928"/>
            <a:ext cx="4011974" cy="2672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881814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s://slide-share.ru/image/6413505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79512" y="188640"/>
            <a:ext cx="8784976" cy="108012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Использование полезных ископаемых: 500</a:t>
            </a:r>
          </a:p>
        </p:txBody>
      </p:sp>
      <p:sp>
        <p:nvSpPr>
          <p:cNvPr id="6" name="Стрелка вправо 5">
            <a:hlinkClick r:id="rId3" action="ppaction://hlinksldjump"/>
          </p:cNvPr>
          <p:cNvSpPr/>
          <p:nvPr/>
        </p:nvSpPr>
        <p:spPr>
          <a:xfrm>
            <a:off x="7866175" y="5949280"/>
            <a:ext cx="1224136" cy="764704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772816"/>
            <a:ext cx="8352928" cy="3168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/>
              <a:t>Какое полезное ископаемое используется при производстве стекла?</a:t>
            </a:r>
          </a:p>
          <a:p>
            <a:pPr marL="514350" indent="-514350">
              <a:buAutoNum type="arabicParenR"/>
            </a:pPr>
            <a:r>
              <a:rPr lang="ru-RU" sz="3200" dirty="0" smtClean="0"/>
              <a:t>глина </a:t>
            </a:r>
          </a:p>
          <a:p>
            <a:pPr marL="514350" indent="-514350">
              <a:buAutoNum type="arabicParenR"/>
            </a:pPr>
            <a:r>
              <a:rPr lang="ru-RU" sz="3200" dirty="0" smtClean="0"/>
              <a:t> </a:t>
            </a:r>
            <a:r>
              <a:rPr lang="ru-RU" sz="3200" dirty="0"/>
              <a:t>кварцевый песок </a:t>
            </a:r>
            <a:endParaRPr lang="ru-RU" sz="3200" dirty="0" smtClean="0"/>
          </a:p>
          <a:p>
            <a:pPr marL="514350" indent="-514350">
              <a:buAutoNum type="arabicParenR"/>
            </a:pPr>
            <a:r>
              <a:rPr lang="ru-RU" sz="3200" dirty="0" smtClean="0"/>
              <a:t>известняк </a:t>
            </a:r>
          </a:p>
          <a:p>
            <a:pPr marL="514350" indent="-514350">
              <a:buAutoNum type="arabicParenR"/>
            </a:pPr>
            <a:r>
              <a:rPr lang="ru-RU" sz="3200" dirty="0" smtClean="0"/>
              <a:t>торф</a:t>
            </a:r>
            <a:endParaRPr lang="ru-RU" sz="3200" dirty="0"/>
          </a:p>
        </p:txBody>
      </p:sp>
      <p:pic>
        <p:nvPicPr>
          <p:cNvPr id="20482" name="Picture 2" descr="https://b.allegroimg.com/original/03ede8/b1e59d8044d38120c8a8a8b8a50b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996952"/>
            <a:ext cx="3965475" cy="26426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881814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ttp://www.playstationtamir.com/wp-content/uploads/2015/12/kurumsalpress-arkapl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066" y="0"/>
            <a:ext cx="917206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7866175" y="5949280"/>
            <a:ext cx="1224136" cy="764704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37486" y="116632"/>
            <a:ext cx="8640960" cy="90872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 smtClean="0"/>
          </a:p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Добыча полезных ископаемых:100</a:t>
            </a:r>
          </a:p>
          <a:p>
            <a:pPr algn="ctr"/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6613" y="1275586"/>
            <a:ext cx="808270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dirty="0"/>
              <a:t>Кто занимается поиском </a:t>
            </a:r>
            <a:r>
              <a:rPr lang="ru-RU" sz="3600" dirty="0" smtClean="0"/>
              <a:t> полезных </a:t>
            </a:r>
            <a:r>
              <a:rPr lang="ru-RU" sz="3600" dirty="0"/>
              <a:t>ископаемых?</a:t>
            </a:r>
          </a:p>
          <a:p>
            <a:r>
              <a:rPr lang="ru-RU" sz="3600" dirty="0"/>
              <a:t>1) Химики;</a:t>
            </a:r>
          </a:p>
          <a:p>
            <a:r>
              <a:rPr lang="ru-RU" sz="3600" dirty="0"/>
              <a:t>2) Геологи;</a:t>
            </a:r>
          </a:p>
          <a:p>
            <a:r>
              <a:rPr lang="ru-RU" sz="3600" dirty="0"/>
              <a:t>3) Минерологи;</a:t>
            </a:r>
          </a:p>
        </p:txBody>
      </p:sp>
      <p:pic>
        <p:nvPicPr>
          <p:cNvPr id="29698" name="Picture 2" descr="https://qwizz.ru/wp-content/uploads/2019/10/tehnologiya-geologicheskoy-razvedki-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6020" y="2024844"/>
            <a:ext cx="4493299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5722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ttp://www.playstationtamir.com/wp-content/uploads/2015/12/kurumsalpress-arkapl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066" y="0"/>
            <a:ext cx="917206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7866175" y="5949280"/>
            <a:ext cx="1224136" cy="764704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37486" y="116632"/>
            <a:ext cx="8640960" cy="90872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 smtClean="0"/>
          </a:p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Добыча полезных ископаемых:200</a:t>
            </a:r>
          </a:p>
          <a:p>
            <a:pPr algn="ctr"/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8579" y="1306408"/>
            <a:ext cx="7258774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effectLst/>
              </a:rPr>
              <a:t>Какие полезные ископаемые добывают при помощи буровых установок?</a:t>
            </a:r>
          </a:p>
          <a:p>
            <a:pPr marL="342900" indent="-342900">
              <a:buAutoNum type="arabicParenR"/>
            </a:pPr>
            <a:r>
              <a:rPr lang="ru-RU" sz="2800" dirty="0" smtClean="0">
                <a:effectLst/>
              </a:rPr>
              <a:t>мрамор, гранит </a:t>
            </a:r>
          </a:p>
          <a:p>
            <a:pPr marL="342900" indent="-342900">
              <a:buAutoNum type="arabicParenR"/>
            </a:pPr>
            <a:r>
              <a:rPr lang="ru-RU" sz="2800" dirty="0" smtClean="0">
                <a:effectLst/>
              </a:rPr>
              <a:t>природный газ, нефть </a:t>
            </a:r>
          </a:p>
          <a:p>
            <a:pPr marL="342900" indent="-342900">
              <a:buAutoNum type="arabicParenR"/>
            </a:pPr>
            <a:r>
              <a:rPr lang="ru-RU" sz="2800" dirty="0" smtClean="0">
                <a:effectLst/>
              </a:rPr>
              <a:t> поваренную соль, золото</a:t>
            </a:r>
          </a:p>
          <a:p>
            <a:endParaRPr lang="ru-RU" dirty="0"/>
          </a:p>
        </p:txBody>
      </p:sp>
      <p:pic>
        <p:nvPicPr>
          <p:cNvPr id="8" name="Picture 6" descr="25.09.2013 Evo-NewMarketing"/>
          <p:cNvPicPr preferRelativeResize="0">
            <a:picLocks noChangeArrowheads="1"/>
          </p:cNvPicPr>
          <p:nvPr/>
        </p:nvPicPr>
        <p:blipFill>
          <a:blip r:embed="rId4" cstate="print">
            <a:lum bright="-10000"/>
          </a:blip>
          <a:srcRect t="29898"/>
          <a:stretch>
            <a:fillRect/>
          </a:stretch>
        </p:blipFill>
        <p:spPr bwMode="auto">
          <a:xfrm>
            <a:off x="4672364" y="3951319"/>
            <a:ext cx="2086784" cy="1227589"/>
          </a:xfrm>
          <a:prstGeom prst="roundRect">
            <a:avLst>
              <a:gd name="adj" fmla="val 16667"/>
            </a:avLst>
          </a:prstGeom>
          <a:ln w="57150">
            <a:solidFill>
              <a:srgbClr val="FFFF00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9" name="Picture 2" descr="&amp;CHcy;&amp;tcy;&amp;ocy; &amp;lcy;&amp;ucy;&amp;chcy;&amp;shcy;&amp;iecy;: &amp;pcy;&amp;rcy;&amp;icy;&amp;rcy;&amp;ocy;&amp;dcy;&amp;ncy;&amp;ycy;&amp;jcy; &amp;icy;&amp;lcy;&amp;icy; &amp;scy;&amp;zhcy;&amp;icy;&amp;zhcy;&amp;iecy;&amp;ncy;&amp;ncy;&amp;ycy;&amp;jcy; &amp;gcy;&amp;acy;&amp;zcy;. - &amp;Mcy;&amp;icy;&amp;ncy;&amp;scy;&amp;kcy;&amp;icy;&amp;iecy; &amp;ncy;&amp;ocy;&amp;vcy;&amp;ocy;&amp;scy;&amp;tcy;&amp;icy; - &amp;Mcy;&amp;icy;&amp;ncy;&amp;scy;&amp;kcy;&amp;icy;&amp;jcy; &amp;gcy;&amp;ocy;&amp;rcy;&amp;ocy;&amp;dcy;&amp;scy;&amp;kcy;&amp;ocy;&amp;jcy; &amp;pcy;&amp;ocy;&amp;rcy;&amp;tcy;&amp;acy;&amp;lcy;"/>
          <p:cNvPicPr preferRelativeResize="0">
            <a:picLocks noChangeArrowheads="1"/>
          </p:cNvPicPr>
          <p:nvPr/>
        </p:nvPicPr>
        <p:blipFill>
          <a:blip r:embed="rId5">
            <a:lum bright="20000"/>
          </a:blip>
          <a:srcRect/>
          <a:stretch>
            <a:fillRect/>
          </a:stretch>
        </p:blipFill>
        <p:spPr bwMode="auto">
          <a:xfrm>
            <a:off x="2411760" y="3830176"/>
            <a:ext cx="2010187" cy="1320660"/>
          </a:xfrm>
          <a:prstGeom prst="roundRect">
            <a:avLst>
              <a:gd name="adj" fmla="val 16667"/>
            </a:avLst>
          </a:prstGeom>
          <a:ln w="57150">
            <a:solidFill>
              <a:srgbClr val="FFFF00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105722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ttp://www.playstationtamir.com/wp-content/uploads/2015/12/kurumsalpress-arkapl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066" y="0"/>
            <a:ext cx="917206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7866175" y="5949280"/>
            <a:ext cx="1224136" cy="764704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37486" y="116632"/>
            <a:ext cx="8640960" cy="90872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 smtClean="0"/>
          </a:p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Добыча полезных ископаемых:300</a:t>
            </a:r>
          </a:p>
          <a:p>
            <a:pPr algn="ctr"/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1412776"/>
            <a:ext cx="741682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effectLst/>
              </a:rPr>
              <a:t>Какие полезные ископаемые добывают в шахтах?</a:t>
            </a:r>
          </a:p>
          <a:p>
            <a:pPr marL="342900" indent="-342900">
              <a:buAutoNum type="arabicParenR"/>
            </a:pPr>
            <a:r>
              <a:rPr lang="ru-RU" sz="3200" dirty="0" smtClean="0">
                <a:effectLst/>
              </a:rPr>
              <a:t>изумруд, поваренную соль </a:t>
            </a:r>
          </a:p>
          <a:p>
            <a:pPr marL="342900" indent="-342900">
              <a:buAutoNum type="arabicParenR"/>
            </a:pPr>
            <a:r>
              <a:rPr lang="ru-RU" sz="3200" dirty="0" smtClean="0">
                <a:effectLst/>
              </a:rPr>
              <a:t>гранит, известняк</a:t>
            </a:r>
          </a:p>
          <a:p>
            <a:pPr marL="342900" indent="-342900">
              <a:buAutoNum type="arabicParenR"/>
            </a:pPr>
            <a:r>
              <a:rPr lang="ru-RU" sz="3200" dirty="0" smtClean="0">
                <a:effectLst/>
              </a:rPr>
              <a:t> каменный уголь, железную руду</a:t>
            </a:r>
          </a:p>
          <a:p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endParaRPr lang="ru-RU" dirty="0"/>
          </a:p>
        </p:txBody>
      </p:sp>
      <p:pic>
        <p:nvPicPr>
          <p:cNvPr id="10" name="Picture 2" descr="https://im0-tub-ru.yandex.net/i?id=fc301fd4ade65aa76c8d568011aff389-l&amp;n=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111040"/>
            <a:ext cx="2759085" cy="1838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http://i.mycdn.me/i?r=AzEPZsRbOZEKgBhR0XGMT1RkgEH29sWqXN79S34RNe_NHaaKTM5SRkZCeTgDn6uOyic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154227"/>
            <a:ext cx="2506246" cy="1751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9303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ttp://www.playstationtamir.com/wp-content/uploads/2015/12/kurumsalpress-arkapl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066" y="0"/>
            <a:ext cx="917206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7866175" y="5949280"/>
            <a:ext cx="1224136" cy="764704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37486" y="116632"/>
            <a:ext cx="8640960" cy="90872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 smtClean="0"/>
          </a:p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Добыча полезных ископаемых:400</a:t>
            </a:r>
          </a:p>
          <a:p>
            <a:pPr algn="ctr"/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4254" y="1268760"/>
            <a:ext cx="835019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/>
              <a:t>Какие полезные ископаемые добывают в карьерах?</a:t>
            </a:r>
          </a:p>
          <a:p>
            <a:pPr marL="342900" indent="-342900">
              <a:buAutoNum type="arabicParenR"/>
            </a:pPr>
            <a:r>
              <a:rPr lang="ru-RU" sz="3200" dirty="0" smtClean="0"/>
              <a:t>песок</a:t>
            </a:r>
            <a:r>
              <a:rPr lang="ru-RU" sz="3200" dirty="0"/>
              <a:t>, глину </a:t>
            </a:r>
            <a:endParaRPr lang="ru-RU" sz="3200" dirty="0" smtClean="0"/>
          </a:p>
          <a:p>
            <a:pPr marL="342900" indent="-342900">
              <a:buAutoNum type="arabicParenR"/>
            </a:pPr>
            <a:r>
              <a:rPr lang="ru-RU" sz="3200" dirty="0" smtClean="0"/>
              <a:t>золото</a:t>
            </a:r>
            <a:r>
              <a:rPr lang="ru-RU" sz="3200" dirty="0"/>
              <a:t>, серебро </a:t>
            </a:r>
            <a:endParaRPr lang="ru-RU" sz="3200" dirty="0" smtClean="0"/>
          </a:p>
          <a:p>
            <a:pPr marL="342900" indent="-342900">
              <a:buAutoNum type="arabicParenR"/>
            </a:pPr>
            <a:r>
              <a:rPr lang="ru-RU" sz="3200" dirty="0" smtClean="0"/>
              <a:t> </a:t>
            </a:r>
            <a:r>
              <a:rPr lang="ru-RU" sz="3200" dirty="0"/>
              <a:t>нефть, фосфор</a:t>
            </a:r>
          </a:p>
        </p:txBody>
      </p:sp>
      <p:pic>
        <p:nvPicPr>
          <p:cNvPr id="27650" name="Picture 2" descr="https://im0-tub-ru.yandex.net/i?id=49cf400a696e2e074109d76066e822d0-l&amp;n=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833" y="4082562"/>
            <a:ext cx="3514358" cy="2339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2" name="Picture 4" descr="https://pamel-stroy.ru/uploads/s/e/3/u/e3urnnmwkwki/img/full_ns2KqLF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2617" y="2335683"/>
            <a:ext cx="3275855" cy="2186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5722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18483301"/>
              </p:ext>
            </p:extLst>
          </p:nvPr>
        </p:nvGraphicFramePr>
        <p:xfrm>
          <a:off x="1906430" y="4221088"/>
          <a:ext cx="5398770" cy="923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86685"/>
                <a:gridCol w="2712085"/>
              </a:tblGrid>
              <a:tr h="0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Место добычи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Полезные ископаемые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Шахта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Нефть, газ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Карьер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Песок, известняк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Скважина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Руда, уголь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25602" name="Picture 2" descr="http://www.playstationtamir.com/wp-content/uploads/2015/12/kurumsalpress-arkapl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206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7866175" y="5949280"/>
            <a:ext cx="1224136" cy="764704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37486" y="116632"/>
            <a:ext cx="8640960" cy="90872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 smtClean="0"/>
          </a:p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Добыча полезных ископаемых:500</a:t>
            </a:r>
          </a:p>
          <a:p>
            <a:pPr algn="ctr"/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-27203" y="1213008"/>
            <a:ext cx="10009112" cy="2215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08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Четвероклассник распределял полезные ископаемые по месту их добычи. Что он перепутал?</a:t>
            </a: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1)Шахту и скважину</a:t>
            </a: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2) Шахту и карьер</a:t>
            </a: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3)Карьер и скважину</a:t>
            </a: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6077364"/>
              </p:ext>
            </p:extLst>
          </p:nvPr>
        </p:nvGraphicFramePr>
        <p:xfrm>
          <a:off x="629372" y="3374014"/>
          <a:ext cx="7848871" cy="1856748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3905972"/>
                <a:gridCol w="3942899"/>
              </a:tblGrid>
              <a:tr h="464187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Место добычи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Полезные ископаемые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64187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Шахта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Нефть, газ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64187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Карьер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Песок, известняк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64187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Скважина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Руда, уголь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5722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260648"/>
            <a:ext cx="8352928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872" y="260648"/>
            <a:ext cx="8229600" cy="1143000"/>
          </a:xfrm>
        </p:spPr>
        <p:txBody>
          <a:bodyPr/>
          <a:lstStyle/>
          <a:p>
            <a:r>
              <a:rPr lang="ru-RU" dirty="0" smtClean="0"/>
              <a:t>Горные породы и минералы:100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1903" y="1700808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dirty="0" smtClean="0"/>
              <a:t>Что такое минералы?</a:t>
            </a:r>
            <a:endParaRPr lang="ru-RU" sz="6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03648" y="3212976"/>
            <a:ext cx="6480720" cy="23762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Минералы</a:t>
            </a:r>
            <a:r>
              <a:rPr lang="ru-RU" sz="3200" dirty="0" smtClean="0"/>
              <a:t> – природные однородные вещества, они состоят из мельчащих частиц – атомов и молекул.</a:t>
            </a:r>
            <a:endParaRPr lang="ru-RU" sz="3200" dirty="0"/>
          </a:p>
        </p:txBody>
      </p:sp>
      <p:sp>
        <p:nvSpPr>
          <p:cNvPr id="6" name="Стрелка вправо 5">
            <a:hlinkClick r:id="rId2" action="ppaction://hlinksldjump"/>
          </p:cNvPr>
          <p:cNvSpPr/>
          <p:nvPr/>
        </p:nvSpPr>
        <p:spPr>
          <a:xfrm>
            <a:off x="7866175" y="5949280"/>
            <a:ext cx="1224136" cy="764704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3049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 smtClean="0"/>
              <a:t>Это полезное ископаемое состоит из трех разных веществ: полевой шпат, слюда и кварц. Какое это полезное ископаемое?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260648"/>
            <a:ext cx="8352928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477542"/>
            <a:ext cx="797237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/>
              <a:t>Горные породы и минералы:200</a:t>
            </a:r>
            <a:endParaRPr lang="ru-RU" sz="4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4500711"/>
            <a:ext cx="2520280" cy="72008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ГРАНИТ</a:t>
            </a:r>
            <a:endParaRPr lang="ru-RU" sz="4000" dirty="0"/>
          </a:p>
        </p:txBody>
      </p:sp>
      <p:pic>
        <p:nvPicPr>
          <p:cNvPr id="3074" name="Picture 2" descr="Камень гранит - его свойства и применение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861048"/>
            <a:ext cx="4032448" cy="28507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трелка вправо 7">
            <a:hlinkClick r:id="rId3" action="ppaction://hlinksldjump"/>
          </p:cNvPr>
          <p:cNvSpPr/>
          <p:nvPr/>
        </p:nvSpPr>
        <p:spPr>
          <a:xfrm>
            <a:off x="7866175" y="5949280"/>
            <a:ext cx="1224136" cy="764704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6503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 smtClean="0"/>
              <a:t>Этот минерал называют «родственником» алмаза. Он мягкий, его используют при производстве карандашей. Что это за минерал? 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260648"/>
            <a:ext cx="8352928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477542"/>
            <a:ext cx="797237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/>
              <a:t>Горные породы и минералы:300</a:t>
            </a:r>
            <a:endParaRPr lang="ru-RU" sz="4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4500711"/>
            <a:ext cx="2520280" cy="72008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ГРАФИТ</a:t>
            </a:r>
            <a:endParaRPr lang="ru-RU" sz="4000" dirty="0"/>
          </a:p>
        </p:txBody>
      </p:sp>
      <p:sp>
        <p:nvSpPr>
          <p:cNvPr id="7" name="AutoShape 2" descr="Графит - описание графита, свойства, добыча, применение, производств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4" descr="Графит. Описание, свойства, происхождение и применение минерала ...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2" name="Picture 6" descr="Что такое графит - Хим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293096"/>
            <a:ext cx="3853399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трелка вправо 10">
            <a:hlinkClick r:id="rId3" action="ppaction://hlinksldjump"/>
          </p:cNvPr>
          <p:cNvSpPr/>
          <p:nvPr/>
        </p:nvSpPr>
        <p:spPr>
          <a:xfrm>
            <a:off x="7866175" y="5949280"/>
            <a:ext cx="1224136" cy="764704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04677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Укажите, какое свойство глины используется в промышленности?</a:t>
            </a:r>
          </a:p>
          <a:p>
            <a:pPr marL="0" indent="0">
              <a:buNone/>
            </a:pPr>
            <a:r>
              <a:rPr lang="ru-RU" dirty="0" smtClean="0"/>
              <a:t>А) Горючесть;</a:t>
            </a:r>
          </a:p>
          <a:p>
            <a:pPr marL="0" indent="0">
              <a:buNone/>
            </a:pPr>
            <a:r>
              <a:rPr lang="ru-RU" dirty="0" smtClean="0"/>
              <a:t>Б) Пластичность;</a:t>
            </a:r>
          </a:p>
          <a:p>
            <a:pPr marL="0" indent="0">
              <a:buNone/>
            </a:pPr>
            <a:r>
              <a:rPr lang="ru-RU" dirty="0" smtClean="0"/>
              <a:t>В) Прочность.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260648"/>
            <a:ext cx="8352928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477542"/>
            <a:ext cx="797237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/>
              <a:t>Горные породы и минералы:400</a:t>
            </a:r>
            <a:endParaRPr lang="ru-RU" sz="4400" dirty="0"/>
          </a:p>
        </p:txBody>
      </p:sp>
      <p:sp>
        <p:nvSpPr>
          <p:cNvPr id="6" name="Стрелка вправо 5">
            <a:hlinkClick r:id="rId2" action="ppaction://hlinksldjump"/>
          </p:cNvPr>
          <p:cNvSpPr/>
          <p:nvPr/>
        </p:nvSpPr>
        <p:spPr>
          <a:xfrm>
            <a:off x="7866175" y="5949280"/>
            <a:ext cx="1224136" cy="764704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034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/>
              <a:t>Во время опытов ребята определяли свойства полезных ископаемых. Кто из ребят правильно определил свойства полезных ископаемых?</a:t>
            </a:r>
          </a:p>
          <a:p>
            <a:pPr marL="0" indent="0">
              <a:buNone/>
            </a:pPr>
            <a:r>
              <a:rPr lang="ru-RU" sz="2400" b="1" dirty="0" smtClean="0"/>
              <a:t>Илья:</a:t>
            </a:r>
            <a:r>
              <a:rPr lang="ru-RU" sz="2400" dirty="0" smtClean="0"/>
              <a:t> «Глина – твердая, коричневая, непрозрачная, горючая».</a:t>
            </a:r>
          </a:p>
          <a:p>
            <a:pPr marL="0" indent="0">
              <a:buNone/>
            </a:pPr>
            <a:r>
              <a:rPr lang="ru-RU" sz="2400" b="1" dirty="0" smtClean="0"/>
              <a:t>Вика: </a:t>
            </a:r>
            <a:r>
              <a:rPr lang="ru-RU" sz="2400" dirty="0" smtClean="0"/>
              <a:t>«Известняк – твердый, белый, непрозрачный, плотный».</a:t>
            </a:r>
          </a:p>
          <a:p>
            <a:pPr marL="0" indent="0">
              <a:buNone/>
            </a:pPr>
            <a:r>
              <a:rPr lang="ru-RU" sz="2400" b="1" dirty="0" smtClean="0"/>
              <a:t>Антон:</a:t>
            </a:r>
            <a:r>
              <a:rPr lang="ru-RU" sz="2400" dirty="0" smtClean="0"/>
              <a:t> «Гранит – твердый, непрозрачный, плотный, негорючий».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260648"/>
            <a:ext cx="8352928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477542"/>
            <a:ext cx="797237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/>
              <a:t>Горные породы и минералы:500</a:t>
            </a:r>
            <a:endParaRPr lang="ru-RU" sz="4400" dirty="0"/>
          </a:p>
        </p:txBody>
      </p:sp>
      <p:sp>
        <p:nvSpPr>
          <p:cNvPr id="6" name="Стрелка вправо 5">
            <a:hlinkClick r:id="rId2" action="ppaction://hlinksldjump"/>
          </p:cNvPr>
          <p:cNvSpPr/>
          <p:nvPr/>
        </p:nvSpPr>
        <p:spPr>
          <a:xfrm>
            <a:off x="7866175" y="5949280"/>
            <a:ext cx="1224136" cy="764704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7493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качать фон “Фиолетовые блоки, абстракция” для презентаций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601"/>
            <a:ext cx="9144000" cy="6883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188640"/>
            <a:ext cx="8568952" cy="100811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Руды металлов: 100</a:t>
            </a:r>
            <a:endParaRPr lang="ru-RU" sz="5400" dirty="0"/>
          </a:p>
        </p:txBody>
      </p:sp>
      <p:sp>
        <p:nvSpPr>
          <p:cNvPr id="6" name="Стрелка вправо 5">
            <a:hlinkClick r:id="rId3" action="ppaction://hlinksldjump"/>
          </p:cNvPr>
          <p:cNvSpPr/>
          <p:nvPr/>
        </p:nvSpPr>
        <p:spPr>
          <a:xfrm>
            <a:off x="7866175" y="5949280"/>
            <a:ext cx="1224136" cy="764704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619672" y="1772816"/>
            <a:ext cx="55446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/>
              <a:t>Назовите основное свойство руды.</a:t>
            </a:r>
            <a:endParaRPr lang="ru-RU" sz="4800" dirty="0"/>
          </a:p>
        </p:txBody>
      </p:sp>
      <p:sp>
        <p:nvSpPr>
          <p:cNvPr id="7" name="Овал 6"/>
          <p:cNvSpPr/>
          <p:nvPr/>
        </p:nvSpPr>
        <p:spPr>
          <a:xfrm>
            <a:off x="395536" y="4315408"/>
            <a:ext cx="4320480" cy="201622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Основное свойство руды – </a:t>
            </a:r>
            <a:r>
              <a:rPr lang="ru-RU" sz="3600" b="1" dirty="0" smtClean="0"/>
              <a:t>плавкость.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06110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качать фон “Фиолетовые блоки, абстракция” для презентаций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601"/>
            <a:ext cx="9144000" cy="6883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188640"/>
            <a:ext cx="8568952" cy="100811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Руды металлов: 200</a:t>
            </a:r>
            <a:endParaRPr lang="ru-RU" sz="5400" dirty="0"/>
          </a:p>
        </p:txBody>
      </p:sp>
      <p:sp>
        <p:nvSpPr>
          <p:cNvPr id="6" name="Стрелка вправо 5">
            <a:hlinkClick r:id="rId3" action="ppaction://hlinksldjump"/>
          </p:cNvPr>
          <p:cNvSpPr/>
          <p:nvPr/>
        </p:nvSpPr>
        <p:spPr>
          <a:xfrm>
            <a:off x="7866175" y="5949280"/>
            <a:ext cx="1224136" cy="764704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331640" y="1412776"/>
            <a:ext cx="67687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Как обозначается железная руда на карте?</a:t>
            </a:r>
            <a:endParaRPr lang="ru-RU" sz="4000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1333663" y="2701222"/>
            <a:ext cx="6819292" cy="3280338"/>
            <a:chOff x="1333663" y="2701222"/>
            <a:chExt cx="6819292" cy="3280338"/>
          </a:xfrm>
        </p:grpSpPr>
        <p:pic>
          <p:nvPicPr>
            <p:cNvPr id="11268" name="Picture 4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40" t="22438" r="16138" b="22443"/>
            <a:stretch/>
          </p:blipFill>
          <p:spPr bwMode="auto">
            <a:xfrm>
              <a:off x="1333663" y="2701222"/>
              <a:ext cx="6819292" cy="328033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Овал 7"/>
            <p:cNvSpPr/>
            <p:nvPr/>
          </p:nvSpPr>
          <p:spPr>
            <a:xfrm>
              <a:off x="2843808" y="5445224"/>
              <a:ext cx="1368152" cy="360040"/>
            </a:xfrm>
            <a:prstGeom prst="ellipse">
              <a:avLst/>
            </a:prstGeom>
            <a:noFill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Овал 12"/>
            <p:cNvSpPr/>
            <p:nvPr/>
          </p:nvSpPr>
          <p:spPr>
            <a:xfrm>
              <a:off x="4932040" y="3212976"/>
              <a:ext cx="1368152" cy="575097"/>
            </a:xfrm>
            <a:prstGeom prst="ellipse">
              <a:avLst/>
            </a:prstGeom>
            <a:noFill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785413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793</Words>
  <Application>Microsoft Office PowerPoint</Application>
  <PresentationFormat>Экран (4:3)</PresentationFormat>
  <Paragraphs>204</Paragraphs>
  <Slides>29</Slides>
  <Notes>0</Notes>
  <HiddenSlides>27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Презентация PowerPoint</vt:lpstr>
      <vt:lpstr>Презентация PowerPoint</vt:lpstr>
      <vt:lpstr>Горные породы и минералы:100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Home</cp:lastModifiedBy>
  <cp:revision>21</cp:revision>
  <dcterms:created xsi:type="dcterms:W3CDTF">2020-03-31T14:49:50Z</dcterms:created>
  <dcterms:modified xsi:type="dcterms:W3CDTF">2020-03-31T18:03:01Z</dcterms:modified>
</cp:coreProperties>
</file>