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2" r:id="rId3"/>
    <p:sldId id="301" r:id="rId4"/>
    <p:sldId id="297" r:id="rId5"/>
    <p:sldId id="260" r:id="rId6"/>
    <p:sldId id="305" r:id="rId7"/>
    <p:sldId id="304" r:id="rId8"/>
    <p:sldId id="261" r:id="rId9"/>
    <p:sldId id="306" r:id="rId10"/>
    <p:sldId id="263" r:id="rId11"/>
    <p:sldId id="299" r:id="rId12"/>
    <p:sldId id="29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564DB40-ED40-40B1-A9A1-CC6C5682C395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137E82-FC8A-49E5-AC5D-F3D26203E6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7441" y="764704"/>
            <a:ext cx="45223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Мировое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хозяйство</a:t>
            </a: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56620" y="3789040"/>
            <a:ext cx="135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10 КЛАСС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15754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81650" y="5440215"/>
            <a:ext cx="3629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Абросимова Е.В., учитель географии </a:t>
            </a:r>
          </a:p>
          <a:p>
            <a:r>
              <a:rPr lang="ru-RU" sz="1400" b="1" i="1" dirty="0" smtClean="0">
                <a:solidFill>
                  <a:srgbClr val="002060"/>
                </a:solidFill>
              </a:rPr>
              <a:t>МБОУ «СШ № 21» г. Норильска</a:t>
            </a:r>
          </a:p>
        </p:txBody>
      </p:sp>
    </p:spTree>
    <p:extLst>
      <p:ext uri="{BB962C8B-B14F-4D97-AF65-F5344CB8AC3E}">
        <p14:creationId xmlns:p14="http://schemas.microsoft.com/office/powerpoint/2010/main" val="10580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25806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МЕЖДУНАРОДНАЯ ЭКОНОМИЧЕСКАЯ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ИНТЕГРАЦИЯ (МЭИ) – объективный процесс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р</a:t>
            </a:r>
            <a:r>
              <a:rPr lang="ru-RU" sz="2800" b="1" dirty="0" smtClean="0">
                <a:solidFill>
                  <a:srgbClr val="C00000"/>
                </a:solidFill>
              </a:rPr>
              <a:t>азвития особенно глубоких и устойчивых взаимосвязей </a:t>
            </a:r>
            <a:r>
              <a:rPr lang="ru-RU" sz="2800" b="1" u="sng" dirty="0" smtClean="0">
                <a:solidFill>
                  <a:srgbClr val="C00000"/>
                </a:solidFill>
              </a:rPr>
              <a:t>отдельных групп стран</a:t>
            </a:r>
            <a:r>
              <a:rPr lang="ru-RU" sz="28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b="1" dirty="0" smtClean="0">
                <a:solidFill>
                  <a:srgbClr val="C00000"/>
                </a:solidFill>
              </a:rPr>
              <a:t>снованный на проведении ими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</a:rPr>
              <a:t>огласованной межгосударственной политики.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317" y="3659152"/>
            <a:ext cx="780534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Экономические группировки стран мира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758533"/>
            <a:ext cx="2752677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Региональные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62447" y="4797150"/>
            <a:ext cx="250421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Отраслевые</a:t>
            </a:r>
            <a:endParaRPr lang="ru-RU" sz="28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156176" y="4200401"/>
            <a:ext cx="760951" cy="59674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756438" y="4200401"/>
            <a:ext cx="663434" cy="55123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71600" y="5373216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ЕС, АСЕАН, АТЭС, НАФТА, ЛАИ и др.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16216" y="5517232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ОПЕК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6976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2580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Страны в мировом хозяйстве и МГРТ.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6128" y="764704"/>
            <a:ext cx="8260672" cy="68309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3805292"/>
              </p:ext>
            </p:extLst>
          </p:nvPr>
        </p:nvGraphicFramePr>
        <p:xfrm>
          <a:off x="686755" y="1772816"/>
          <a:ext cx="8000045" cy="4680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4704">
                  <a:extLst>
                    <a:ext uri="{9D8B030D-6E8A-4147-A177-3AD203B41FA5}">
                      <a16:colId xmlns:a16="http://schemas.microsoft.com/office/drawing/2014/main" val="3501037665"/>
                    </a:ext>
                  </a:extLst>
                </a:gridCol>
                <a:gridCol w="1252349">
                  <a:extLst>
                    <a:ext uri="{9D8B030D-6E8A-4147-A177-3AD203B41FA5}">
                      <a16:colId xmlns:a16="http://schemas.microsoft.com/office/drawing/2014/main" val="404005023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824843238"/>
                    </a:ext>
                  </a:extLst>
                </a:gridCol>
                <a:gridCol w="2030951">
                  <a:extLst>
                    <a:ext uri="{9D8B030D-6E8A-4147-A177-3AD203B41FA5}">
                      <a16:colId xmlns:a16="http://schemas.microsoft.com/office/drawing/2014/main" val="2863469515"/>
                    </a:ext>
                  </a:extLst>
                </a:gridCol>
                <a:gridCol w="1867825">
                  <a:extLst>
                    <a:ext uri="{9D8B030D-6E8A-4147-A177-3AD203B41FA5}">
                      <a16:colId xmlns:a16="http://schemas.microsoft.com/office/drawing/2014/main" val="1228685122"/>
                    </a:ext>
                  </a:extLst>
                </a:gridCol>
              </a:tblGrid>
              <a:tr h="1418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страна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продукция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специали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</a:rPr>
                        <a:t>зации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отрасль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международной специализации хозяйства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международная специализация (роль в МГР)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членство в региональной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экономической/отраслевой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группировке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7089528"/>
                  </a:ext>
                </a:extLst>
              </a:tr>
              <a:tr h="5200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Канада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зерновые культуры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лесная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промышленная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НАФТА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054974"/>
                  </a:ext>
                </a:extLst>
              </a:tr>
              <a:tr h="283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ОАЭ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нефть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топливная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сырьевая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ОПЕК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3487936"/>
                  </a:ext>
                </a:extLst>
              </a:tr>
              <a:tr h="5200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Франция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«Рено»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автомобилестроение и текстильная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промышленная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ЕС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077491"/>
                  </a:ext>
                </a:extLst>
              </a:tr>
              <a:tr h="5200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Таиланд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туристические услуги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растениеводство (рис)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туристическая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АСЕАН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1175155"/>
                  </a:ext>
                </a:extLst>
              </a:tr>
              <a:tr h="5673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Парагвай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чай матэ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растениеводство (хлопок, соя)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аграрная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МЕРКОСУР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916802"/>
                  </a:ext>
                </a:extLst>
              </a:tr>
              <a:tr h="5673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Сингапур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капитал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C00000"/>
                          </a:solidFill>
                          <a:effectLst/>
                        </a:rPr>
                        <a:t>судостроение и банковское дело</a:t>
                      </a:r>
                      <a:endParaRPr lang="ru-RU" sz="1100" b="1" i="1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финансовый центр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C00000"/>
                          </a:solidFill>
                          <a:effectLst/>
                        </a:rPr>
                        <a:t>АСЕАН</a:t>
                      </a:r>
                      <a:endParaRPr lang="ru-RU" sz="11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7688681"/>
                  </a:ext>
                </a:extLst>
              </a:tr>
              <a:tr h="2836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1874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6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340768"/>
            <a:ext cx="45416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Домашнее задание:</a:t>
            </a:r>
            <a:endParaRPr lang="en-US" sz="2800" b="1" dirty="0" smtClean="0"/>
          </a:p>
          <a:p>
            <a:r>
              <a:rPr lang="en-US" sz="2800" b="1" dirty="0" smtClean="0"/>
              <a:t>&amp;</a:t>
            </a:r>
            <a:r>
              <a:rPr lang="ru-RU" sz="2800" b="1" dirty="0" smtClean="0"/>
              <a:t> 16, презентация «ТНК»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84984"/>
            <a:ext cx="2592288" cy="285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76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6128" y="332656"/>
            <a:ext cx="8260672" cy="115212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b="1" cap="none" dirty="0" smtClean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4000" b="1" cap="none" dirty="0" smtClean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ru-RU" sz="4000" b="1" cap="none" dirty="0" smtClean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Алгоритм </a:t>
            </a:r>
            <a:r>
              <a:rPr lang="ru-RU" sz="4000" b="1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работы групп</a:t>
            </a:r>
            <a:r>
              <a:rPr lang="ru-RU" sz="4000" b="1" i="1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ru-RU" sz="4000" b="1" i="1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b="1" dirty="0">
                <a:solidFill>
                  <a:srgbClr val="C00000"/>
                </a:solidFill>
              </a:rPr>
              <a:t>1) Пользуясь имеющимися знаниями, параграфом 16 учебника и атласом: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	дополните опорный конспект по вопросам листа-задания;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	в таблице заполните колонку с номером группы.</a:t>
            </a:r>
          </a:p>
          <a:p>
            <a:pPr marL="114300" indent="0">
              <a:buNone/>
            </a:pPr>
            <a:r>
              <a:rPr lang="ru-RU" b="1" i="1" u="sng" dirty="0">
                <a:solidFill>
                  <a:srgbClr val="C00000"/>
                </a:solidFill>
              </a:rPr>
              <a:t>Продолжительность работы </a:t>
            </a:r>
            <a:r>
              <a:rPr lang="ru-RU" b="1" i="1" dirty="0">
                <a:solidFill>
                  <a:srgbClr val="C00000"/>
                </a:solidFill>
              </a:rPr>
              <a:t>- 5 минут</a:t>
            </a:r>
          </a:p>
          <a:p>
            <a:pPr marL="114300" indent="0">
              <a:buNone/>
            </a:pPr>
            <a:r>
              <a:rPr lang="ru-RU" b="1" dirty="0">
                <a:solidFill>
                  <a:srgbClr val="C00000"/>
                </a:solidFill>
              </a:rPr>
              <a:t>2) Поделитесь знаниями с товарищами из других групп.</a:t>
            </a:r>
          </a:p>
          <a:p>
            <a:pPr marL="114300" indent="0">
              <a:buNone/>
            </a:pPr>
            <a:r>
              <a:rPr lang="ru-RU" b="1" i="1" u="sng" dirty="0">
                <a:solidFill>
                  <a:srgbClr val="C00000"/>
                </a:solidFill>
              </a:rPr>
              <a:t>Продолжительность работы </a:t>
            </a:r>
            <a:r>
              <a:rPr lang="ru-RU" b="1" i="1" dirty="0">
                <a:solidFill>
                  <a:srgbClr val="C00000"/>
                </a:solidFill>
              </a:rPr>
              <a:t>- 3 минуты</a:t>
            </a:r>
          </a:p>
          <a:p>
            <a:pPr marL="114300" indent="0">
              <a:buNone/>
            </a:pPr>
            <a:r>
              <a:rPr lang="ru-RU" b="1" dirty="0">
                <a:solidFill>
                  <a:srgbClr val="C00000"/>
                </a:solidFill>
              </a:rPr>
              <a:t>3) </a:t>
            </a:r>
            <a:r>
              <a:rPr lang="ru-RU" b="1" dirty="0" smtClean="0">
                <a:solidFill>
                  <a:srgbClr val="C00000"/>
                </a:solidFill>
              </a:rPr>
              <a:t>Выполните </a:t>
            </a:r>
            <a:r>
              <a:rPr lang="ru-RU" b="1" dirty="0">
                <a:solidFill>
                  <a:srgbClr val="C00000"/>
                </a:solidFill>
              </a:rPr>
              <a:t>тест по изученному материалу. </a:t>
            </a:r>
            <a:r>
              <a:rPr lang="ru-RU" b="1" i="1" u="sng" dirty="0">
                <a:solidFill>
                  <a:srgbClr val="C00000"/>
                </a:solidFill>
              </a:rPr>
              <a:t>Продолжительность работы </a:t>
            </a:r>
            <a:r>
              <a:rPr lang="ru-RU" b="1" i="1" dirty="0">
                <a:solidFill>
                  <a:srgbClr val="C00000"/>
                </a:solidFill>
              </a:rPr>
              <a:t>- 3 минуты</a:t>
            </a:r>
          </a:p>
          <a:p>
            <a:pPr marL="11430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4) </a:t>
            </a:r>
            <a:r>
              <a:rPr lang="ru-RU" b="1" dirty="0">
                <a:solidFill>
                  <a:srgbClr val="C00000"/>
                </a:solidFill>
              </a:rPr>
              <a:t>Урок прошел не зря! </a:t>
            </a:r>
            <a:r>
              <a:rPr lang="ru-RU" b="1" dirty="0" smtClean="0">
                <a:solidFill>
                  <a:srgbClr val="C00000"/>
                </a:solidFill>
              </a:rPr>
              <a:t>(«Я - МЫ – ДЕЛО» </a:t>
            </a:r>
            <a:r>
              <a:rPr lang="ru-RU" b="1" dirty="0">
                <a:solidFill>
                  <a:srgbClr val="C00000"/>
                </a:solidFill>
              </a:rPr>
              <a:t>– </a:t>
            </a:r>
            <a:r>
              <a:rPr lang="ru-RU" b="1" i="1" dirty="0">
                <a:solidFill>
                  <a:srgbClr val="C00000"/>
                </a:solidFill>
              </a:rPr>
              <a:t>1 </a:t>
            </a:r>
            <a:r>
              <a:rPr lang="ru-RU" b="1" i="1" dirty="0" smtClean="0">
                <a:solidFill>
                  <a:srgbClr val="C00000"/>
                </a:solidFill>
              </a:rPr>
              <a:t>минута 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b="1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5) </a:t>
            </a:r>
            <a:r>
              <a:rPr lang="ru-RU" b="1" dirty="0">
                <a:solidFill>
                  <a:srgbClr val="C00000"/>
                </a:solidFill>
              </a:rPr>
              <a:t>Результаты работы группы (сдать в конце урока)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32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24135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 </a:t>
            </a:r>
            <a:r>
              <a:rPr lang="ru-RU" sz="3200" b="1" u="sng" dirty="0" smtClean="0">
                <a:solidFill>
                  <a:srgbClr val="C00000"/>
                </a:solidFill>
              </a:rPr>
              <a:t>МИРОВОЕ ХОЗЯЙСТВО </a:t>
            </a:r>
            <a:r>
              <a:rPr lang="ru-RU" sz="3200" b="1" dirty="0" smtClean="0">
                <a:solidFill>
                  <a:srgbClr val="C00000"/>
                </a:solidFill>
              </a:rPr>
              <a:t>(МХ) </a:t>
            </a:r>
            <a:r>
              <a:rPr lang="ru-RU" sz="3200" b="1" dirty="0" smtClean="0">
                <a:solidFill>
                  <a:srgbClr val="C00000"/>
                </a:solidFill>
              </a:rPr>
              <a:t>–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исторически сложившаяся 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совокупность национальных хозяйств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всех стран мира, 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с</a:t>
            </a:r>
            <a:r>
              <a:rPr lang="ru-RU" sz="3200" b="1" i="1" dirty="0" smtClean="0">
                <a:solidFill>
                  <a:srgbClr val="C00000"/>
                </a:solidFill>
              </a:rPr>
              <a:t>вязанных между собой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всемирными экономическими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 отношениями.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831196"/>
            <a:ext cx="196720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География МХ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5301208"/>
            <a:ext cx="278794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Общая география МХ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5831196"/>
            <a:ext cx="339227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Отраслевая география МХ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56076" y="6309320"/>
            <a:ext cx="35365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Региональная география МХ</a:t>
            </a:r>
            <a:endParaRPr lang="ru-RU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18015" y="6053799"/>
            <a:ext cx="613215" cy="29345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67664" y="5949280"/>
            <a:ext cx="55529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238705" y="5596454"/>
            <a:ext cx="571837" cy="26402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15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38200" y="457200"/>
            <a:ext cx="769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Географическая модель мирового хозяйства.</a:t>
            </a:r>
            <a:r>
              <a:rPr kumimoji="0" lang="ru-RU" altLang="ru-RU" sz="1500">
                <a:latin typeface="Times New Roman" panose="02020603050405020304" pitchFamily="18" charset="0"/>
              </a:rPr>
              <a:t> </a:t>
            </a:r>
            <a:endParaRPr kumimoji="0" lang="ru-RU" altLang="ru-RU" sz="3200">
              <a:latin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09600" y="12954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</a:t>
            </a:r>
            <a:endParaRPr kumimoji="0" lang="ru-RU" altLang="ru-RU" b="1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хозяйство</a:t>
            </a:r>
            <a:r>
              <a:rPr kumimoji="0" lang="ru-RU" altLang="ru-RU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352800" y="28956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</a:t>
            </a:r>
            <a:endParaRPr kumimoji="0" lang="ru-RU" altLang="ru-RU" dirty="0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экономическая</a:t>
            </a:r>
            <a:endParaRPr kumimoji="0" lang="ru-RU" altLang="ru-RU" dirty="0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</a:t>
            </a:r>
            <a:r>
              <a:rPr kumimoji="0" lang="ru-RU" altLang="ru-RU" sz="20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352800" y="12954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</a:t>
            </a:r>
            <a:endParaRPr kumimoji="0" lang="ru-RU" altLang="ru-RU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обмен</a:t>
            </a:r>
            <a:r>
              <a:rPr kumimoji="0" lang="ru-RU" altLang="ru-RU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096000" y="12954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</a:t>
            </a:r>
            <a:endParaRPr kumimoji="0" lang="ru-RU" altLang="ru-RU" sz="2000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географическое</a:t>
            </a:r>
          </a:p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разделение труда</a:t>
            </a:r>
            <a:r>
              <a:rPr kumimoji="0"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09600" y="28956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</a:t>
            </a:r>
            <a:endParaRPr kumimoji="0" lang="ru-RU" altLang="ru-RU" sz="2000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экономические</a:t>
            </a:r>
            <a:endParaRPr kumimoji="0" lang="ru-RU" altLang="ru-RU" sz="2000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группировки</a:t>
            </a:r>
            <a:r>
              <a:rPr kumimoji="0"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096000" y="2895600"/>
            <a:ext cx="25146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0" lang="ru-RU" altLang="ru-RU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</a:t>
            </a:r>
            <a:endParaRPr kumimoji="0" lang="ru-RU" altLang="ru-RU">
              <a:latin typeface="Times New Roman" panose="02020603050405020304" pitchFamily="18" charset="0"/>
            </a:endParaRPr>
          </a:p>
          <a:p>
            <a:pPr algn="ctr"/>
            <a:r>
              <a:rPr kumimoji="0" lang="ru-RU" altLang="ru-RU">
                <a:latin typeface="Times New Roman" panose="02020603050405020304" pitchFamily="18" charset="0"/>
              </a:rPr>
              <a:t>с</a:t>
            </a:r>
            <a:r>
              <a:rPr kumimoji="0"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пециализация</a:t>
            </a:r>
            <a:endParaRPr kumimoji="0" lang="ru-RU" altLang="ru-RU">
              <a:latin typeface="Times New Roman" panose="02020603050405020304" pitchFamily="18" charset="0"/>
            </a:endParaRPr>
          </a:p>
          <a:p>
            <a:pPr algn="ctr"/>
            <a:endParaRPr kumimoji="0" lang="ru-RU" altLang="ru-RU">
              <a:latin typeface="Times New Roman" panose="02020603050405020304" pitchFamily="18" charset="0"/>
            </a:endParaRP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2895600" y="1676400"/>
            <a:ext cx="609600" cy="762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5715000" y="1752600"/>
            <a:ext cx="609600" cy="7620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7315200" y="22860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5562600" y="3429000"/>
            <a:ext cx="609600" cy="609600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2819400" y="3429000"/>
            <a:ext cx="685800" cy="609600"/>
          </a:xfrm>
          <a:prstGeom prst="leftArrow">
            <a:avLst>
              <a:gd name="adj1" fmla="val 50000"/>
              <a:gd name="adj2" fmla="val 28125"/>
            </a:avLst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306" name="Picture 18" descr="D:\SFILATOV\POLITIKA\putin bush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43400"/>
            <a:ext cx="2743200" cy="2257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03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 autoUpdateAnimBg="0"/>
      <p:bldP spid="12292" grpId="0" animBg="1" autoUpdateAnimBg="0"/>
      <p:bldP spid="12293" grpId="0" animBg="1" autoUpdateAnimBg="0"/>
      <p:bldP spid="12294" grpId="0" animBg="1" autoUpdateAnimBg="0"/>
      <p:bldP spid="12295" grpId="0" animBg="1" autoUpdateAnimBg="0"/>
      <p:bldP spid="1229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3500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МЕЖДУНАРОДНОЕ ГЕОГРАФИЧЕСКОЕ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РАЗДЕЛЕНИЕ ТРУДА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(ТЕРРИТОРИАЛЬНОЕ РАЗДЕЛЕНИЕ ТРУДА)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9829" y="1772816"/>
            <a:ext cx="790472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МГРТ (ТРТ) </a:t>
            </a:r>
            <a:r>
              <a:rPr lang="ru-RU" sz="2400" b="1" dirty="0" smtClean="0"/>
              <a:t>заключается</a:t>
            </a: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в специализации </a:t>
            </a:r>
          </a:p>
          <a:p>
            <a:r>
              <a:rPr lang="ru-RU" sz="2400" b="1" dirty="0" smtClean="0"/>
              <a:t>отдельных стран и территорий на производстве</a:t>
            </a:r>
          </a:p>
          <a:p>
            <a:r>
              <a:rPr lang="ru-RU" sz="2400" b="1" dirty="0"/>
              <a:t>о</a:t>
            </a:r>
            <a:r>
              <a:rPr lang="ru-RU" sz="2400" b="1" dirty="0" smtClean="0"/>
              <a:t>пределенных видов продукции или услуг </a:t>
            </a:r>
          </a:p>
          <a:p>
            <a:r>
              <a:rPr lang="ru-RU" sz="2400" b="1" dirty="0" smtClean="0"/>
              <a:t>и в последующем </a:t>
            </a:r>
            <a:r>
              <a:rPr lang="ru-RU" sz="2800" b="1" dirty="0" smtClean="0">
                <a:solidFill>
                  <a:srgbClr val="C00000"/>
                </a:solidFill>
              </a:rPr>
              <a:t>обмене</a:t>
            </a:r>
            <a:r>
              <a:rPr lang="ru-RU" dirty="0" smtClean="0"/>
              <a:t> </a:t>
            </a:r>
            <a:r>
              <a:rPr lang="ru-RU" sz="2400" b="1" dirty="0" smtClean="0"/>
              <a:t>ими.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4866" y="3645024"/>
            <a:ext cx="7287572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МГРТ (ТРТ) = СПЕЦИАЛИЗАЦИЯ + ОБМЕН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2535" y="4725144"/>
            <a:ext cx="77005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Условия для развития МГРТ: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РАЗЛИЧИЯ между территориями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-ГП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-Природные условия и ресурсы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- Социально-экономические условия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68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772816"/>
            <a:ext cx="6480720" cy="76944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Признаки МГРТ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1" y="2939752"/>
            <a:ext cx="3528393" cy="206210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/>
              <a:t>с</a:t>
            </a:r>
            <a:r>
              <a:rPr lang="ru-RU" sz="3200" b="1" dirty="0" smtClean="0"/>
              <a:t>оциально-</a:t>
            </a:r>
          </a:p>
          <a:p>
            <a:r>
              <a:rPr lang="ru-RU" sz="3200" b="1" dirty="0" smtClean="0"/>
              <a:t>экономическое </a:t>
            </a:r>
          </a:p>
          <a:p>
            <a:r>
              <a:rPr lang="ru-RU" sz="3200" b="1" dirty="0" smtClean="0"/>
              <a:t>развитие страны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3124418"/>
            <a:ext cx="2592288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/>
              <a:t>с</a:t>
            </a:r>
            <a:r>
              <a:rPr lang="ru-RU" sz="3200" b="1" dirty="0" smtClean="0"/>
              <a:t>труктура </a:t>
            </a:r>
          </a:p>
          <a:p>
            <a:r>
              <a:rPr lang="ru-RU" sz="3200" b="1" dirty="0" smtClean="0"/>
              <a:t>хозяйства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70439" y="4725144"/>
            <a:ext cx="2358338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/>
              <a:t>т</a:t>
            </a:r>
            <a:r>
              <a:rPr lang="ru-RU" sz="3200" b="1" dirty="0" smtClean="0"/>
              <a:t>рудовые </a:t>
            </a:r>
          </a:p>
          <a:p>
            <a:r>
              <a:rPr lang="ru-RU" sz="3200" b="1" dirty="0" smtClean="0"/>
              <a:t>ресурсы</a:t>
            </a:r>
            <a:endParaRPr lang="ru-RU" sz="32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64779" y="2188983"/>
            <a:ext cx="167612" cy="5045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91830" y="2188983"/>
            <a:ext cx="988282" cy="210411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977473" y="2029532"/>
            <a:ext cx="773261" cy="8234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95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Формы МГРТ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C00000"/>
                </a:solidFill>
              </a:rPr>
              <a:t>экспорт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капитала	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обмен </a:t>
            </a:r>
            <a:r>
              <a:rPr lang="ru-RU" sz="3200" b="1" i="1" dirty="0">
                <a:solidFill>
                  <a:srgbClr val="C00000"/>
                </a:solidFill>
              </a:rPr>
              <a:t>научно-техническими </a:t>
            </a:r>
            <a:r>
              <a:rPr lang="ru-RU" sz="3200" b="1" i="1" dirty="0" smtClean="0">
                <a:solidFill>
                  <a:srgbClr val="C00000"/>
                </a:solidFill>
              </a:rPr>
              <a:t>знаниями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с</a:t>
            </a:r>
            <a:r>
              <a:rPr lang="ru-RU" sz="3200" b="1" i="1" dirty="0" smtClean="0">
                <a:solidFill>
                  <a:srgbClr val="C00000"/>
                </a:solidFill>
              </a:rPr>
              <a:t>пециализация и кооперирование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м</a:t>
            </a:r>
            <a:r>
              <a:rPr lang="ru-RU" sz="3200" b="1" i="1" dirty="0" smtClean="0">
                <a:solidFill>
                  <a:srgbClr val="C00000"/>
                </a:solidFill>
              </a:rPr>
              <a:t>еждународный  туризм</a:t>
            </a:r>
            <a:r>
              <a:rPr lang="ru-RU" sz="3200" b="1" i="1" dirty="0">
                <a:solidFill>
                  <a:srgbClr val="C00000"/>
                </a:solidFill>
              </a:rPr>
              <a:t>	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>
                <a:solidFill>
                  <a:srgbClr val="C00000"/>
                </a:solidFill>
              </a:rPr>
              <a:t>в</a:t>
            </a:r>
            <a:r>
              <a:rPr lang="ru-RU" sz="3200" b="1" i="1" dirty="0" smtClean="0">
                <a:solidFill>
                  <a:srgbClr val="C00000"/>
                </a:solidFill>
              </a:rPr>
              <a:t>нешняя торговля</a:t>
            </a:r>
            <a:endParaRPr lang="ru-RU" sz="3200" b="1" i="1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44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8248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Результат МГРТ –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ОТРАСЛИ МЕЖДУНАРОДНОЙ СПЕЦИАЛИЗАЦИИ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772816"/>
            <a:ext cx="3220753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Особенности ОМС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2997" y="2939752"/>
            <a:ext cx="4467890" cy="15696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Производство продукции</a:t>
            </a:r>
          </a:p>
          <a:p>
            <a:r>
              <a:rPr lang="ru-RU" sz="2400" b="1" dirty="0"/>
              <a:t>з</a:t>
            </a:r>
            <a:r>
              <a:rPr lang="ru-RU" sz="2400" b="1" dirty="0" smtClean="0"/>
              <a:t>начительно превышает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обственные потребности</a:t>
            </a:r>
          </a:p>
          <a:p>
            <a:r>
              <a:rPr lang="ru-RU" sz="2400" b="1" dirty="0" smtClean="0"/>
              <a:t>страны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3124418"/>
            <a:ext cx="2218877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Ориентация </a:t>
            </a:r>
          </a:p>
          <a:p>
            <a:r>
              <a:rPr lang="ru-RU" sz="2400" b="1" dirty="0" smtClean="0"/>
              <a:t>на экспорт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70439" y="4725144"/>
            <a:ext cx="3560590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ОМС определяют</a:t>
            </a:r>
          </a:p>
          <a:p>
            <a:r>
              <a:rPr lang="ru-RU" sz="2400" b="1" dirty="0" smtClean="0"/>
              <a:t>«лицо» страны в МГРТ</a:t>
            </a:r>
            <a:endParaRPr lang="ru-RU" sz="24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64779" y="2188983"/>
            <a:ext cx="167612" cy="5045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91830" y="2188983"/>
            <a:ext cx="988282" cy="210411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977473" y="2029532"/>
            <a:ext cx="773261" cy="8234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Международная специализация стран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сырьевые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а</a:t>
            </a:r>
            <a:r>
              <a:rPr lang="ru-RU" sz="3600" b="1" i="1" dirty="0" smtClean="0">
                <a:solidFill>
                  <a:srgbClr val="C00000"/>
                </a:solidFill>
              </a:rPr>
              <a:t>грарные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промышленные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т</a:t>
            </a:r>
            <a:r>
              <a:rPr lang="ru-RU" sz="3600" b="1" i="1" dirty="0" smtClean="0">
                <a:solidFill>
                  <a:srgbClr val="C00000"/>
                </a:solidFill>
              </a:rPr>
              <a:t>уристические центры</a:t>
            </a:r>
          </a:p>
          <a:p>
            <a:r>
              <a:rPr lang="ru-RU" sz="3600" b="1" i="1" dirty="0">
                <a:solidFill>
                  <a:srgbClr val="C00000"/>
                </a:solidFill>
              </a:rPr>
              <a:t>ф</a:t>
            </a:r>
            <a:r>
              <a:rPr lang="ru-RU" sz="3600" b="1" i="1" dirty="0" smtClean="0">
                <a:solidFill>
                  <a:srgbClr val="C00000"/>
                </a:solidFill>
              </a:rPr>
              <a:t>инансовые центры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0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630</TotalTime>
  <Words>346</Words>
  <Application>Microsoft Office PowerPoint</Application>
  <PresentationFormat>Экран (4:3)</PresentationFormat>
  <Paragraphs>143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Century Gothic</vt:lpstr>
      <vt:lpstr>Times New Roman</vt:lpstr>
      <vt:lpstr>Wingdings</vt:lpstr>
      <vt:lpstr>Аптека</vt:lpstr>
      <vt:lpstr>Презентация PowerPoint</vt:lpstr>
      <vt:lpstr> Алгоритм работы групп 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МГРТ</vt:lpstr>
      <vt:lpstr>Презентация PowerPoint</vt:lpstr>
      <vt:lpstr>Международная специализация стран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 Windows</cp:lastModifiedBy>
  <cp:revision>77</cp:revision>
  <dcterms:created xsi:type="dcterms:W3CDTF">2011-11-21T16:03:16Z</dcterms:created>
  <dcterms:modified xsi:type="dcterms:W3CDTF">2019-02-07T18:41:01Z</dcterms:modified>
</cp:coreProperties>
</file>