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2" name="Прямоугольник 11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3" name="Скругленный прямоугольник 12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одзаголовок 8"/>
          <p:cNvSpPr>
            <a:spLocks noGrp="1"/>
          </p:cNvSpPr>
          <p:nvPr>
            <p:ph type="subTitle" idx="1"/>
          </p:nvPr>
        </p:nvSpPr>
        <p:spPr>
          <a:xfrm>
            <a:off x="1295400" y="3200400"/>
            <a:ext cx="6400800" cy="1600200"/>
          </a:xfrm>
        </p:spPr>
        <p:txBody>
          <a:bodyPr/>
          <a:lstStyle>
            <a:lvl1pPr marL="0" indent="0" algn="ctr">
              <a:buNone/>
              <a:defRPr sz="2600">
                <a:solidFill>
                  <a:schemeClr val="tx2"/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28" name="Дата 27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17" name="Нижний колонтитул 16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9" name="Номер слайда 28"/>
          <p:cNvSpPr>
            <a:spLocks noGrp="1"/>
          </p:cNvSpPr>
          <p:nvPr>
            <p:ph type="sldNum" sz="quarter" idx="12"/>
          </p:nvPr>
        </p:nvSpPr>
        <p:spPr/>
        <p:txBody>
          <a:bodyPr lIns="0" tIns="0" rIns="0" bIns="0">
            <a:noAutofit/>
          </a:bodyPr>
          <a:lstStyle>
            <a:lvl1pPr>
              <a:defRPr sz="1400">
                <a:solidFill>
                  <a:srgbClr val="FFFFFF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7" name="Прямоугольник 6"/>
          <p:cNvSpPr/>
          <p:nvPr/>
        </p:nvSpPr>
        <p:spPr>
          <a:xfrm>
            <a:off x="62931" y="1449303"/>
            <a:ext cx="9021537" cy="1527349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62931" y="1396720"/>
            <a:ext cx="9021537" cy="120580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62931" y="2976649"/>
            <a:ext cx="9021537" cy="110532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Заголовок 7"/>
          <p:cNvSpPr>
            <a:spLocks noGrp="1"/>
          </p:cNvSpPr>
          <p:nvPr>
            <p:ph type="ctrTitle"/>
          </p:nvPr>
        </p:nvSpPr>
        <p:spPr>
          <a:xfrm>
            <a:off x="457200" y="1505930"/>
            <a:ext cx="8229600" cy="1470025"/>
          </a:xfrm>
        </p:spPr>
        <p:txBody>
          <a:bodyPr anchor="ctr"/>
          <a:lstStyle>
            <a:lvl1pPr algn="ctr">
              <a:defRPr lang="en-US" dirty="0">
                <a:solidFill>
                  <a:srgbClr val="FFFFFF"/>
                </a:solidFill>
              </a:defRPr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2389946885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8" name="Содержимое 7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777240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368554120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bg>
      <p:bgRef idx="1003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1" name="Прямоугольник 10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10" name="Скругленный прямоугольник 9"/>
          <p:cNvSpPr/>
          <p:nvPr/>
        </p:nvSpPr>
        <p:spPr>
          <a:xfrm>
            <a:off x="65313" y="69755"/>
            <a:ext cx="9013372" cy="6692201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3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952500"/>
            <a:ext cx="7772400" cy="1362075"/>
          </a:xfrm>
        </p:spPr>
        <p:txBody>
          <a:bodyPr anchor="b" anchorCtr="0"/>
          <a:lstStyle>
            <a:lvl1pPr algn="l">
              <a:buNone/>
              <a:defRPr sz="4000" b="0" cap="none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547938"/>
            <a:ext cx="7772400" cy="1338262"/>
          </a:xfrm>
        </p:spPr>
        <p:txBody>
          <a:bodyPr anchor="t" anchorCtr="0"/>
          <a:lstStyle>
            <a:lvl1pPr marL="0" indent="0">
              <a:buNone/>
              <a:defRPr sz="2400">
                <a:solidFill>
                  <a:schemeClr val="tx1">
                    <a:tint val="75000"/>
                  </a:schemeClr>
                </a:solidFill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>
          <a:xfrm>
            <a:off x="800100" y="6172200"/>
            <a:ext cx="40005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 flipV="1">
            <a:off x="69412" y="2376830"/>
            <a:ext cx="9013515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69146" y="2341475"/>
            <a:ext cx="9013781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68306" y="2468880"/>
            <a:ext cx="9014621" cy="45720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03376124"/>
      </p:ext>
    </p:extLst>
  </p:cSld>
  <p:clrMapOvr>
    <a:overrideClrMapping bg1="lt1" tx1="dk1" bg2="lt2" tx2="dk2" accent1="accent1" accent2="accent2" accent3="accent3" accent4="accent4" accent5="accent5" accent6="accent6" hlink="hlink" folHlink="folHlink"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9" name="Содержимое 8"/>
          <p:cNvSpPr>
            <a:spLocks noGrp="1"/>
          </p:cNvSpPr>
          <p:nvPr>
            <p:ph sz="quarter" idx="1"/>
          </p:nvPr>
        </p:nvSpPr>
        <p:spPr>
          <a:xfrm>
            <a:off x="91440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2"/>
          </p:nvPr>
        </p:nvSpPr>
        <p:spPr>
          <a:xfrm>
            <a:off x="4933950" y="1447800"/>
            <a:ext cx="3749040" cy="45720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928847151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>
              <a:defRPr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953000" y="1447800"/>
            <a:ext cx="3733800" cy="762000"/>
          </a:xfrm>
          <a:noFill/>
          <a:ln w="12700" cap="sq" cmpd="sng" algn="ctr">
            <a:noFill/>
            <a:prstDash val="solid"/>
          </a:ln>
        </p:spPr>
        <p:txBody>
          <a:bodyPr lIns="91440" anchor="b" anchorCtr="0">
            <a:noAutofit/>
          </a:bodyPr>
          <a:lstStyle>
            <a:lvl1pPr marL="0" indent="0">
              <a:buNone/>
              <a:defRPr sz="2400" b="1">
                <a:solidFill>
                  <a:schemeClr val="accent1"/>
                </a:solidFill>
                <a:latin typeface="+mj-lt"/>
                <a:ea typeface="+mj-ea"/>
                <a:cs typeface="+mj-cs"/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half" idx="2"/>
          </p:nvPr>
        </p:nvSpPr>
        <p:spPr>
          <a:xfrm>
            <a:off x="9144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13" name="Содержимое 12"/>
          <p:cNvSpPr>
            <a:spLocks noGrp="1"/>
          </p:cNvSpPr>
          <p:nvPr>
            <p:ph sz="half" idx="4"/>
          </p:nvPr>
        </p:nvSpPr>
        <p:spPr>
          <a:xfrm>
            <a:off x="4953000" y="2247900"/>
            <a:ext cx="3733800" cy="38862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421911903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46396032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27031871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" name="Прямоугольник 7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9" name="Скругленный прямоугольник 8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273050"/>
            <a:ext cx="7772400" cy="1143000"/>
          </a:xfrm>
        </p:spPr>
        <p:txBody>
          <a:bodyPr anchor="b" anchorCtr="0"/>
          <a:lstStyle>
            <a:lvl1pPr algn="l">
              <a:buNone/>
              <a:defRPr sz="40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914400" y="1600200"/>
            <a:ext cx="1905000" cy="4495800"/>
          </a:xfrm>
        </p:spPr>
        <p:txBody>
          <a:bodyPr/>
          <a:lstStyle>
            <a:lvl1pPr marL="0" indent="0">
              <a:buNone/>
              <a:defRPr sz="1800"/>
            </a:lvl1pPr>
            <a:lvl2pPr>
              <a:buNone/>
              <a:defRPr sz="1200"/>
            </a:lvl2pPr>
            <a:lvl3pPr>
              <a:buNone/>
              <a:defRPr sz="1000"/>
            </a:lvl3pPr>
            <a:lvl4pPr>
              <a:buNone/>
              <a:defRPr sz="900"/>
            </a:lvl4pPr>
            <a:lvl5pPr>
              <a:buNone/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Содержимое 10"/>
          <p:cNvSpPr>
            <a:spLocks noGrp="1"/>
          </p:cNvSpPr>
          <p:nvPr>
            <p:ph sz="quarter" idx="1"/>
          </p:nvPr>
        </p:nvSpPr>
        <p:spPr>
          <a:xfrm>
            <a:off x="2971800" y="1600200"/>
            <a:ext cx="5715000" cy="4495800"/>
          </a:xfrm>
        </p:spPr>
        <p:txBody>
          <a:bodyPr vert="horz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1904786771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914400" y="4900550"/>
            <a:ext cx="7315200" cy="522288"/>
          </a:xfrm>
        </p:spPr>
        <p:txBody>
          <a:bodyPr anchor="ctr">
            <a:noAutofit/>
          </a:bodyPr>
          <a:lstStyle>
            <a:lvl1pPr algn="l">
              <a:buNone/>
              <a:defRPr sz="2800" b="0"/>
            </a:lvl1pPr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914400" y="5445825"/>
            <a:ext cx="7315200" cy="685800"/>
          </a:xfrm>
        </p:spPr>
        <p:txBody>
          <a:bodyPr/>
          <a:lstStyle>
            <a:lvl1pPr marL="0" indent="0">
              <a:buFontTx/>
              <a:buNone/>
              <a:defRPr sz="1600"/>
            </a:lvl1pPr>
            <a:lvl2pPr>
              <a:defRPr sz="1200"/>
            </a:lvl2pPr>
            <a:lvl3pPr>
              <a:defRPr sz="1000"/>
            </a:lvl3pPr>
            <a:lvl4pPr>
              <a:defRPr sz="900"/>
            </a:lvl4pPr>
            <a:lvl5pPr>
              <a:defRPr sz="900"/>
            </a:lvl5pPr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>
          <a:xfrm>
            <a:off x="914400" y="6172200"/>
            <a:ext cx="3886200" cy="457200"/>
          </a:xfrm>
        </p:spPr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>
          <a:xfrm>
            <a:off x="146304" y="6208776"/>
            <a:ext cx="457200" cy="457200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1" name="Прямоугольник 10"/>
          <p:cNvSpPr/>
          <p:nvPr/>
        </p:nvSpPr>
        <p:spPr>
          <a:xfrm flipV="1">
            <a:off x="68307" y="4683555"/>
            <a:ext cx="9006840" cy="91440"/>
          </a:xfrm>
          <a:prstGeom prst="rect">
            <a:avLst/>
          </a:prstGeom>
          <a:solidFill>
            <a:schemeClr val="accent1">
              <a:alpha val="10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8508" y="4650474"/>
            <a:ext cx="9006639" cy="45719"/>
          </a:xfrm>
          <a:prstGeom prst="rect">
            <a:avLst/>
          </a:prstGeom>
          <a:solidFill>
            <a:schemeClr val="accent1">
              <a:tint val="60000"/>
            </a:schemeClr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68510" y="4773224"/>
            <a:ext cx="9006637" cy="48807"/>
          </a:xfrm>
          <a:prstGeom prst="rect">
            <a:avLst/>
          </a:prstGeom>
          <a:solidFill>
            <a:schemeClr val="accent5"/>
          </a:solidFill>
          <a:ln w="19050" cap="sq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68308" y="66675"/>
            <a:ext cx="9001873" cy="4581525"/>
          </a:xfrm>
          <a:prstGeom prst="round2SameRect">
            <a:avLst>
              <a:gd name="adj1" fmla="val 7101"/>
              <a:gd name="adj2" fmla="val 0"/>
            </a:avLst>
          </a:prstGeom>
          <a:solidFill>
            <a:schemeClr val="bg2"/>
          </a:solidFill>
          <a:ln w="6350">
            <a:solidFill>
              <a:schemeClr val="tx1"/>
            </a:solidFill>
          </a:ln>
        </p:spPr>
        <p:txBody>
          <a:bodyPr/>
          <a:lstStyle>
            <a:lvl1pPr marL="0" indent="0">
              <a:buNone/>
              <a:defRPr sz="3200"/>
            </a:lvl1pPr>
          </a:lstStyle>
          <a:p>
            <a:r>
              <a:rPr kumimoji="0" lang="ru-RU" smtClean="0"/>
              <a:t>Вставка рисунка</a:t>
            </a:r>
            <a:endParaRPr kumimoji="0" lang="en-US" dirty="0"/>
          </a:p>
        </p:txBody>
      </p:sp>
    </p:spTree>
    <p:extLst>
      <p:ext uri="{BB962C8B-B14F-4D97-AF65-F5344CB8AC3E}">
        <p14:creationId xmlns:p14="http://schemas.microsoft.com/office/powerpoint/2010/main" val="204887806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07074174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41"/>
            <a:ext cx="2011680" cy="5851525"/>
          </a:xfrm>
        </p:spPr>
        <p:txBody>
          <a:bodyPr vert="eaVert"/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914400" y="274640"/>
            <a:ext cx="5562600" cy="5851525"/>
          </a:xfrm>
        </p:spPr>
        <p:txBody>
          <a:bodyPr vert="eaVert"/>
          <a:lstStyle/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946123257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82910479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443710206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38668281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23313616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975336554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309196495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7408479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6347140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73379910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6872756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22743729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Прямоугольник 8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solidFill>
            <a:srgbClr val="FFFFFF"/>
          </a:solidFill>
          <a:ln w="12700" cap="flat" cmpd="sng" algn="ctr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 useBgFill="1">
        <p:nvSpPr>
          <p:cNvPr id="8" name="Скругленный прямоугольник 7"/>
          <p:cNvSpPr/>
          <p:nvPr/>
        </p:nvSpPr>
        <p:spPr>
          <a:xfrm>
            <a:off x="64008" y="69755"/>
            <a:ext cx="9013372" cy="6693408"/>
          </a:xfrm>
          <a:prstGeom prst="roundRect">
            <a:avLst>
              <a:gd name="adj" fmla="val 4929"/>
            </a:avLst>
          </a:prstGeom>
          <a:ln w="6350" cap="sq" cmpd="sng" algn="ctr">
            <a:solidFill>
              <a:schemeClr val="tx1">
                <a:alpha val="100000"/>
              </a:schemeClr>
            </a:solidFill>
            <a:prstDash val="solid"/>
          </a:ln>
          <a:effectLst/>
        </p:spPr>
        <p:style>
          <a:lnRef idx="3">
            <a:schemeClr val="lt1"/>
          </a:lnRef>
          <a:fillRef idx="1001">
            <a:schemeClr val="l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/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2" name="Заголовок 21"/>
          <p:cNvSpPr>
            <a:spLocks noGrp="1"/>
          </p:cNvSpPr>
          <p:nvPr>
            <p:ph type="title"/>
          </p:nvPr>
        </p:nvSpPr>
        <p:spPr>
          <a:xfrm>
            <a:off x="914400" y="274638"/>
            <a:ext cx="7772400" cy="1143000"/>
          </a:xfrm>
          <a:prstGeom prst="rect">
            <a:avLst/>
          </a:prstGeom>
        </p:spPr>
        <p:txBody>
          <a:bodyPr bIns="91440" anchor="b" anchorCtr="0">
            <a:normAutofit/>
          </a:bodyPr>
          <a:lstStyle/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13" name="Текст 12"/>
          <p:cNvSpPr>
            <a:spLocks noGrp="1"/>
          </p:cNvSpPr>
          <p:nvPr>
            <p:ph type="body" idx="1"/>
          </p:nvPr>
        </p:nvSpPr>
        <p:spPr>
          <a:xfrm>
            <a:off x="914400" y="1447800"/>
            <a:ext cx="7772400" cy="4572000"/>
          </a:xfrm>
          <a:prstGeom prst="rect">
            <a:avLst/>
          </a:prstGeom>
        </p:spPr>
        <p:txBody>
          <a:bodyPr>
            <a:normAutofit/>
          </a:bodyPr>
          <a:lstStyle/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14" name="Дата 13"/>
          <p:cNvSpPr>
            <a:spLocks noGrp="1"/>
          </p:cNvSpPr>
          <p:nvPr>
            <p:ph type="dt" sz="half" idx="2"/>
          </p:nvPr>
        </p:nvSpPr>
        <p:spPr>
          <a:xfrm>
            <a:off x="6172200" y="6191250"/>
            <a:ext cx="2476500" cy="476250"/>
          </a:xfrm>
          <a:prstGeom prst="rect">
            <a:avLst/>
          </a:prstGeom>
        </p:spPr>
        <p:txBody>
          <a:bodyPr anchor="ctr" anchorCtr="0"/>
          <a:lstStyle>
            <a:lvl1pPr algn="r"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srgbClr val="696464"/>
                </a:solidFill>
              </a:rPr>
              <a:pPr/>
              <a:t>19.11.2023</a:t>
            </a:fld>
            <a:endParaRPr lang="ru-RU">
              <a:solidFill>
                <a:srgbClr val="696464"/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3"/>
          </p:nvPr>
        </p:nvSpPr>
        <p:spPr>
          <a:xfrm>
            <a:off x="914400" y="6172200"/>
            <a:ext cx="3962400" cy="457200"/>
          </a:xfrm>
          <a:prstGeom prst="rect">
            <a:avLst/>
          </a:prstGeom>
        </p:spPr>
        <p:txBody>
          <a:bodyPr anchor="ctr" anchorCtr="0"/>
          <a:lstStyle>
            <a:lvl1pPr eaLnBrk="1" latinLnBrk="0" hangingPunct="1">
              <a:defRPr kumimoji="0" sz="1400">
                <a:solidFill>
                  <a:schemeClr val="tx2"/>
                </a:solidFill>
              </a:defRPr>
            </a:lvl1pPr>
          </a:lstStyle>
          <a:p>
            <a:endParaRPr lang="ru-RU">
              <a:solidFill>
                <a:srgbClr val="696464"/>
              </a:solidFill>
            </a:endParaRPr>
          </a:p>
        </p:txBody>
      </p:sp>
      <p:sp>
        <p:nvSpPr>
          <p:cNvPr id="23" name="Номер слайда 22"/>
          <p:cNvSpPr>
            <a:spLocks noGrp="1"/>
          </p:cNvSpPr>
          <p:nvPr>
            <p:ph type="sldNum" sz="quarter" idx="4"/>
          </p:nvPr>
        </p:nvSpPr>
        <p:spPr>
          <a:xfrm>
            <a:off x="146304" y="6210300"/>
            <a:ext cx="457200" cy="457200"/>
          </a:xfrm>
          <a:prstGeom prst="ellipse">
            <a:avLst/>
          </a:prstGeom>
          <a:solidFill>
            <a:schemeClr val="accent1"/>
          </a:solidFill>
        </p:spPr>
        <p:txBody>
          <a:bodyPr wrap="none" lIns="0" tIns="0" rIns="0" bIns="0" anchor="ctr" anchorCtr="1">
            <a:noAutofit/>
          </a:bodyPr>
          <a:lstStyle>
            <a:lvl1pPr algn="ctr" eaLnBrk="1" latinLnBrk="0" hangingPunct="1">
              <a:defRPr kumimoji="0" sz="1400">
                <a:solidFill>
                  <a:srgbClr val="FFFFFF"/>
                </a:solidFill>
                <a:latin typeface="+mj-lt"/>
                <a:ea typeface="+mj-ea"/>
                <a:cs typeface="+mj-cs"/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708769279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4000" kern="1200">
          <a:solidFill>
            <a:schemeClr val="tx2"/>
          </a:solidFill>
          <a:latin typeface="+mj-lt"/>
          <a:ea typeface="+mj-ea"/>
          <a:cs typeface="+mj-cs"/>
        </a:defRPr>
      </a:lvl1pPr>
    </p:titleStyle>
    <p:bodyStyle>
      <a:lvl1pPr marL="274320" indent="-274320" algn="l" rtl="0" eaLnBrk="1" latinLnBrk="0" hangingPunct="1">
        <a:spcBef>
          <a:spcPts val="580"/>
        </a:spcBef>
        <a:buClr>
          <a:schemeClr val="accent1"/>
        </a:buClr>
        <a:buSzPct val="85000"/>
        <a:buFont typeface="Wingdings 2"/>
        <a:buChar char=""/>
        <a:defRPr kumimoji="0" sz="2600" kern="1200">
          <a:solidFill>
            <a:schemeClr val="tx1"/>
          </a:solidFill>
          <a:latin typeface="+mn-lt"/>
          <a:ea typeface="+mn-ea"/>
          <a:cs typeface="+mn-cs"/>
        </a:defRPr>
      </a:lvl1pPr>
      <a:lvl2pPr marL="548640" indent="-228600" algn="l" rtl="0" eaLnBrk="1" latinLnBrk="0" hangingPunct="1">
        <a:spcBef>
          <a:spcPts val="370"/>
        </a:spcBef>
        <a:buClr>
          <a:schemeClr val="accent2"/>
        </a:buClr>
        <a:buSzPct val="85000"/>
        <a:buFont typeface="Wingdings 2"/>
        <a:buChar char="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8229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SzPct val="85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3pPr>
      <a:lvl4pPr marL="1097280" indent="-228600" algn="l" rtl="0" eaLnBrk="1" latinLnBrk="0" hangingPunct="1">
        <a:spcBef>
          <a:spcPts val="370"/>
        </a:spcBef>
        <a:buClr>
          <a:schemeClr val="accent3"/>
        </a:buClr>
        <a:buSzPct val="80000"/>
        <a:buFont typeface="Wingdings 2"/>
        <a:buChar char="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1371600" indent="-228600" algn="l" rtl="0" eaLnBrk="1" latinLnBrk="0" hangingPunct="1">
        <a:spcBef>
          <a:spcPts val="370"/>
        </a:spcBef>
        <a:buClr>
          <a:schemeClr val="accent3"/>
        </a:buClr>
        <a:buFontTx/>
        <a:buChar char="o"/>
        <a:defRPr kumimoji="0"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1645920" indent="-228600" algn="l" rtl="0" eaLnBrk="1" latinLnBrk="0" hangingPunct="1">
        <a:spcBef>
          <a:spcPts val="370"/>
        </a:spcBef>
        <a:buClr>
          <a:schemeClr val="accent3"/>
        </a:buClr>
        <a:buChar char="•"/>
        <a:defRPr kumimoji="0" sz="18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920240" indent="-228600" algn="l" rtl="0" eaLnBrk="1" latinLnBrk="0" hangingPunct="1">
        <a:spcBef>
          <a:spcPts val="370"/>
        </a:spcBef>
        <a:buClr>
          <a:schemeClr val="accent2"/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2194560" indent="-228600" algn="l" rtl="0" eaLnBrk="1" latinLnBrk="0" hangingPunct="1">
        <a:spcBef>
          <a:spcPts val="370"/>
        </a:spcBef>
        <a:buClr>
          <a:schemeClr val="accent1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2468880" indent="-228600" algn="l" rtl="0" eaLnBrk="1" latinLnBrk="0" hangingPunct="1">
        <a:spcBef>
          <a:spcPts val="370"/>
        </a:spcBef>
        <a:buClr>
          <a:schemeClr val="accent2">
            <a:tint val="60000"/>
          </a:schemeClr>
        </a:buClr>
        <a:buChar char="•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88948385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wmf"/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wmf"/><Relationship Id="rId2" Type="http://schemas.openxmlformats.org/officeDocument/2006/relationships/image" Target="../media/image2.png"/><Relationship Id="rId1" Type="http://schemas.openxmlformats.org/officeDocument/2006/relationships/slideLayout" Target="../slideLayouts/slideLayout29.xml"/><Relationship Id="rId4" Type="http://schemas.openxmlformats.org/officeDocument/2006/relationships/image" Target="../media/image6.wmf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7.wmf"/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8.jpeg"/><Relationship Id="rId2" Type="http://schemas.openxmlformats.org/officeDocument/2006/relationships/hyperlink" Target="http://ru.wikipedia.org/wiki/%D0%A4%D0%B0%D0%B9%D0%BB:Gottfried_Wilhelm_von_Leibniz.jpg" TargetMode="External"/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3" Type="http://schemas.openxmlformats.org/officeDocument/2006/relationships/image" Target="../media/image9.jpeg"/><Relationship Id="rId2" Type="http://schemas.openxmlformats.org/officeDocument/2006/relationships/hyperlink" Target="http://upload.wikimedia.org/wikipedia/commons/0/0e/Magnitsky.djvu" TargetMode="External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10.jpeg"/><Relationship Id="rId2" Type="http://schemas.openxmlformats.org/officeDocument/2006/relationships/hyperlink" Target="http://ru.wikipedia.org/wiki/%D0%A4%D0%B0%D0%B9%D0%BB:Fibonacci2.jpg" TargetMode="External"/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3" Type="http://schemas.openxmlformats.org/officeDocument/2006/relationships/image" Target="../media/image11.jpeg"/><Relationship Id="rId2" Type="http://schemas.openxmlformats.org/officeDocument/2006/relationships/hyperlink" Target="http://ru.wikipedia.org/wiki/%D0%A4%D0%B0%D0%B9%D0%BB:Gottfried_Wilhelm_von_Leibniz.jpg" TargetMode="External"/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285852" y="1428736"/>
            <a:ext cx="6400800" cy="1600200"/>
          </a:xfrm>
        </p:spPr>
        <p:txBody>
          <a:bodyPr>
            <a:normAutofit/>
          </a:bodyPr>
          <a:lstStyle/>
          <a:p>
            <a:r>
              <a:rPr lang="ru-RU" sz="3600" dirty="0" smtClean="0">
                <a:solidFill>
                  <a:schemeClr val="bg1"/>
                </a:solidFill>
              </a:rPr>
              <a:t>О происхождении математических знаков</a:t>
            </a:r>
            <a:endParaRPr lang="ru-RU" sz="3600" dirty="0">
              <a:solidFill>
                <a:schemeClr val="bg1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3428992" y="214290"/>
            <a:ext cx="2406428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Занятие№12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026" name="WordArt 2"/>
          <p:cNvSpPr>
            <a:spLocks noChangeArrowheads="1" noChangeShapeType="1" noTextEdit="1"/>
          </p:cNvSpPr>
          <p:nvPr/>
        </p:nvSpPr>
        <p:spPr bwMode="auto">
          <a:xfrm rot="16200000" flipV="1">
            <a:off x="2023267" y="5120477"/>
            <a:ext cx="388919" cy="434989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 dirty="0" smtClean="0">
                <a:ln w="12700">
                  <a:solidFill>
                    <a:srgbClr val="5A5A5A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ψ</a:t>
            </a:r>
            <a:endParaRPr lang="ru-RU" sz="3600" kern="10" dirty="0">
              <a:ln w="12700">
                <a:solidFill>
                  <a:srgbClr val="5A5A5A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1027" name="WordArt 3"/>
          <p:cNvSpPr>
            <a:spLocks noChangeArrowheads="1" noChangeShapeType="1" noTextEdit="1"/>
          </p:cNvSpPr>
          <p:nvPr/>
        </p:nvSpPr>
        <p:spPr bwMode="auto">
          <a:xfrm rot="5400000">
            <a:off x="4205288" y="3652837"/>
            <a:ext cx="374634" cy="355589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 dirty="0" smtClean="0">
                <a:ln w="12700">
                  <a:solidFill>
                    <a:srgbClr val="5A5A5A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ψ</a:t>
            </a:r>
            <a:endParaRPr lang="ru-RU" sz="3600" kern="10" dirty="0">
              <a:ln w="12700">
                <a:solidFill>
                  <a:srgbClr val="5A5A5A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8" name="Рисунок 7" descr="D54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5429264"/>
            <a:ext cx="399415" cy="32385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9" name="Прямоугольник 8"/>
          <p:cNvSpPr/>
          <p:nvPr/>
        </p:nvSpPr>
        <p:spPr>
          <a:xfrm>
            <a:off x="928662" y="3429000"/>
            <a:ext cx="69762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—</a:t>
            </a:r>
            <a:endParaRPr lang="ru-RU" sz="4000" b="1" dirty="0">
              <a:solidFill>
                <a:prstClr val="black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4143372" y="4929198"/>
            <a:ext cx="553357" cy="707886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000" b="1" dirty="0" smtClean="0">
                <a:solidFill>
                  <a:prstClr val="black"/>
                </a:solidFill>
              </a:rPr>
              <a:t> : </a:t>
            </a:r>
            <a:endParaRPr lang="ru-RU" sz="4000" b="1" dirty="0">
              <a:solidFill>
                <a:prstClr val="black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7786710" y="3357562"/>
            <a:ext cx="548548" cy="830997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800" b="1" dirty="0" smtClean="0">
                <a:solidFill>
                  <a:prstClr val="black"/>
                </a:solidFill>
              </a:rPr>
              <a:t>×</a:t>
            </a:r>
            <a:endParaRPr lang="ru-RU" sz="4800" dirty="0">
              <a:solidFill>
                <a:prstClr val="black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6143636" y="4286256"/>
            <a:ext cx="518091" cy="769441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4400" b="1" dirty="0" smtClean="0">
                <a:solidFill>
                  <a:prstClr val="black"/>
                </a:solidFill>
              </a:rPr>
              <a:t>+</a:t>
            </a:r>
            <a:endParaRPr lang="ru-RU" sz="4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27888502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4" name="Прямоугольник 3"/>
          <p:cNvSpPr/>
          <p:nvPr/>
        </p:nvSpPr>
        <p:spPr>
          <a:xfrm>
            <a:off x="3428992" y="285728"/>
            <a:ext cx="1905330" cy="523220"/>
          </a:xfrm>
          <a:prstGeom prst="rect">
            <a:avLst/>
          </a:prstGeom>
          <a:solidFill>
            <a:schemeClr val="bg1"/>
          </a:solidFill>
        </p:spPr>
        <p:txBody>
          <a:bodyPr wrap="none">
            <a:spAutoFit/>
          </a:bodyPr>
          <a:lstStyle/>
          <a:p>
            <a:r>
              <a:rPr lang="ru-RU" sz="2800" b="1" i="1" dirty="0" smtClean="0">
                <a:solidFill>
                  <a:srgbClr val="C0504D"/>
                </a:solidFill>
              </a:rPr>
              <a:t>Разминка</a:t>
            </a:r>
            <a:endParaRPr lang="ru-RU" sz="2800" dirty="0">
              <a:solidFill>
                <a:srgbClr val="C0504D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1142976" y="1000108"/>
            <a:ext cx="3687228" cy="46166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</a:rPr>
              <a:t>Исключите лишнее слово</a:t>
            </a:r>
            <a:r>
              <a:rPr lang="ru-RU" dirty="0" smtClean="0">
                <a:solidFill>
                  <a:prstClr val="black"/>
                </a:solidFill>
              </a:rPr>
              <a:t>:</a:t>
            </a:r>
            <a:endParaRPr lang="ru-RU" dirty="0">
              <a:solidFill>
                <a:prstClr val="black"/>
              </a:solidFill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2285984" y="1857364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Т Р Б А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1928794" y="2428868"/>
            <a:ext cx="2315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К П И Р А К С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2071670" y="3000372"/>
            <a:ext cx="1877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Т Р С А Е С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2214546" y="3500438"/>
            <a:ext cx="1418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А Т М Ь</a:t>
            </a:r>
            <a:endParaRPr lang="ru-RU" sz="2800" dirty="0">
              <a:solidFill>
                <a:srgbClr val="0070C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2000232" y="4071942"/>
            <a:ext cx="217078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70C0"/>
                </a:solidFill>
              </a:rPr>
              <a:t>Н  К В Ч У А </a:t>
            </a:r>
            <a:endParaRPr lang="ru-RU" sz="2800" dirty="0">
              <a:solidFill>
                <a:srgbClr val="0070C0"/>
              </a:solidFill>
            </a:endParaRPr>
          </a:p>
        </p:txBody>
      </p:sp>
      <p:pic>
        <p:nvPicPr>
          <p:cNvPr id="11" name="Рисунок 10" descr="funderar.jpg"/>
          <p:cNvPicPr>
            <a:picLocks noChangeAspect="1"/>
          </p:cNvPicPr>
          <p:nvPr/>
        </p:nvPicPr>
        <p:blipFill>
          <a:blip r:embed="rId2" cstate="print"/>
          <a:stretch>
            <a:fillRect/>
          </a:stretch>
        </p:blipFill>
        <p:spPr>
          <a:xfrm>
            <a:off x="3357554" y="4714884"/>
            <a:ext cx="2357454" cy="1964545"/>
          </a:xfrm>
          <a:prstGeom prst="rect">
            <a:avLst/>
          </a:prstGeom>
        </p:spPr>
      </p:pic>
      <p:sp>
        <p:nvSpPr>
          <p:cNvPr id="12" name="Прямоугольник 11"/>
          <p:cNvSpPr/>
          <p:nvPr/>
        </p:nvSpPr>
        <p:spPr>
          <a:xfrm>
            <a:off x="5143504" y="1857364"/>
            <a:ext cx="133402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Б Р А Т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5072066" y="3500438"/>
            <a:ext cx="1418978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М А Т Ь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5000628" y="2428868"/>
            <a:ext cx="231505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 К Р И П К 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5000628" y="3000372"/>
            <a:ext cx="1877437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С Е С Т Р А</a:t>
            </a:r>
            <a:endParaRPr lang="ru-RU" sz="2800" b="1" dirty="0">
              <a:solidFill>
                <a:srgbClr val="C0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5072066" y="4071942"/>
            <a:ext cx="2013693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C00000"/>
                </a:solidFill>
              </a:rPr>
              <a:t>В Н У Ч К А</a:t>
            </a:r>
            <a:endParaRPr lang="ru-RU" sz="2800" b="1" dirty="0">
              <a:solidFill>
                <a:srgbClr val="C0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36644810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" fill="hold">
                            <p:stCondLst>
                              <p:cond delay="0"/>
                            </p:stCondLst>
                            <p:childTnLst>
                              <p:par>
                                <p:cTn id="8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0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1" dur="1000" fill="hold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2" dur="1000"/>
                                        <p:tgtEl>
                                          <p:spTgt spid="6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000"/>
                            </p:stCondLst>
                            <p:childTnLst>
                              <p:par>
                                <p:cTn id="14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1000" fill="hold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8" dur="1000"/>
                                        <p:tgtEl>
                                          <p:spTgt spid="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3" dur="1000" fill="hold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24" dur="1000"/>
                                        <p:tgtEl>
                                          <p:spTgt spid="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8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9" dur="1000" fill="hold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0" dur="1000"/>
                                        <p:tgtEl>
                                          <p:spTgt spid="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1" fill="hold">
                            <p:stCondLst>
                              <p:cond delay="4000"/>
                            </p:stCondLst>
                            <p:childTnLst>
                              <p:par>
                                <p:cTn id="32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4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5" dur="1000" fill="hold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36" dur="1000"/>
                                        <p:tgtEl>
                                          <p:spTgt spid="1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1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2" dur="1000" fill="hold"/>
                                        <p:tgtEl>
                                          <p:spTgt spid="12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3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4" fill="hold">
                      <p:stCondLst>
                        <p:cond delay="indefinite"/>
                      </p:stCondLst>
                      <p:childTnLst>
                        <p:par>
                          <p:cTn id="45" fill="hold">
                            <p:stCondLst>
                              <p:cond delay="0"/>
                            </p:stCondLst>
                            <p:childTnLst>
                              <p:par>
                                <p:cTn id="46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9" dur="1000" fill="hold"/>
                                        <p:tgtEl>
                                          <p:spTgt spid="1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0" dur="1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1" fill="hold">
                      <p:stCondLst>
                        <p:cond delay="indefinite"/>
                      </p:stCondLst>
                      <p:childTnLst>
                        <p:par>
                          <p:cTn id="52" fill="hold">
                            <p:stCondLst>
                              <p:cond delay="0"/>
                            </p:stCondLst>
                            <p:childTnLst>
                              <p:par>
                                <p:cTn id="53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5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6" dur="1000" fill="hold"/>
                                        <p:tgtEl>
                                          <p:spTgt spid="13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7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1000" fill="hold"/>
                                        <p:tgtEl>
                                          <p:spTgt spid="1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1000"/>
                                        <p:tgtEl>
                                          <p:spTgt spid="1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1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1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1000"/>
                            </p:stCondLst>
                            <p:childTnLst>
                              <p:par>
                                <p:cTn id="73" presetID="3" presetClass="emph" presetSubtype="2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74" dur="2000" fill="hold"/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6600FF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2" grpId="0"/>
      <p:bldP spid="13" grpId="0"/>
      <p:bldP spid="14" grpId="0"/>
      <p:bldP spid="15" grpId="0"/>
      <p:bldP spid="16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Прямоугольник 1"/>
          <p:cNvSpPr/>
          <p:nvPr/>
        </p:nvSpPr>
        <p:spPr>
          <a:xfrm>
            <a:off x="1214414" y="285728"/>
            <a:ext cx="6572280" cy="1077218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504D">
                    <a:lumMod val="75000"/>
                  </a:srgbClr>
                </a:solidFill>
              </a:rPr>
              <a:t>О происхождении математических знаков</a:t>
            </a:r>
            <a:endParaRPr lang="ru-RU" sz="3200" dirty="0">
              <a:solidFill>
                <a:srgbClr val="C0504D">
                  <a:lumMod val="75000"/>
                </a:srgbClr>
              </a:solidFill>
            </a:endParaRPr>
          </a:p>
        </p:txBody>
      </p:sp>
      <p:pic>
        <p:nvPicPr>
          <p:cNvPr id="3" name="Рисунок 2" descr="C:\Documents and Settings\нина\Local Settings\Temporary Internet Files\Content.IE5\Y4FIAPDQ\MCj02957420000[1].wmf"/>
          <p:cNvPicPr/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57158" y="2071678"/>
            <a:ext cx="2210442" cy="292895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4" name="Прямоугольник 3"/>
          <p:cNvSpPr/>
          <p:nvPr/>
        </p:nvSpPr>
        <p:spPr>
          <a:xfrm>
            <a:off x="500034" y="1285860"/>
            <a:ext cx="2500329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«</a:t>
            </a:r>
            <a:r>
              <a:rPr lang="ru-RU" sz="2800" b="1" dirty="0" smtClean="0">
                <a:solidFill>
                  <a:prstClr val="black"/>
                </a:solidFill>
              </a:rPr>
              <a:t>+</a:t>
            </a:r>
            <a:r>
              <a:rPr lang="ru-RU" sz="2800" dirty="0" smtClean="0">
                <a:solidFill>
                  <a:prstClr val="black"/>
                </a:solidFill>
              </a:rPr>
              <a:t>» и «</a:t>
            </a:r>
            <a:r>
              <a:rPr lang="ru-RU" sz="2800" b="1" dirty="0" smtClean="0">
                <a:solidFill>
                  <a:prstClr val="black"/>
                </a:solidFill>
              </a:rPr>
              <a:t>—</a:t>
            </a:r>
            <a:r>
              <a:rPr lang="ru-RU" sz="2800" dirty="0" smtClean="0">
                <a:solidFill>
                  <a:prstClr val="black"/>
                </a:solidFill>
              </a:rPr>
              <a:t>» </a:t>
            </a:r>
            <a:endParaRPr lang="ru-RU" sz="2800" dirty="0">
              <a:solidFill>
                <a:prstClr val="black"/>
              </a:solidFill>
            </a:endParaRPr>
          </a:p>
        </p:txBody>
      </p:sp>
      <p:sp>
        <p:nvSpPr>
          <p:cNvPr id="5" name="Прямоугольник 4"/>
          <p:cNvSpPr/>
          <p:nvPr/>
        </p:nvSpPr>
        <p:spPr>
          <a:xfrm>
            <a:off x="2786050" y="1928802"/>
            <a:ext cx="5357850" cy="4154984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>
                <a:solidFill>
                  <a:prstClr val="black"/>
                </a:solidFill>
              </a:rPr>
              <a:t>Происхождение употребляемых нами в арифметике и алгебре знаков не всегда можно точно установить. Существует мнение, что знаки «</a:t>
            </a:r>
            <a:r>
              <a:rPr lang="ru-RU" sz="2400" b="1" dirty="0" smtClean="0">
                <a:solidFill>
                  <a:prstClr val="black"/>
                </a:solidFill>
              </a:rPr>
              <a:t>+</a:t>
            </a:r>
            <a:r>
              <a:rPr lang="ru-RU" sz="2400" dirty="0" smtClean="0">
                <a:solidFill>
                  <a:prstClr val="black"/>
                </a:solidFill>
              </a:rPr>
              <a:t>» и «</a:t>
            </a:r>
            <a:r>
              <a:rPr lang="ru-RU" sz="2400" b="1" dirty="0" smtClean="0">
                <a:solidFill>
                  <a:prstClr val="black"/>
                </a:solidFill>
              </a:rPr>
              <a:t>—</a:t>
            </a:r>
            <a:r>
              <a:rPr lang="ru-RU" sz="2400" dirty="0" smtClean="0">
                <a:solidFill>
                  <a:prstClr val="black"/>
                </a:solidFill>
              </a:rPr>
              <a:t>»  возникли в торговой практике. Виноторговец  чёрточками отмечал, сколько мер вина он продал из бочки. Доливая в бочку новые запасы, он перечёркивал столько расходных чёрточек, сколько мер восстанавливал. Так в XV в. возникли знаки сложения и вычитания</a:t>
            </a:r>
            <a:endParaRPr lang="ru-RU" sz="24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58345874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49" name="Rectangle 1"/>
          <p:cNvSpPr>
            <a:spLocks noChangeArrowheads="1"/>
          </p:cNvSpPr>
          <p:nvPr/>
        </p:nvSpPr>
        <p:spPr bwMode="auto">
          <a:xfrm>
            <a:off x="357158" y="234056"/>
            <a:ext cx="778674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Ещё древние египтяне обозначали сложение специальным знаком – рисунком шагающих ног.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4" name="Рисунок 3" descr="D54"/>
          <p:cNvPicPr/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8001024" y="500042"/>
            <a:ext cx="500065" cy="5000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  <p:sp>
        <p:nvSpPr>
          <p:cNvPr id="2052" name="Rectangle 4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53" name="Rectangle 5"/>
          <p:cNvSpPr>
            <a:spLocks noChangeArrowheads="1"/>
          </p:cNvSpPr>
          <p:nvPr/>
        </p:nvSpPr>
        <p:spPr bwMode="auto">
          <a:xfrm>
            <a:off x="1857324" y="1357298"/>
            <a:ext cx="7286676" cy="138499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Для обозначения вычитания в III в. до н. э. в Греции использовали знак         - перевёрнутую букву «пси» (      )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54" name="WordArt 6"/>
          <p:cNvSpPr>
            <a:spLocks noChangeArrowheads="1" noChangeShapeType="1" noTextEdit="1"/>
          </p:cNvSpPr>
          <p:nvPr/>
        </p:nvSpPr>
        <p:spPr bwMode="auto">
          <a:xfrm rot="16200000" flipV="1">
            <a:off x="6286512" y="1928802"/>
            <a:ext cx="357190" cy="35719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 dirty="0" smtClean="0">
                <a:ln w="12700">
                  <a:solidFill>
                    <a:srgbClr val="5A5A5A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ψ</a:t>
            </a:r>
            <a:endParaRPr lang="ru-RU" sz="3600" kern="10" dirty="0">
              <a:ln w="12700">
                <a:solidFill>
                  <a:srgbClr val="5A5A5A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sp>
        <p:nvSpPr>
          <p:cNvPr id="2056" name="Rectangle 8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057" name="Rectangle 9"/>
          <p:cNvSpPr>
            <a:spLocks noChangeArrowheads="1"/>
          </p:cNvSpPr>
          <p:nvPr/>
        </p:nvSpPr>
        <p:spPr bwMode="auto">
          <a:xfrm>
            <a:off x="0" y="3143248"/>
            <a:ext cx="7786742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Итальянские математики использовали для этого букву </a:t>
            </a:r>
            <a:r>
              <a:rPr lang="ru-RU" sz="28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m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(</a:t>
            </a:r>
            <a:r>
              <a:rPr lang="ru-RU" sz="2800" b="1" dirty="0" err="1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μ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), начальную букву слова «минус». В XVI в. для обозначения действия вычитания стали применять знак «</a:t>
            </a: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—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» ,    и, чтобы отличать минус от тире, Л.Ф. Магницкий (XVIII в.) стал обозначать вычитание знаком «  : ».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050" name="WordArt 2"/>
          <p:cNvSpPr>
            <a:spLocks noChangeArrowheads="1" noChangeShapeType="1" noTextEdit="1"/>
          </p:cNvSpPr>
          <p:nvPr/>
        </p:nvSpPr>
        <p:spPr bwMode="auto">
          <a:xfrm rot="5400000">
            <a:off x="4000496" y="2357430"/>
            <a:ext cx="357190" cy="357190"/>
          </a:xfrm>
          <a:prstGeom prst="rect">
            <a:avLst/>
          </a:prstGeom>
        </p:spPr>
        <p:txBody>
          <a:bodyPr vert="wordArtVert" wrap="none" fromWordArt="1">
            <a:prstTxWarp prst="textPlain">
              <a:avLst>
                <a:gd name="adj" fmla="val 50000"/>
              </a:avLst>
            </a:prstTxWarp>
          </a:bodyPr>
          <a:lstStyle/>
          <a:p>
            <a:pPr algn="ctr"/>
            <a:r>
              <a:rPr lang="el-GR" sz="3600" kern="10" dirty="0" smtClean="0">
                <a:ln w="12700">
                  <a:solidFill>
                    <a:srgbClr val="5A5A5A"/>
                  </a:solidFill>
                  <a:round/>
                  <a:headEnd/>
                  <a:tailEnd/>
                </a:ln>
                <a:solidFill>
                  <a:srgbClr val="000000"/>
                </a:solidFill>
                <a:latin typeface="Times New Roman"/>
                <a:cs typeface="Times New Roman"/>
              </a:rPr>
              <a:t>ψ</a:t>
            </a:r>
            <a:endParaRPr lang="ru-RU" sz="3600" kern="10" dirty="0">
              <a:ln w="12700">
                <a:solidFill>
                  <a:srgbClr val="5A5A5A"/>
                </a:solidFill>
                <a:round/>
                <a:headEnd/>
                <a:tailEnd/>
              </a:ln>
              <a:solidFill>
                <a:srgbClr val="000000"/>
              </a:solidFill>
              <a:latin typeface="Times New Roman"/>
              <a:cs typeface="Times New Roman"/>
            </a:endParaRPr>
          </a:p>
        </p:txBody>
      </p:sp>
      <p:pic>
        <p:nvPicPr>
          <p:cNvPr id="2058" name="Picture 10" descr="C:\Documents and Settings\Сергей\Local Settings\Temporary Internet Files\Content.IE5\9X72AJSO\MC900412974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7215206" y="5120484"/>
            <a:ext cx="1928794" cy="1737516"/>
          </a:xfrm>
          <a:prstGeom prst="rect">
            <a:avLst/>
          </a:prstGeom>
          <a:noFill/>
        </p:spPr>
      </p:pic>
      <p:pic>
        <p:nvPicPr>
          <p:cNvPr id="2059" name="Picture 11" descr="C:\Documents and Settings\Сергей\Local Settings\Temporary Internet Files\Content.IE5\DUJTU9WQ\MC900412994[1].wmf"/>
          <p:cNvPicPr>
            <a:picLocks noChangeAspect="1" noChangeArrowheads="1"/>
          </p:cNvPicPr>
          <p:nvPr/>
        </p:nvPicPr>
        <p:blipFill>
          <a:blip r:embed="rId4" cstate="print"/>
          <a:srcRect/>
          <a:stretch>
            <a:fillRect/>
          </a:stretch>
        </p:blipFill>
        <p:spPr bwMode="auto">
          <a:xfrm>
            <a:off x="0" y="1428736"/>
            <a:ext cx="1643042" cy="1214446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47500313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Rectangle 1"/>
          <p:cNvSpPr>
            <a:spLocks noChangeArrowheads="1"/>
          </p:cNvSpPr>
          <p:nvPr/>
        </p:nvSpPr>
        <p:spPr bwMode="auto">
          <a:xfrm>
            <a:off x="0" y="1164134"/>
            <a:ext cx="7286644" cy="569386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Для обозначения действия умножения некоторые европейские математики XVI в. употребляли букву </a:t>
            </a: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М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– начальную букву латинского слова, обозначавшего увеличение, умножение, -</a:t>
            </a:r>
            <a:r>
              <a:rPr lang="ru-RU" sz="28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</a:t>
            </a:r>
            <a:r>
              <a:rPr lang="en-US" sz="28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multiplication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(мультипликация). В XVII в. некоторые математики стали обозначать умножение косым крестиком «</a:t>
            </a: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×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», а другие употребляли для этого точку.  В XVI-XVIII вв. единообразия в употреблении символов не было. Лишь в конце XVIII в. большинство математиков стало употреблять для обозначения умножения точку, однако допускали и употребление косого креста.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29698" name="Picture 2" descr="C:\Documents and Settings\Сергей\Local Settings\Temporary Internet Files\Content.IE5\9X72AJSO\MC900412984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427986" y="0"/>
            <a:ext cx="2716014" cy="196077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140601522"/>
      </p:ext>
    </p:extLst>
  </p:cSld>
  <p:clrMapOvr>
    <a:masterClrMapping/>
  </p:clrMapOvr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199338"/>
            <a:ext cx="8286776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Знаки «×» и «·» стали общеупотребительными и общепризнанными благодаря авторитету знаменитого немецкого математика Готфрида Вильгельма Лейбница (1646-1716).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71736" y="2357430"/>
          <a:ext cx="3238197" cy="3929090"/>
        </p:xfrm>
        <a:graphic>
          <a:graphicData uri="http://schemas.openxmlformats.org/drawingml/2006/table">
            <a:tbl>
              <a:tblPr/>
              <a:tblGrid>
                <a:gridCol w="3238197"/>
              </a:tblGrid>
              <a:tr h="3929090">
                <a:tc>
                  <a:txBody>
                    <a:bodyPr/>
                    <a:lstStyle/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endParaRPr lang="ru-RU" sz="2200" b="1" dirty="0" smtClean="0">
                        <a:latin typeface="Times New Roman"/>
                        <a:ea typeface="Times New Roman"/>
                        <a:cs typeface="Times New Roman"/>
                      </a:endParaRPr>
                    </a:p>
                    <a:p>
                      <a:pPr indent="180340" algn="ctr">
                        <a:lnSpc>
                          <a:spcPct val="115000"/>
                        </a:lnSpc>
                        <a:spcAft>
                          <a:spcPts val="600"/>
                        </a:spcAft>
                      </a:pPr>
                      <a:r>
                        <a:rPr lang="ru-RU" sz="2200" b="1" dirty="0" smtClean="0">
                          <a:latin typeface="Times New Roman"/>
                          <a:ea typeface="Times New Roman"/>
                          <a:cs typeface="Times New Roman"/>
                        </a:rPr>
                        <a:t>Готфрид </a:t>
                      </a:r>
                      <a:r>
                        <a:rPr lang="ru-RU" sz="2200" b="1" dirty="0">
                          <a:latin typeface="Times New Roman"/>
                          <a:ea typeface="Times New Roman"/>
                          <a:cs typeface="Times New Roman"/>
                        </a:rPr>
                        <a:t>Вильгельм фон Лейбниц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0960" marR="60960" marT="60960" marB="60960" anchor="ctr">
                    <a:lnL>
                      <a:noFill/>
                    </a:lnL>
                    <a:lnR>
                      <a:noFill/>
                    </a:lnR>
                    <a:lnT>
                      <a:noFill/>
                    </a:lnT>
                    <a:lnB>
                      <a:noFill/>
                    </a:lnB>
                    <a:solidFill>
                      <a:srgbClr val="B0C4DE"/>
                    </a:solidFill>
                  </a:tcPr>
                </a:tc>
              </a:tr>
            </a:tbl>
          </a:graphicData>
        </a:graphic>
      </p:graphicFrame>
      <p:pic>
        <p:nvPicPr>
          <p:cNvPr id="30722" name="Рисунок 33" descr="Портрет">
            <a:hlinkClick r:id="rId2" tooltip="Портрет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214678" y="2428868"/>
            <a:ext cx="1905000" cy="24098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96338868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7" dur="500"/>
                                        <p:tgtEl>
                                          <p:spTgt spid="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3" presetClass="entr" presetSubtype="1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blinds(horizontal)">
                                      <p:cBhvr>
                                        <p:cTn id="11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1745" name="Рисунок 1" descr="Файл:Magnitsky.djvu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357554" y="2643182"/>
            <a:ext cx="1928826" cy="2888739"/>
          </a:xfrm>
          <a:prstGeom prst="rect">
            <a:avLst/>
          </a:prstGeom>
          <a:noFill/>
        </p:spPr>
      </p:pic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0"/>
            <a:ext cx="9144000" cy="267765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В России впервые дал название компонентам умножения в начале XVIII в. Леонтий Филиппович Магницкий.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В своём учебнике «арифметика» он писал: «34 – </a:t>
            </a:r>
            <a:r>
              <a:rPr lang="ru-RU" sz="2800" dirty="0" err="1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еличество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 (количество), 2 – множитель, 68 – продукт, или произведение»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-1285916" y="5786454"/>
            <a:ext cx="842965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3690938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400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Арифметика» Л.Ф. Магницкого.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71249839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AutoShape 1"/>
          <p:cNvSpPr>
            <a:spLocks noChangeShapeType="1"/>
          </p:cNvSpPr>
          <p:nvPr/>
        </p:nvSpPr>
        <p:spPr bwMode="auto">
          <a:xfrm>
            <a:off x="1949450" y="1173163"/>
            <a:ext cx="0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2770" name="Рисунок 4" descr="http://upload.wikimedia.org/wikipedia/commons/thumb/3/35/Fibonacci2.jpg/180px-Fibonacci2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6858016" y="3857628"/>
            <a:ext cx="1916130" cy="2528663"/>
          </a:xfrm>
          <a:prstGeom prst="rect">
            <a:avLst/>
          </a:prstGeom>
          <a:noFill/>
        </p:spPr>
      </p:pic>
      <p:sp>
        <p:nvSpPr>
          <p:cNvPr id="32771" name="AutoShape 3"/>
          <p:cNvSpPr>
            <a:spLocks noChangeShapeType="1"/>
          </p:cNvSpPr>
          <p:nvPr/>
        </p:nvSpPr>
        <p:spPr bwMode="auto">
          <a:xfrm>
            <a:off x="1142976" y="6000768"/>
            <a:ext cx="125413" cy="0"/>
          </a:xfrm>
          <a:prstGeom prst="straightConnector1">
            <a:avLst/>
          </a:prstGeom>
          <a:noFill/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2772" name="Rectangle 4"/>
          <p:cNvSpPr>
            <a:spLocks noChangeArrowheads="1"/>
          </p:cNvSpPr>
          <p:nvPr/>
        </p:nvSpPr>
        <p:spPr bwMode="auto">
          <a:xfrm>
            <a:off x="0" y="-120016"/>
            <a:ext cx="9144000" cy="295465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На протяжении тысячелетий действие деления не обозначалось знаком. Его просто называли и записывали словами. Индийские математики первыми стали обозначать деление начальной буквой названия этого действия –D. Арабы ввели для обозначения деления черту. 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2773" name="Rectangle 5"/>
          <p:cNvSpPr>
            <a:spLocks noChangeArrowheads="1"/>
          </p:cNvSpPr>
          <p:nvPr/>
        </p:nvSpPr>
        <p:spPr bwMode="auto">
          <a:xfrm>
            <a:off x="0" y="2714620"/>
            <a:ext cx="6715172" cy="39703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Её</a:t>
            </a:r>
            <a:r>
              <a:rPr lang="ru-RU" sz="2800" dirty="0" smtClean="0">
                <a:solidFill>
                  <a:prstClr val="black"/>
                </a:solidFill>
                <a:ea typeface="Times New Roman" pitchFamily="18" charset="0"/>
                <a:cs typeface="Times New Roman" pitchFamily="18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перенял от арабов в XIII в. итальянский математик Фибоначчи (Леонардо Пизанский). Он же первым употребил термин «частное».  Знак двоеточие «: » для обозначения деления вошёл в употребление в конце XVII в.  До этого у некоторых математиков встречался знак «  :  », которым они обозначали это действии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2805701158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rgbClr val="FF9966"/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0" y="0"/>
            <a:ext cx="9144000" cy="44012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Знак равенства обозначали в разные времена по-разному: и словами, и разными символами. Знак «=», столь удобный и понятный в настоящее время, стали широко использовать только в XVIII в. А предложил его для обозначения равенства двух выражений автор учебника алгебры англичанин Роберт </a:t>
            </a:r>
            <a:r>
              <a:rPr lang="ru-RU" sz="2800" dirty="0" err="1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Рикорд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в 1557 г. Он так объяснил свой выбор: «Никакие два предмета не могут в большей степени быть равны между собой. Как две параллельные прямые».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  <a:tabLst>
                <a:tab pos="2435225" algn="l"/>
              </a:tabLs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Знак «=» стал общепризнанным благодаря Г.В. Лейбницу.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pic>
        <p:nvPicPr>
          <p:cNvPr id="33795" name="Picture 3" descr="Gottfried Wilhelm von Leibniz.jpg">
            <a:hlinkClick r:id="rId2"/>
          </p:cNvPr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2786050" y="4286256"/>
            <a:ext cx="2000264" cy="2396712"/>
          </a:xfrm>
          <a:prstGeom prst="rect">
            <a:avLst/>
          </a:prstGeom>
          <a:noFill/>
        </p:spPr>
      </p:pic>
      <p:sp>
        <p:nvSpPr>
          <p:cNvPr id="4" name="Прямоугольник 3"/>
          <p:cNvSpPr/>
          <p:nvPr/>
        </p:nvSpPr>
        <p:spPr>
          <a:xfrm>
            <a:off x="4929190" y="6286520"/>
            <a:ext cx="3562770" cy="369332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b="1" dirty="0" smtClean="0">
                <a:solidFill>
                  <a:prstClr val="black"/>
                </a:solidFill>
              </a:rPr>
              <a:t>Готфрид Вильгельм фон Лейбниц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14305103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5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3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Справедливость">
  <a:themeElements>
    <a:clrScheme name="Справедливость">
      <a:dk1>
        <a:sysClr val="windowText" lastClr="000000"/>
      </a:dk1>
      <a:lt1>
        <a:sysClr val="window" lastClr="FFFFFF"/>
      </a:lt1>
      <a:dk2>
        <a:srgbClr val="696464"/>
      </a:dk2>
      <a:lt2>
        <a:srgbClr val="E9E5DC"/>
      </a:lt2>
      <a:accent1>
        <a:srgbClr val="D34817"/>
      </a:accent1>
      <a:accent2>
        <a:srgbClr val="9B2D1F"/>
      </a:accent2>
      <a:accent3>
        <a:srgbClr val="A28E6A"/>
      </a:accent3>
      <a:accent4>
        <a:srgbClr val="956251"/>
      </a:accent4>
      <a:accent5>
        <a:srgbClr val="918485"/>
      </a:accent5>
      <a:accent6>
        <a:srgbClr val="855D5D"/>
      </a:accent6>
      <a:hlink>
        <a:srgbClr val="CC9900"/>
      </a:hlink>
      <a:folHlink>
        <a:srgbClr val="96A9A9"/>
      </a:folHlink>
    </a:clrScheme>
    <a:fontScheme name="Справедливость">
      <a:majorFont>
        <a:latin typeface="Franklin Gothic Book"/>
        <a:ea typeface=""/>
        <a:cs typeface=""/>
        <a:font script="Grek" typeface="Calibri"/>
        <a:font script="Cyrl" typeface="Calibri"/>
        <a:font script="Jpan" typeface="HGｺﾞｼｯｸM"/>
        <a:font script="Hang" typeface="바탕"/>
        <a:font script="Hans" typeface="幼圆"/>
        <a:font script="Hant" typeface="微軟正黑體"/>
        <a:font script="Arab" typeface="Tahoma"/>
        <a:font script="Hebr" typeface="Aharoni"/>
        <a:font script="Thai" typeface="Lily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ahoma"/>
        <a:font script="Uigh" typeface="Microsoft Uighur"/>
      </a:majorFont>
      <a:minorFont>
        <a:latin typeface="Perpetua"/>
        <a:ea typeface=""/>
        <a:cs typeface=""/>
        <a:font script="Grek" typeface="Cambria"/>
        <a:font script="Cyrl" typeface="Cambria"/>
        <a:font script="Jpan" typeface="HG創英ﾌﾟﾚｾﾞﾝｽEB"/>
        <a:font script="Hang" typeface="맑은 고딕"/>
        <a:font script="Hans" typeface="宋体"/>
        <a:font script="Hant" typeface="新細明體"/>
        <a:font script="Arab" typeface="Times New Roman"/>
        <a:font script="Hebr" typeface="Aharoni"/>
        <a:font script="Thai" typeface="EucrosiaUPC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Справедливость">
      <a:fillStyleLst>
        <a:solidFill>
          <a:schemeClr val="phClr"/>
        </a:solidFill>
        <a:blipFill>
          <a:blip xmlns:r="http://schemas.openxmlformats.org/officeDocument/2006/relationships" r:embed="rId1">
            <a:duotone>
              <a:schemeClr val="phClr">
                <a:tint val="30000"/>
                <a:satMod val="300000"/>
              </a:schemeClr>
              <a:schemeClr val="phClr">
                <a:tint val="40000"/>
                <a:satMod val="200000"/>
              </a:schemeClr>
            </a:duotone>
          </a:blip>
          <a:tile tx="0" ty="0" sx="70000" sy="70000" flip="none" algn="ctr"/>
        </a:blipFill>
        <a:blipFill>
          <a:blip xmlns:r="http://schemas.openxmlformats.org/officeDocument/2006/relationships" r:embed="rId1">
            <a:duotone>
              <a:schemeClr val="phClr">
                <a:shade val="22000"/>
                <a:satMod val="160000"/>
              </a:schemeClr>
              <a:schemeClr val="phClr">
                <a:shade val="45000"/>
                <a:satMod val="100000"/>
              </a:schemeClr>
            </a:duotone>
          </a:blip>
          <a:tile tx="0" ty="0" sx="65000" sy="65000" flip="none" algn="ctr"/>
        </a:blipFill>
      </a:fillStyleLst>
      <a:lnStyleLst>
        <a:ln w="9525" cap="flat" cmpd="sng" algn="ctr">
          <a:solidFill>
            <a:schemeClr val="phClr">
              <a:shade val="60000"/>
              <a:satMod val="110000"/>
            </a:schemeClr>
          </a:solidFill>
          <a:prstDash val="solid"/>
        </a:ln>
        <a:ln w="127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38100" dist="25400" dir="5400000" algn="t" rotWithShape="0">
              <a:srgbClr val="000000">
                <a:alpha val="50000"/>
              </a:srgbClr>
            </a:outerShdw>
          </a:effectLst>
        </a:effectStyle>
        <a:effectStyle>
          <a:effectLst>
            <a:outerShdw blurRad="50800" dist="50800" dir="5400000" algn="t" rotWithShape="0">
              <a:srgbClr val="000000">
                <a:alpha val="60000"/>
              </a:srgbClr>
            </a:outerShdw>
          </a:effectLst>
          <a:scene3d>
            <a:camera prst="isometricBottomUp" fov="0">
              <a:rot lat="0" lon="0" rev="0"/>
            </a:camera>
            <a:lightRig rig="soft" dir="b">
              <a:rot lat="0" lon="0" rev="9000000"/>
            </a:lightRig>
          </a:scene3d>
          <a:sp3d contourW="35000" prstMaterial="matte">
            <a:bevelT w="45000" h="38100" prst="convex"/>
            <a:contourClr>
              <a:schemeClr val="phClr">
                <a:tint val="10000"/>
                <a:satMod val="130000"/>
              </a:schemeClr>
            </a:contourClr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40000"/>
                <a:satMod val="165000"/>
              </a:schemeClr>
            </a:gs>
            <a:gs pos="50000">
              <a:schemeClr val="phClr">
                <a:shade val="80000"/>
                <a:satMod val="155000"/>
              </a:schemeClr>
            </a:gs>
            <a:gs pos="100000">
              <a:schemeClr val="phClr">
                <a:tint val="95000"/>
                <a:satMod val="200000"/>
              </a:schemeClr>
            </a:gs>
          </a:gsLst>
          <a:lin ang="16200000" scaled="1"/>
        </a:gradFill>
        <a:blipFill>
          <a:blip xmlns:r="http://schemas.openxmlformats.org/officeDocument/2006/relationships" r:embed="rId1">
            <a:duotone>
              <a:schemeClr val="phClr">
                <a:tint val="95000"/>
                <a:satMod val="200000"/>
              </a:schemeClr>
              <a:schemeClr val="phClr">
                <a:shade val="80000"/>
                <a:satMod val="100000"/>
              </a:schemeClr>
            </a:duotone>
          </a:blip>
          <a:tile tx="0" ty="0" sx="55000" sy="5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568</Words>
  <Application>Microsoft Office PowerPoint</Application>
  <PresentationFormat>Экран (4:3)</PresentationFormat>
  <Paragraphs>44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Справедливость</vt:lpstr>
      <vt:lpstr>1_Тема Office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1</cp:revision>
  <dcterms:created xsi:type="dcterms:W3CDTF">2023-11-19T12:14:55Z</dcterms:created>
  <dcterms:modified xsi:type="dcterms:W3CDTF">2023-11-19T12:15:50Z</dcterms:modified>
</cp:coreProperties>
</file>