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477" r:id="rId2"/>
    <p:sldId id="500" r:id="rId3"/>
    <p:sldId id="450" r:id="rId4"/>
    <p:sldId id="452" r:id="rId5"/>
    <p:sldId id="448" r:id="rId6"/>
    <p:sldId id="494" r:id="rId7"/>
    <p:sldId id="465" r:id="rId8"/>
    <p:sldId id="458" r:id="rId9"/>
    <p:sldId id="463" r:id="rId10"/>
    <p:sldId id="495" r:id="rId11"/>
    <p:sldId id="472" r:id="rId12"/>
    <p:sldId id="479" r:id="rId13"/>
    <p:sldId id="471" r:id="rId14"/>
    <p:sldId id="461" r:id="rId15"/>
    <p:sldId id="474" r:id="rId16"/>
    <p:sldId id="475" r:id="rId17"/>
    <p:sldId id="453" r:id="rId18"/>
    <p:sldId id="487" r:id="rId19"/>
    <p:sldId id="497" r:id="rId20"/>
    <p:sldId id="49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" initials="E" lastIdx="1" clrIdx="0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7544" autoAdjust="0"/>
  </p:normalViewPr>
  <p:slideViewPr>
    <p:cSldViewPr snapToGrid="0">
      <p:cViewPr varScale="1">
        <p:scale>
          <a:sx n="53" d="100"/>
          <a:sy n="53" d="100"/>
        </p:scale>
        <p:origin x="102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55E28A-EEB0-49BF-8C3D-AC01757F9674}" type="doc">
      <dgm:prSet loTypeId="urn:microsoft.com/office/officeart/2005/8/layout/default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9F3E29-350E-410A-BBD1-A343522032BD}">
      <dgm:prSet phldrT="[Текст]" custT="1"/>
      <dgm:spPr/>
      <dgm:t>
        <a:bodyPr/>
        <a:lstStyle/>
        <a:p>
          <a:r>
            <a: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у ребенка адекватных представлений о собственных возможностях и ограничениях</a:t>
          </a:r>
        </a:p>
      </dgm:t>
    </dgm:pt>
    <dgm:pt modelId="{BB31DE66-5CAF-4D88-ADCE-B3D1A4CBCC33}" type="parTrans" cxnId="{1BF7BCF5-0C72-4B8E-9631-E0AC4898F694}">
      <dgm:prSet/>
      <dgm:spPr/>
      <dgm:t>
        <a:bodyPr/>
        <a:lstStyle/>
        <a:p>
          <a:endParaRPr lang="ru-RU"/>
        </a:p>
      </dgm:t>
    </dgm:pt>
    <dgm:pt modelId="{753583BA-BA81-4446-9C7B-434E90A4CAC9}" type="sibTrans" cxnId="{1BF7BCF5-0C72-4B8E-9631-E0AC4898F694}">
      <dgm:prSet/>
      <dgm:spPr/>
      <dgm:t>
        <a:bodyPr/>
        <a:lstStyle/>
        <a:p>
          <a:endParaRPr lang="ru-RU"/>
        </a:p>
      </dgm:t>
    </dgm:pt>
    <dgm:pt modelId="{0B5799A0-8FC7-4FDC-A051-0118104CDD76}">
      <dgm:prSet phldrT="[Текст]" custT="1"/>
      <dgm:spPr/>
      <dgm:t>
        <a:bodyPr/>
        <a:lstStyle/>
        <a:p>
          <a:r>
            <a: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Овладение навыками коммуникации</a:t>
          </a:r>
        </a:p>
      </dgm:t>
    </dgm:pt>
    <dgm:pt modelId="{01F02E83-ECCF-4E64-80A5-5212BD2718DE}" type="parTrans" cxnId="{BD6D9988-6D1D-4D3B-B775-0221B5C1B3F9}">
      <dgm:prSet/>
      <dgm:spPr/>
      <dgm:t>
        <a:bodyPr/>
        <a:lstStyle/>
        <a:p>
          <a:endParaRPr lang="ru-RU"/>
        </a:p>
      </dgm:t>
    </dgm:pt>
    <dgm:pt modelId="{C286B0ED-FA77-4AE8-A394-D631A471AA05}" type="sibTrans" cxnId="{BD6D9988-6D1D-4D3B-B775-0221B5C1B3F9}">
      <dgm:prSet/>
      <dgm:spPr/>
      <dgm:t>
        <a:bodyPr/>
        <a:lstStyle/>
        <a:p>
          <a:endParaRPr lang="ru-RU"/>
        </a:p>
      </dgm:t>
    </dgm:pt>
    <dgm:pt modelId="{5D84F36F-414B-4FD7-A6E1-4E2FD4584469}">
      <dgm:prSet phldrT="[Текст]" custT="1"/>
      <dgm:spPr/>
      <dgm:t>
        <a:bodyPr/>
        <a:lstStyle/>
        <a:p>
          <a:r>
            <a: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Овладение социально-бытовыми умениями, используемыми в повседневной жизни</a:t>
          </a:r>
        </a:p>
      </dgm:t>
    </dgm:pt>
    <dgm:pt modelId="{0C463DB0-8D16-4490-9AF0-B8E2969441F0}" type="parTrans" cxnId="{203BE760-F1B4-4016-93E3-F0862DA0833D}">
      <dgm:prSet/>
      <dgm:spPr/>
      <dgm:t>
        <a:bodyPr/>
        <a:lstStyle/>
        <a:p>
          <a:endParaRPr lang="ru-RU"/>
        </a:p>
      </dgm:t>
    </dgm:pt>
    <dgm:pt modelId="{88E9C978-9020-4799-BAB8-46CFDA840321}" type="sibTrans" cxnId="{203BE760-F1B4-4016-93E3-F0862DA0833D}">
      <dgm:prSet/>
      <dgm:spPr/>
      <dgm:t>
        <a:bodyPr/>
        <a:lstStyle/>
        <a:p>
          <a:endParaRPr lang="ru-RU"/>
        </a:p>
      </dgm:t>
    </dgm:pt>
    <dgm:pt modelId="{DEEA0009-6A37-467F-A9DA-2A7BB11F58FE}">
      <dgm:prSet phldrT="[Текст]" custT="1"/>
      <dgm:spPr/>
      <dgm:t>
        <a:bodyPr/>
        <a:lstStyle/>
        <a:p>
          <a:r>
            <a:rPr lang="ru-RU" sz="3200" u="sng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Дифференциация и осмысление картины мира и ее временно-пространственной организации</a:t>
          </a:r>
        </a:p>
      </dgm:t>
    </dgm:pt>
    <dgm:pt modelId="{F3AD5E36-D408-45D1-8C27-DD14911858C4}" type="parTrans" cxnId="{BFD7D305-3242-496E-A35E-2DE596D8EAC5}">
      <dgm:prSet/>
      <dgm:spPr/>
      <dgm:t>
        <a:bodyPr/>
        <a:lstStyle/>
        <a:p>
          <a:endParaRPr lang="ru-RU"/>
        </a:p>
      </dgm:t>
    </dgm:pt>
    <dgm:pt modelId="{7BAE11C4-FE41-45EB-86F1-AF99973287A7}" type="sibTrans" cxnId="{BFD7D305-3242-496E-A35E-2DE596D8EAC5}">
      <dgm:prSet/>
      <dgm:spPr/>
      <dgm:t>
        <a:bodyPr/>
        <a:lstStyle/>
        <a:p>
          <a:endParaRPr lang="ru-RU"/>
        </a:p>
      </dgm:t>
    </dgm:pt>
    <dgm:pt modelId="{12422E5D-6C8A-40B1-B57E-54E30F2B3629}">
      <dgm:prSet phldrT="[Текст]" custT="1"/>
      <dgm:spPr/>
      <dgm:t>
        <a:bodyPr/>
        <a:lstStyle/>
        <a:p>
          <a:r>
            <a: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Осмысление своего социального окружения и освоение соответствующих возрасту системы ценностей и социальных ролей </a:t>
          </a:r>
        </a:p>
      </dgm:t>
    </dgm:pt>
    <dgm:pt modelId="{BE455D55-3706-4EE5-A049-5EA68A2025B1}" type="parTrans" cxnId="{02AE548C-EDED-4501-B9F0-D0C66774A19D}">
      <dgm:prSet/>
      <dgm:spPr/>
      <dgm:t>
        <a:bodyPr/>
        <a:lstStyle/>
        <a:p>
          <a:endParaRPr lang="ru-RU"/>
        </a:p>
      </dgm:t>
    </dgm:pt>
    <dgm:pt modelId="{C845F330-DDEB-400B-A8DA-56FA07EDCCBE}" type="sibTrans" cxnId="{02AE548C-EDED-4501-B9F0-D0C66774A19D}">
      <dgm:prSet/>
      <dgm:spPr/>
      <dgm:t>
        <a:bodyPr/>
        <a:lstStyle/>
        <a:p>
          <a:endParaRPr lang="ru-RU"/>
        </a:p>
      </dgm:t>
    </dgm:pt>
    <dgm:pt modelId="{0C52C089-6786-4218-8E4D-A944E9108747}" type="pres">
      <dgm:prSet presAssocID="{6855E28A-EEB0-49BF-8C3D-AC01757F9674}" presName="diagram" presStyleCnt="0">
        <dgm:presLayoutVars>
          <dgm:dir/>
          <dgm:resizeHandles val="exact"/>
        </dgm:presLayoutVars>
      </dgm:prSet>
      <dgm:spPr/>
    </dgm:pt>
    <dgm:pt modelId="{47CBE673-CAA5-47E7-8092-BAD680A7ACE0}" type="pres">
      <dgm:prSet presAssocID="{2E9F3E29-350E-410A-BBD1-A343522032BD}" presName="node" presStyleLbl="node1" presStyleIdx="0" presStyleCnt="5">
        <dgm:presLayoutVars>
          <dgm:bulletEnabled val="1"/>
        </dgm:presLayoutVars>
      </dgm:prSet>
      <dgm:spPr/>
    </dgm:pt>
    <dgm:pt modelId="{36C82602-2C8E-4295-A4D1-C7D2A8F7676D}" type="pres">
      <dgm:prSet presAssocID="{753583BA-BA81-4446-9C7B-434E90A4CAC9}" presName="sibTrans" presStyleCnt="0"/>
      <dgm:spPr/>
    </dgm:pt>
    <dgm:pt modelId="{6A9B42E9-1FF5-4F11-B6BD-82EF94E75AF5}" type="pres">
      <dgm:prSet presAssocID="{0B5799A0-8FC7-4FDC-A051-0118104CDD76}" presName="node" presStyleLbl="node1" presStyleIdx="1" presStyleCnt="5">
        <dgm:presLayoutVars>
          <dgm:bulletEnabled val="1"/>
        </dgm:presLayoutVars>
      </dgm:prSet>
      <dgm:spPr/>
    </dgm:pt>
    <dgm:pt modelId="{6C1CCE16-F211-4061-8D61-085D9AB74610}" type="pres">
      <dgm:prSet presAssocID="{C286B0ED-FA77-4AE8-A394-D631A471AA05}" presName="sibTrans" presStyleCnt="0"/>
      <dgm:spPr/>
    </dgm:pt>
    <dgm:pt modelId="{297E2A4C-E7DB-4D5A-865E-D665572CBD24}" type="pres">
      <dgm:prSet presAssocID="{5D84F36F-414B-4FD7-A6E1-4E2FD4584469}" presName="node" presStyleLbl="node1" presStyleIdx="2" presStyleCnt="5" custLinFactNeighborX="2613" custLinFactNeighborY="-2572">
        <dgm:presLayoutVars>
          <dgm:bulletEnabled val="1"/>
        </dgm:presLayoutVars>
      </dgm:prSet>
      <dgm:spPr/>
    </dgm:pt>
    <dgm:pt modelId="{9D1C8BEB-CA43-4941-B9C3-E6905A52F5BB}" type="pres">
      <dgm:prSet presAssocID="{88E9C978-9020-4799-BAB8-46CFDA840321}" presName="sibTrans" presStyleCnt="0"/>
      <dgm:spPr/>
    </dgm:pt>
    <dgm:pt modelId="{925F75C0-C7A4-4C74-A1C2-2FA985CD838C}" type="pres">
      <dgm:prSet presAssocID="{DEEA0009-6A37-467F-A9DA-2A7BB11F58FE}" presName="node" presStyleLbl="node1" presStyleIdx="3" presStyleCnt="5" custScaleX="129794" custScaleY="132627">
        <dgm:presLayoutVars>
          <dgm:bulletEnabled val="1"/>
        </dgm:presLayoutVars>
      </dgm:prSet>
      <dgm:spPr/>
    </dgm:pt>
    <dgm:pt modelId="{39D0E7E3-9FD4-4516-9D51-3FFBF0771DCF}" type="pres">
      <dgm:prSet presAssocID="{7BAE11C4-FE41-45EB-86F1-AF99973287A7}" presName="sibTrans" presStyleCnt="0"/>
      <dgm:spPr/>
    </dgm:pt>
    <dgm:pt modelId="{AF6D9332-B8F1-49B9-8C54-DECFE6F77386}" type="pres">
      <dgm:prSet presAssocID="{12422E5D-6C8A-40B1-B57E-54E30F2B3629}" presName="node" presStyleLbl="node1" presStyleIdx="4" presStyleCnt="5" custScaleX="122417" custScaleY="131281" custLinFactNeighborX="437" custLinFactNeighborY="728">
        <dgm:presLayoutVars>
          <dgm:bulletEnabled val="1"/>
        </dgm:presLayoutVars>
      </dgm:prSet>
      <dgm:spPr/>
    </dgm:pt>
  </dgm:ptLst>
  <dgm:cxnLst>
    <dgm:cxn modelId="{BFD7D305-3242-496E-A35E-2DE596D8EAC5}" srcId="{6855E28A-EEB0-49BF-8C3D-AC01757F9674}" destId="{DEEA0009-6A37-467F-A9DA-2A7BB11F58FE}" srcOrd="3" destOrd="0" parTransId="{F3AD5E36-D408-45D1-8C27-DD14911858C4}" sibTransId="{7BAE11C4-FE41-45EB-86F1-AF99973287A7}"/>
    <dgm:cxn modelId="{E46C492A-1A53-4C69-9BAC-8C4DDC1760C8}" type="presOf" srcId="{2E9F3E29-350E-410A-BBD1-A343522032BD}" destId="{47CBE673-CAA5-47E7-8092-BAD680A7ACE0}" srcOrd="0" destOrd="0" presId="urn:microsoft.com/office/officeart/2005/8/layout/default#1"/>
    <dgm:cxn modelId="{09475D5E-2A6B-4D18-9B03-69E6C1398AB0}" type="presOf" srcId="{DEEA0009-6A37-467F-A9DA-2A7BB11F58FE}" destId="{925F75C0-C7A4-4C74-A1C2-2FA985CD838C}" srcOrd="0" destOrd="0" presId="urn:microsoft.com/office/officeart/2005/8/layout/default#1"/>
    <dgm:cxn modelId="{203BE760-F1B4-4016-93E3-F0862DA0833D}" srcId="{6855E28A-EEB0-49BF-8C3D-AC01757F9674}" destId="{5D84F36F-414B-4FD7-A6E1-4E2FD4584469}" srcOrd="2" destOrd="0" parTransId="{0C463DB0-8D16-4490-9AF0-B8E2969441F0}" sibTransId="{88E9C978-9020-4799-BAB8-46CFDA840321}"/>
    <dgm:cxn modelId="{98B7A152-1613-4FE6-BB92-31DCEA1C5545}" type="presOf" srcId="{6855E28A-EEB0-49BF-8C3D-AC01757F9674}" destId="{0C52C089-6786-4218-8E4D-A944E9108747}" srcOrd="0" destOrd="0" presId="urn:microsoft.com/office/officeart/2005/8/layout/default#1"/>
    <dgm:cxn modelId="{A7E86D73-7E6B-44A3-A73F-3BD00C80C74E}" type="presOf" srcId="{0B5799A0-8FC7-4FDC-A051-0118104CDD76}" destId="{6A9B42E9-1FF5-4F11-B6BD-82EF94E75AF5}" srcOrd="0" destOrd="0" presId="urn:microsoft.com/office/officeart/2005/8/layout/default#1"/>
    <dgm:cxn modelId="{BD6D9988-6D1D-4D3B-B775-0221B5C1B3F9}" srcId="{6855E28A-EEB0-49BF-8C3D-AC01757F9674}" destId="{0B5799A0-8FC7-4FDC-A051-0118104CDD76}" srcOrd="1" destOrd="0" parTransId="{01F02E83-ECCF-4E64-80A5-5212BD2718DE}" sibTransId="{C286B0ED-FA77-4AE8-A394-D631A471AA05}"/>
    <dgm:cxn modelId="{02AE548C-EDED-4501-B9F0-D0C66774A19D}" srcId="{6855E28A-EEB0-49BF-8C3D-AC01757F9674}" destId="{12422E5D-6C8A-40B1-B57E-54E30F2B3629}" srcOrd="4" destOrd="0" parTransId="{BE455D55-3706-4EE5-A049-5EA68A2025B1}" sibTransId="{C845F330-DDEB-400B-A8DA-56FA07EDCCBE}"/>
    <dgm:cxn modelId="{23F8FBD0-426F-4F20-B2D7-BCE2AB0636DF}" type="presOf" srcId="{5D84F36F-414B-4FD7-A6E1-4E2FD4584469}" destId="{297E2A4C-E7DB-4D5A-865E-D665572CBD24}" srcOrd="0" destOrd="0" presId="urn:microsoft.com/office/officeart/2005/8/layout/default#1"/>
    <dgm:cxn modelId="{6961E0E4-8FB3-411B-AA91-C4008AC1E60E}" type="presOf" srcId="{12422E5D-6C8A-40B1-B57E-54E30F2B3629}" destId="{AF6D9332-B8F1-49B9-8C54-DECFE6F77386}" srcOrd="0" destOrd="0" presId="urn:microsoft.com/office/officeart/2005/8/layout/default#1"/>
    <dgm:cxn modelId="{1BF7BCF5-0C72-4B8E-9631-E0AC4898F694}" srcId="{6855E28A-EEB0-49BF-8C3D-AC01757F9674}" destId="{2E9F3E29-350E-410A-BBD1-A343522032BD}" srcOrd="0" destOrd="0" parTransId="{BB31DE66-5CAF-4D88-ADCE-B3D1A4CBCC33}" sibTransId="{753583BA-BA81-4446-9C7B-434E90A4CAC9}"/>
    <dgm:cxn modelId="{4941231A-8AA6-4DB8-B7BD-A0779D630245}" type="presParOf" srcId="{0C52C089-6786-4218-8E4D-A944E9108747}" destId="{47CBE673-CAA5-47E7-8092-BAD680A7ACE0}" srcOrd="0" destOrd="0" presId="urn:microsoft.com/office/officeart/2005/8/layout/default#1"/>
    <dgm:cxn modelId="{8504E1E1-0464-4D7E-AE1A-176CD20AFA60}" type="presParOf" srcId="{0C52C089-6786-4218-8E4D-A944E9108747}" destId="{36C82602-2C8E-4295-A4D1-C7D2A8F7676D}" srcOrd="1" destOrd="0" presId="urn:microsoft.com/office/officeart/2005/8/layout/default#1"/>
    <dgm:cxn modelId="{4B877A22-F3DB-4917-9828-5EE728D4B547}" type="presParOf" srcId="{0C52C089-6786-4218-8E4D-A944E9108747}" destId="{6A9B42E9-1FF5-4F11-B6BD-82EF94E75AF5}" srcOrd="2" destOrd="0" presId="urn:microsoft.com/office/officeart/2005/8/layout/default#1"/>
    <dgm:cxn modelId="{E1E2F161-0CDB-4583-A751-62A49C9872F7}" type="presParOf" srcId="{0C52C089-6786-4218-8E4D-A944E9108747}" destId="{6C1CCE16-F211-4061-8D61-085D9AB74610}" srcOrd="3" destOrd="0" presId="urn:microsoft.com/office/officeart/2005/8/layout/default#1"/>
    <dgm:cxn modelId="{FC3D5450-F308-4947-9414-15C5F6BECCE7}" type="presParOf" srcId="{0C52C089-6786-4218-8E4D-A944E9108747}" destId="{297E2A4C-E7DB-4D5A-865E-D665572CBD24}" srcOrd="4" destOrd="0" presId="urn:microsoft.com/office/officeart/2005/8/layout/default#1"/>
    <dgm:cxn modelId="{C6965634-13A0-494A-BD2A-C95B9E3FC53F}" type="presParOf" srcId="{0C52C089-6786-4218-8E4D-A944E9108747}" destId="{9D1C8BEB-CA43-4941-B9C3-E6905A52F5BB}" srcOrd="5" destOrd="0" presId="urn:microsoft.com/office/officeart/2005/8/layout/default#1"/>
    <dgm:cxn modelId="{5EA27B96-36B4-4EBE-BC7B-D76D931C969F}" type="presParOf" srcId="{0C52C089-6786-4218-8E4D-A944E9108747}" destId="{925F75C0-C7A4-4C74-A1C2-2FA985CD838C}" srcOrd="6" destOrd="0" presId="urn:microsoft.com/office/officeart/2005/8/layout/default#1"/>
    <dgm:cxn modelId="{7F6F553A-CCDB-41AA-996E-5F73B13F17D9}" type="presParOf" srcId="{0C52C089-6786-4218-8E4D-A944E9108747}" destId="{39D0E7E3-9FD4-4516-9D51-3FFBF0771DCF}" srcOrd="7" destOrd="0" presId="urn:microsoft.com/office/officeart/2005/8/layout/default#1"/>
    <dgm:cxn modelId="{209B84CC-F5FD-4E05-B9D0-E4B5CA219624}" type="presParOf" srcId="{0C52C089-6786-4218-8E4D-A944E9108747}" destId="{AF6D9332-B8F1-49B9-8C54-DECFE6F77386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58DA24-4ED9-4BCC-A083-1CD85EED185C}" type="doc">
      <dgm:prSet loTypeId="urn:microsoft.com/office/officeart/2005/8/layout/default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24560E-9118-4867-8A99-775D10920BE4}">
      <dgm:prSet phldrT="[Текст]" custT="1"/>
      <dgm:spPr/>
      <dgm:t>
        <a:bodyPr/>
        <a:lstStyle/>
        <a:p>
          <a:r>
            <a:rPr lang="tt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и обогащение опыта реального взаимодействия ребёнка с бытовым окружением, миром природных явлений и вещей</a:t>
          </a:r>
          <a:endParaRPr lang="ru-RU" sz="2400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37AF78-BA3A-4865-B53D-49D28FFAE2D3}" type="parTrans" cxnId="{055627BD-6846-4A6A-9A24-115608EBF4DC}">
      <dgm:prSet/>
      <dgm:spPr/>
      <dgm:t>
        <a:bodyPr/>
        <a:lstStyle/>
        <a:p>
          <a:endParaRPr lang="ru-RU"/>
        </a:p>
      </dgm:t>
    </dgm:pt>
    <dgm:pt modelId="{CA4089C1-2798-4D46-8331-C550FF2A5F0F}" type="sibTrans" cxnId="{055627BD-6846-4A6A-9A24-115608EBF4DC}">
      <dgm:prSet/>
      <dgm:spPr/>
      <dgm:t>
        <a:bodyPr/>
        <a:lstStyle/>
        <a:p>
          <a:endParaRPr lang="ru-RU"/>
        </a:p>
      </dgm:t>
    </dgm:pt>
    <dgm:pt modelId="{D2D4A4A4-E867-4CD0-86A3-7402A11B86A0}">
      <dgm:prSet phldrT="[Текст]" custT="1"/>
      <dgm:spPr/>
      <dgm:t>
        <a:bodyPr/>
        <a:lstStyle/>
        <a:p>
          <a:r>
            <a:rPr lang="tt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целостной и подробной картины мира, упорядоченной во времени и пространстве, адекватно возрасту ребёнка</a:t>
          </a:r>
          <a:endParaRPr lang="ru-RU" sz="2400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4C1E8A-E519-4418-A34A-CD20FB39149E}" type="parTrans" cxnId="{F6F9BB9D-0C50-4EC0-8BAD-372054CAE8BF}">
      <dgm:prSet/>
      <dgm:spPr/>
      <dgm:t>
        <a:bodyPr/>
        <a:lstStyle/>
        <a:p>
          <a:endParaRPr lang="ru-RU"/>
        </a:p>
      </dgm:t>
    </dgm:pt>
    <dgm:pt modelId="{E5B9D62A-D448-47DF-8675-F2CDC5C4D808}" type="sibTrans" cxnId="{F6F9BB9D-0C50-4EC0-8BAD-372054CAE8BF}">
      <dgm:prSet/>
      <dgm:spPr/>
      <dgm:t>
        <a:bodyPr/>
        <a:lstStyle/>
        <a:p>
          <a:endParaRPr lang="ru-RU"/>
        </a:p>
      </dgm:t>
    </dgm:pt>
    <dgm:pt modelId="{D23F9CCB-BA2D-4C68-B606-C053E79AB020}">
      <dgm:prSet phldrT="[Текст]" custT="1"/>
      <dgm:spPr/>
      <dgm:t>
        <a:bodyPr/>
        <a:lstStyle/>
        <a:p>
          <a:pPr algn="ctr"/>
          <a:r>
            <a:rPr lang="tt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внимания и интереса ребёнка  с  ограниченными  возможностями  здоровья к новизне и изменчивости окружающего, </a:t>
          </a:r>
          <a:r>
            <a:rPr lang="ru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 их изучению, понимания значения собственной активности и ответственности во взаимодействии со средой</a:t>
          </a:r>
        </a:p>
      </dgm:t>
    </dgm:pt>
    <dgm:pt modelId="{8D682B6D-533C-4C98-A729-437F2839ED42}" type="parTrans" cxnId="{E79AC7CB-F0EB-4E4D-BAE6-8984721CB5C5}">
      <dgm:prSet/>
      <dgm:spPr/>
      <dgm:t>
        <a:bodyPr/>
        <a:lstStyle/>
        <a:p>
          <a:endParaRPr lang="ru-RU"/>
        </a:p>
      </dgm:t>
    </dgm:pt>
    <dgm:pt modelId="{A6FF07E1-1789-4179-912C-254F5D9E2920}" type="sibTrans" cxnId="{E79AC7CB-F0EB-4E4D-BAE6-8984721CB5C5}">
      <dgm:prSet/>
      <dgm:spPr/>
      <dgm:t>
        <a:bodyPr/>
        <a:lstStyle/>
        <a:p>
          <a:endParaRPr lang="ru-RU"/>
        </a:p>
      </dgm:t>
    </dgm:pt>
    <dgm:pt modelId="{AD54617D-A0A1-414A-A2A6-C3CC7A6219C8}">
      <dgm:prSet phldrT="[Текст]" custT="1"/>
      <dgm:spPr/>
      <dgm:t>
        <a:bodyPr/>
        <a:lstStyle/>
        <a:p>
          <a:r>
            <a:rPr lang="tt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способности ребёнка с </a:t>
          </a:r>
          <a:r>
            <a:rPr lang="ru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ограниченными  возможностями  здоровья  </a:t>
          </a:r>
          <a:r>
            <a:rPr lang="tt-RU" sz="2400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взаимодействовать с другими людьми, осмыслять и присваивать чужой опыт </a:t>
          </a:r>
          <a:endParaRPr lang="ru-RU" sz="2400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556825-20C1-4FF2-B6B2-C3A4BC37758B}" type="parTrans" cxnId="{9AA71F25-CBEA-4987-8CC6-B6C647CA7DDA}">
      <dgm:prSet/>
      <dgm:spPr/>
      <dgm:t>
        <a:bodyPr/>
        <a:lstStyle/>
        <a:p>
          <a:endParaRPr lang="ru-RU"/>
        </a:p>
      </dgm:t>
    </dgm:pt>
    <dgm:pt modelId="{7A7CD4B3-74E8-4176-9C2A-2316596CAB96}" type="sibTrans" cxnId="{9AA71F25-CBEA-4987-8CC6-B6C647CA7DDA}">
      <dgm:prSet/>
      <dgm:spPr/>
      <dgm:t>
        <a:bodyPr/>
        <a:lstStyle/>
        <a:p>
          <a:endParaRPr lang="ru-RU"/>
        </a:p>
      </dgm:t>
    </dgm:pt>
    <dgm:pt modelId="{CA343AB0-2FE1-4A5D-9E26-30051214AA70}" type="pres">
      <dgm:prSet presAssocID="{8258DA24-4ED9-4BCC-A083-1CD85EED185C}" presName="diagram" presStyleCnt="0">
        <dgm:presLayoutVars>
          <dgm:dir/>
          <dgm:resizeHandles val="exact"/>
        </dgm:presLayoutVars>
      </dgm:prSet>
      <dgm:spPr/>
    </dgm:pt>
    <dgm:pt modelId="{442A40A5-4CAE-42D4-95AA-A72D0BA405B8}" type="pres">
      <dgm:prSet presAssocID="{BE24560E-9118-4867-8A99-775D10920BE4}" presName="node" presStyleLbl="node1" presStyleIdx="0" presStyleCnt="4" custScaleY="317902">
        <dgm:presLayoutVars>
          <dgm:bulletEnabled val="1"/>
        </dgm:presLayoutVars>
      </dgm:prSet>
      <dgm:spPr/>
    </dgm:pt>
    <dgm:pt modelId="{E427FB6C-2BC4-4094-8716-0F6EFC22425F}" type="pres">
      <dgm:prSet presAssocID="{CA4089C1-2798-4D46-8331-C550FF2A5F0F}" presName="sibTrans" presStyleCnt="0"/>
      <dgm:spPr/>
    </dgm:pt>
    <dgm:pt modelId="{4805331D-C8A6-4592-829E-444B9A488A9E}" type="pres">
      <dgm:prSet presAssocID="{D2D4A4A4-E867-4CD0-86A3-7402A11B86A0}" presName="node" presStyleLbl="node1" presStyleIdx="1" presStyleCnt="4" custScaleY="317902">
        <dgm:presLayoutVars>
          <dgm:bulletEnabled val="1"/>
        </dgm:presLayoutVars>
      </dgm:prSet>
      <dgm:spPr/>
    </dgm:pt>
    <dgm:pt modelId="{B3BB1A6F-4E66-4B3E-9CD7-CD7F68207DE0}" type="pres">
      <dgm:prSet presAssocID="{E5B9D62A-D448-47DF-8675-F2CDC5C4D808}" presName="sibTrans" presStyleCnt="0"/>
      <dgm:spPr/>
    </dgm:pt>
    <dgm:pt modelId="{01AFDC4F-2C58-44AA-886E-5D87FA192B8C}" type="pres">
      <dgm:prSet presAssocID="{D23F9CCB-BA2D-4C68-B606-C053E79AB020}" presName="node" presStyleLbl="node1" presStyleIdx="2" presStyleCnt="4" custScaleY="317902">
        <dgm:presLayoutVars>
          <dgm:bulletEnabled val="1"/>
        </dgm:presLayoutVars>
      </dgm:prSet>
      <dgm:spPr/>
    </dgm:pt>
    <dgm:pt modelId="{EFF2E460-FD91-47D8-9ACC-D4EF744B8543}" type="pres">
      <dgm:prSet presAssocID="{A6FF07E1-1789-4179-912C-254F5D9E2920}" presName="sibTrans" presStyleCnt="0"/>
      <dgm:spPr/>
    </dgm:pt>
    <dgm:pt modelId="{0A8EA564-D5DE-41FC-B65D-7135AFC089BC}" type="pres">
      <dgm:prSet presAssocID="{AD54617D-A0A1-414A-A2A6-C3CC7A6219C8}" presName="node" presStyleLbl="node1" presStyleIdx="3" presStyleCnt="4" custScaleY="317902" custLinFactNeighborX="1084" custLinFactNeighborY="1522">
        <dgm:presLayoutVars>
          <dgm:bulletEnabled val="1"/>
        </dgm:presLayoutVars>
      </dgm:prSet>
      <dgm:spPr/>
    </dgm:pt>
  </dgm:ptLst>
  <dgm:cxnLst>
    <dgm:cxn modelId="{F33D2C00-0259-4161-A8E7-E150C514C99B}" type="presOf" srcId="{AD54617D-A0A1-414A-A2A6-C3CC7A6219C8}" destId="{0A8EA564-D5DE-41FC-B65D-7135AFC089BC}" srcOrd="0" destOrd="0" presId="urn:microsoft.com/office/officeart/2005/8/layout/default#2"/>
    <dgm:cxn modelId="{9AA71F25-CBEA-4987-8CC6-B6C647CA7DDA}" srcId="{8258DA24-4ED9-4BCC-A083-1CD85EED185C}" destId="{AD54617D-A0A1-414A-A2A6-C3CC7A6219C8}" srcOrd="3" destOrd="0" parTransId="{55556825-20C1-4FF2-B6B2-C3A4BC37758B}" sibTransId="{7A7CD4B3-74E8-4176-9C2A-2316596CAB96}"/>
    <dgm:cxn modelId="{F529D961-A543-42EA-A372-93F761533128}" type="presOf" srcId="{8258DA24-4ED9-4BCC-A083-1CD85EED185C}" destId="{CA343AB0-2FE1-4A5D-9E26-30051214AA70}" srcOrd="0" destOrd="0" presId="urn:microsoft.com/office/officeart/2005/8/layout/default#2"/>
    <dgm:cxn modelId="{F6F9BB9D-0C50-4EC0-8BAD-372054CAE8BF}" srcId="{8258DA24-4ED9-4BCC-A083-1CD85EED185C}" destId="{D2D4A4A4-E867-4CD0-86A3-7402A11B86A0}" srcOrd="1" destOrd="0" parTransId="{8D4C1E8A-E519-4418-A34A-CD20FB39149E}" sibTransId="{E5B9D62A-D448-47DF-8675-F2CDC5C4D808}"/>
    <dgm:cxn modelId="{DD5171B2-5743-4F9D-BB65-DE8BA8FB6FED}" type="presOf" srcId="{D2D4A4A4-E867-4CD0-86A3-7402A11B86A0}" destId="{4805331D-C8A6-4592-829E-444B9A488A9E}" srcOrd="0" destOrd="0" presId="urn:microsoft.com/office/officeart/2005/8/layout/default#2"/>
    <dgm:cxn modelId="{055627BD-6846-4A6A-9A24-115608EBF4DC}" srcId="{8258DA24-4ED9-4BCC-A083-1CD85EED185C}" destId="{BE24560E-9118-4867-8A99-775D10920BE4}" srcOrd="0" destOrd="0" parTransId="{9237AF78-BA3A-4865-B53D-49D28FFAE2D3}" sibTransId="{CA4089C1-2798-4D46-8331-C550FF2A5F0F}"/>
    <dgm:cxn modelId="{E79AC7CB-F0EB-4E4D-BAE6-8984721CB5C5}" srcId="{8258DA24-4ED9-4BCC-A083-1CD85EED185C}" destId="{D23F9CCB-BA2D-4C68-B606-C053E79AB020}" srcOrd="2" destOrd="0" parTransId="{8D682B6D-533C-4C98-A729-437F2839ED42}" sibTransId="{A6FF07E1-1789-4179-912C-254F5D9E2920}"/>
    <dgm:cxn modelId="{1A1594DE-CB24-4B08-9518-533D6F0A5274}" type="presOf" srcId="{BE24560E-9118-4867-8A99-775D10920BE4}" destId="{442A40A5-4CAE-42D4-95AA-A72D0BA405B8}" srcOrd="0" destOrd="0" presId="urn:microsoft.com/office/officeart/2005/8/layout/default#2"/>
    <dgm:cxn modelId="{27F8EBE0-7EDD-463B-BAFB-C7DE2D699247}" type="presOf" srcId="{D23F9CCB-BA2D-4C68-B606-C053E79AB020}" destId="{01AFDC4F-2C58-44AA-886E-5D87FA192B8C}" srcOrd="0" destOrd="0" presId="urn:microsoft.com/office/officeart/2005/8/layout/default#2"/>
    <dgm:cxn modelId="{F3D31521-FC0C-499E-ACAC-C9687A395BFF}" type="presParOf" srcId="{CA343AB0-2FE1-4A5D-9E26-30051214AA70}" destId="{442A40A5-4CAE-42D4-95AA-A72D0BA405B8}" srcOrd="0" destOrd="0" presId="urn:microsoft.com/office/officeart/2005/8/layout/default#2"/>
    <dgm:cxn modelId="{19134763-38C7-4F16-8B6D-7B78556D013F}" type="presParOf" srcId="{CA343AB0-2FE1-4A5D-9E26-30051214AA70}" destId="{E427FB6C-2BC4-4094-8716-0F6EFC22425F}" srcOrd="1" destOrd="0" presId="urn:microsoft.com/office/officeart/2005/8/layout/default#2"/>
    <dgm:cxn modelId="{93F267D5-C5C6-41D9-A4D0-5C61562D2885}" type="presParOf" srcId="{CA343AB0-2FE1-4A5D-9E26-30051214AA70}" destId="{4805331D-C8A6-4592-829E-444B9A488A9E}" srcOrd="2" destOrd="0" presId="urn:microsoft.com/office/officeart/2005/8/layout/default#2"/>
    <dgm:cxn modelId="{25B2BB43-DCC2-4C2C-A615-629CB3852265}" type="presParOf" srcId="{CA343AB0-2FE1-4A5D-9E26-30051214AA70}" destId="{B3BB1A6F-4E66-4B3E-9CD7-CD7F68207DE0}" srcOrd="3" destOrd="0" presId="urn:microsoft.com/office/officeart/2005/8/layout/default#2"/>
    <dgm:cxn modelId="{642648E3-2B47-459B-86F9-1EE7BADF6E5B}" type="presParOf" srcId="{CA343AB0-2FE1-4A5D-9E26-30051214AA70}" destId="{01AFDC4F-2C58-44AA-886E-5D87FA192B8C}" srcOrd="4" destOrd="0" presId="urn:microsoft.com/office/officeart/2005/8/layout/default#2"/>
    <dgm:cxn modelId="{00DA8B12-0C12-4843-A7FD-A449B6E86EA1}" type="presParOf" srcId="{CA343AB0-2FE1-4A5D-9E26-30051214AA70}" destId="{EFF2E460-FD91-47D8-9ACC-D4EF744B8543}" srcOrd="5" destOrd="0" presId="urn:microsoft.com/office/officeart/2005/8/layout/default#2"/>
    <dgm:cxn modelId="{C20BFB14-47C2-471F-B4AB-2EA2A972A60F}" type="presParOf" srcId="{CA343AB0-2FE1-4A5D-9E26-30051214AA70}" destId="{0A8EA564-D5DE-41FC-B65D-7135AFC089BC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DE3B52-3A19-45C3-8A72-CC0DB7B391D5}" type="doc">
      <dgm:prSet loTypeId="urn:microsoft.com/office/officeart/2005/8/layout/default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BFD31C-FC05-48D3-9731-581BACC2273F}">
      <dgm:prSet phldrT="[Текст]" custT="1"/>
      <dgm:spPr/>
      <dgm:t>
        <a:bodyPr/>
        <a:lstStyle/>
        <a:p>
          <a:pPr algn="ctr"/>
          <a:r>
            <a:rPr lang="ru-RU" sz="1800" b="0" dirty="0">
              <a:latin typeface="Times New Roman" panose="02020603050405020304" pitchFamily="18" charset="0"/>
              <a:cs typeface="Times New Roman" panose="02020603050405020304" pitchFamily="18" charset="0"/>
            </a:rPr>
            <a:t>Анализ исторического материал</a:t>
          </a:r>
        </a:p>
        <a:p>
          <a:pPr algn="just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1.Выделение основного и второстепенного. </a:t>
          </a:r>
        </a:p>
        <a:p>
          <a:pPr algn="just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2.Работа над понятием.</a:t>
          </a:r>
        </a:p>
        <a:p>
          <a:pPr algn="just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3.Отбор материала по какому-либо вопросу.</a:t>
          </a:r>
        </a:p>
        <a:p>
          <a:pPr algn="just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4.Определение главной идеи текста. </a:t>
          </a:r>
        </a:p>
        <a:p>
          <a:pPr algn="just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5.Группировка материала по заданным признакам.</a:t>
          </a:r>
        </a:p>
      </dgm:t>
    </dgm:pt>
    <dgm:pt modelId="{29047DD9-B2AC-435B-8482-0051CA3A304D}" type="parTrans" cxnId="{E320A945-E363-4A9A-8CF2-B500A6AD52C8}">
      <dgm:prSet/>
      <dgm:spPr/>
      <dgm:t>
        <a:bodyPr/>
        <a:lstStyle/>
        <a:p>
          <a:endParaRPr lang="ru-RU"/>
        </a:p>
      </dgm:t>
    </dgm:pt>
    <dgm:pt modelId="{52EAA48B-B0A2-418A-908E-84724FA61503}" type="sibTrans" cxnId="{E320A945-E363-4A9A-8CF2-B500A6AD52C8}">
      <dgm:prSet/>
      <dgm:spPr/>
      <dgm:t>
        <a:bodyPr/>
        <a:lstStyle/>
        <a:p>
          <a:endParaRPr lang="ru-RU"/>
        </a:p>
      </dgm:t>
    </dgm:pt>
    <dgm:pt modelId="{6D6C5371-52AE-4BFF-94AD-9F84858A5FC2}">
      <dgm:prSet phldrT="[Текст]" custT="1"/>
      <dgm:spPr/>
      <dgm:t>
        <a:bodyPr/>
        <a:lstStyle/>
        <a:p>
          <a:pPr algn="ctr"/>
          <a:r>
            <a:rPr lang="ru-RU" sz="1800" b="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</a:t>
          </a:r>
          <a:r>
            <a:rPr lang="ru-RU" sz="18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причинно</a:t>
          </a:r>
          <a:r>
            <a:rPr lang="ru-RU" sz="1800" b="0" dirty="0">
              <a:latin typeface="Times New Roman" panose="02020603050405020304" pitchFamily="18" charset="0"/>
              <a:cs typeface="Times New Roman" panose="02020603050405020304" pitchFamily="18" charset="0"/>
            </a:rPr>
            <a:t> - следственных связей исторических событий.  Объяснение фактов</a:t>
          </a:r>
        </a:p>
        <a:p>
          <a:pPr algn="just"/>
          <a:r>
            <a:rPr lang="ru-RU" sz="1800" b="0" dirty="0">
              <a:latin typeface="Times New Roman" panose="02020603050405020304" pitchFamily="18" charset="0"/>
              <a:cs typeface="Times New Roman" panose="02020603050405020304" pitchFamily="18" charset="0"/>
            </a:rPr>
            <a:t>1.Определение характера событий на основании анализа исторического источника. </a:t>
          </a:r>
        </a:p>
        <a:p>
          <a:pPr algn="just"/>
          <a:r>
            <a:rPr lang="ru-RU" sz="1800" b="0" dirty="0">
              <a:latin typeface="Times New Roman" panose="02020603050405020304" pitchFamily="18" charset="0"/>
              <a:cs typeface="Times New Roman" panose="02020603050405020304" pitchFamily="18" charset="0"/>
            </a:rPr>
            <a:t>2.Анализ исторического источника. </a:t>
          </a:r>
        </a:p>
        <a:p>
          <a:pPr algn="just"/>
          <a:r>
            <a:rPr lang="ru-RU" sz="1800" b="0" dirty="0">
              <a:latin typeface="Times New Roman" panose="02020603050405020304" pitchFamily="18" charset="0"/>
              <a:cs typeface="Times New Roman" panose="02020603050405020304" pitchFamily="18" charset="0"/>
            </a:rPr>
            <a:t>3.Выделение существенных признаков явлений.</a:t>
          </a:r>
        </a:p>
      </dgm:t>
    </dgm:pt>
    <dgm:pt modelId="{15E0C8FD-D706-46E5-8095-3F2E66A9646B}" type="parTrans" cxnId="{93E6C7E0-3A64-4F31-B53A-4B62088E9F6B}">
      <dgm:prSet/>
      <dgm:spPr/>
      <dgm:t>
        <a:bodyPr/>
        <a:lstStyle/>
        <a:p>
          <a:endParaRPr lang="ru-RU"/>
        </a:p>
      </dgm:t>
    </dgm:pt>
    <dgm:pt modelId="{9974F44D-DB72-4FE1-9942-961C926ED233}" type="sibTrans" cxnId="{93E6C7E0-3A64-4F31-B53A-4B62088E9F6B}">
      <dgm:prSet/>
      <dgm:spPr/>
      <dgm:t>
        <a:bodyPr/>
        <a:lstStyle/>
        <a:p>
          <a:endParaRPr lang="ru-RU"/>
        </a:p>
      </dgm:t>
    </dgm:pt>
    <dgm:pt modelId="{285CCC62-73DA-4C8A-A3FA-8B5EE08735C0}">
      <dgm:prSet phldrT="[Текст]"/>
      <dgm:spPr/>
      <dgm:t>
        <a:bodyPr/>
        <a:lstStyle/>
        <a:p>
          <a:pPr algn="ctr"/>
          <a:r>
            <a:rPr lang="ru-RU" b="0" dirty="0">
              <a:latin typeface="Times New Roman" panose="02020603050405020304" pitchFamily="18" charset="0"/>
              <a:cs typeface="Times New Roman" panose="02020603050405020304" pitchFamily="18" charset="0"/>
            </a:rPr>
            <a:t>Осмысление и изложение теоретического материала.  Описание событий</a:t>
          </a:r>
        </a:p>
        <a:p>
          <a:pPr algn="just"/>
          <a:r>
            <a:rPr lang="ru-RU" b="0" dirty="0">
              <a:latin typeface="Times New Roman" panose="02020603050405020304" pitchFamily="18" charset="0"/>
              <a:cs typeface="Times New Roman" panose="02020603050405020304" pitchFamily="18" charset="0"/>
            </a:rPr>
            <a:t>1.Пересказ. </a:t>
          </a:r>
        </a:p>
        <a:p>
          <a:pPr algn="just"/>
          <a:r>
            <a:rPr lang="ru-RU" b="0" dirty="0">
              <a:latin typeface="Times New Roman" panose="02020603050405020304" pitchFamily="18" charset="0"/>
              <a:cs typeface="Times New Roman" panose="02020603050405020304" pitchFamily="18" charset="0"/>
            </a:rPr>
            <a:t>2.Составление рассказа об отдельных эпизодах и явлениях истории, составление рассказа по нескольким источникам.</a:t>
          </a:r>
        </a:p>
        <a:p>
          <a:pPr algn="just"/>
          <a:r>
            <a:rPr lang="ru-RU" b="0" dirty="0">
              <a:latin typeface="Times New Roman" panose="02020603050405020304" pitchFamily="18" charset="0"/>
              <a:cs typeface="Times New Roman" panose="02020603050405020304" pitchFamily="18" charset="0"/>
            </a:rPr>
            <a:t>3.Устное сочинение с опорой на наглядность.</a:t>
          </a:r>
        </a:p>
        <a:p>
          <a:pPr algn="just"/>
          <a:r>
            <a:rPr lang="ru-RU" b="0" dirty="0">
              <a:latin typeface="Times New Roman" panose="02020603050405020304" pitchFamily="18" charset="0"/>
              <a:cs typeface="Times New Roman" panose="02020603050405020304" pitchFamily="18" charset="0"/>
            </a:rPr>
            <a:t>4.Составление простого плана с целью пересказа.</a:t>
          </a:r>
        </a:p>
      </dgm:t>
    </dgm:pt>
    <dgm:pt modelId="{15C7B8AA-D0B7-4827-B745-801D2ABE954A}" type="parTrans" cxnId="{10584312-C003-4A1D-A6FB-66EC3B8CED07}">
      <dgm:prSet/>
      <dgm:spPr/>
      <dgm:t>
        <a:bodyPr/>
        <a:lstStyle/>
        <a:p>
          <a:endParaRPr lang="ru-RU"/>
        </a:p>
      </dgm:t>
    </dgm:pt>
    <dgm:pt modelId="{C9D62B52-F5B2-4DF9-8CBA-3CF34D9D8882}" type="sibTrans" cxnId="{10584312-C003-4A1D-A6FB-66EC3B8CED07}">
      <dgm:prSet/>
      <dgm:spPr/>
      <dgm:t>
        <a:bodyPr/>
        <a:lstStyle/>
        <a:p>
          <a:endParaRPr lang="ru-RU"/>
        </a:p>
      </dgm:t>
    </dgm:pt>
    <dgm:pt modelId="{8E1A62C2-3BE1-4DF7-AEDC-8AB7C9FEB2BF}" type="pres">
      <dgm:prSet presAssocID="{00DE3B52-3A19-45C3-8A72-CC0DB7B391D5}" presName="diagram" presStyleCnt="0">
        <dgm:presLayoutVars>
          <dgm:dir/>
          <dgm:resizeHandles val="exact"/>
        </dgm:presLayoutVars>
      </dgm:prSet>
      <dgm:spPr/>
    </dgm:pt>
    <dgm:pt modelId="{860F7D8B-9C85-48ED-8894-E05091E4646C}" type="pres">
      <dgm:prSet presAssocID="{37BFD31C-FC05-48D3-9731-581BACC2273F}" presName="node" presStyleLbl="node1" presStyleIdx="0" presStyleCnt="3" custScaleX="136617">
        <dgm:presLayoutVars>
          <dgm:bulletEnabled val="1"/>
        </dgm:presLayoutVars>
      </dgm:prSet>
      <dgm:spPr/>
    </dgm:pt>
    <dgm:pt modelId="{D9ECECFA-261D-457E-8A67-BA1AF9E51CA1}" type="pres">
      <dgm:prSet presAssocID="{52EAA48B-B0A2-418A-908E-84724FA61503}" presName="sibTrans" presStyleCnt="0"/>
      <dgm:spPr/>
    </dgm:pt>
    <dgm:pt modelId="{75EC92E0-4EF9-44DE-809F-624915661C06}" type="pres">
      <dgm:prSet presAssocID="{6D6C5371-52AE-4BFF-94AD-9F84858A5FC2}" presName="node" presStyleLbl="node1" presStyleIdx="1" presStyleCnt="3" custScaleX="119206">
        <dgm:presLayoutVars>
          <dgm:bulletEnabled val="1"/>
        </dgm:presLayoutVars>
      </dgm:prSet>
      <dgm:spPr/>
    </dgm:pt>
    <dgm:pt modelId="{3FE9088C-66B0-452C-8CE0-D2638B540288}" type="pres">
      <dgm:prSet presAssocID="{9974F44D-DB72-4FE1-9942-961C926ED233}" presName="sibTrans" presStyleCnt="0"/>
      <dgm:spPr/>
    </dgm:pt>
    <dgm:pt modelId="{AE95C1CF-5502-4F3D-A57D-9DD1EDFB0F11}" type="pres">
      <dgm:prSet presAssocID="{285CCC62-73DA-4C8A-A3FA-8B5EE08735C0}" presName="node" presStyleLbl="node1" presStyleIdx="2" presStyleCnt="3" custScaleX="125229" custLinFactNeighborY="-11518">
        <dgm:presLayoutVars>
          <dgm:bulletEnabled val="1"/>
        </dgm:presLayoutVars>
      </dgm:prSet>
      <dgm:spPr/>
    </dgm:pt>
  </dgm:ptLst>
  <dgm:cxnLst>
    <dgm:cxn modelId="{10584312-C003-4A1D-A6FB-66EC3B8CED07}" srcId="{00DE3B52-3A19-45C3-8A72-CC0DB7B391D5}" destId="{285CCC62-73DA-4C8A-A3FA-8B5EE08735C0}" srcOrd="2" destOrd="0" parTransId="{15C7B8AA-D0B7-4827-B745-801D2ABE954A}" sibTransId="{C9D62B52-F5B2-4DF9-8CBA-3CF34D9D8882}"/>
    <dgm:cxn modelId="{E320A945-E363-4A9A-8CF2-B500A6AD52C8}" srcId="{00DE3B52-3A19-45C3-8A72-CC0DB7B391D5}" destId="{37BFD31C-FC05-48D3-9731-581BACC2273F}" srcOrd="0" destOrd="0" parTransId="{29047DD9-B2AC-435B-8482-0051CA3A304D}" sibTransId="{52EAA48B-B0A2-418A-908E-84724FA61503}"/>
    <dgm:cxn modelId="{4D503D6C-86B3-4E4A-8A00-D514C9AD4681}" type="presOf" srcId="{285CCC62-73DA-4C8A-A3FA-8B5EE08735C0}" destId="{AE95C1CF-5502-4F3D-A57D-9DD1EDFB0F11}" srcOrd="0" destOrd="0" presId="urn:microsoft.com/office/officeart/2005/8/layout/default#2"/>
    <dgm:cxn modelId="{56315779-B675-441A-9F4E-6781381D6F6E}" type="presOf" srcId="{37BFD31C-FC05-48D3-9731-581BACC2273F}" destId="{860F7D8B-9C85-48ED-8894-E05091E4646C}" srcOrd="0" destOrd="0" presId="urn:microsoft.com/office/officeart/2005/8/layout/default#2"/>
    <dgm:cxn modelId="{E798A69A-CA46-4498-B421-E608BF864C28}" type="presOf" srcId="{6D6C5371-52AE-4BFF-94AD-9F84858A5FC2}" destId="{75EC92E0-4EF9-44DE-809F-624915661C06}" srcOrd="0" destOrd="0" presId="urn:microsoft.com/office/officeart/2005/8/layout/default#2"/>
    <dgm:cxn modelId="{540FC5CA-070C-4FC6-8F03-9A27233583B1}" type="presOf" srcId="{00DE3B52-3A19-45C3-8A72-CC0DB7B391D5}" destId="{8E1A62C2-3BE1-4DF7-AEDC-8AB7C9FEB2BF}" srcOrd="0" destOrd="0" presId="urn:microsoft.com/office/officeart/2005/8/layout/default#2"/>
    <dgm:cxn modelId="{93E6C7E0-3A64-4F31-B53A-4B62088E9F6B}" srcId="{00DE3B52-3A19-45C3-8A72-CC0DB7B391D5}" destId="{6D6C5371-52AE-4BFF-94AD-9F84858A5FC2}" srcOrd="1" destOrd="0" parTransId="{15E0C8FD-D706-46E5-8095-3F2E66A9646B}" sibTransId="{9974F44D-DB72-4FE1-9942-961C926ED233}"/>
    <dgm:cxn modelId="{8A2E850D-B18B-4BC6-8FC8-C407355D05F0}" type="presParOf" srcId="{8E1A62C2-3BE1-4DF7-AEDC-8AB7C9FEB2BF}" destId="{860F7D8B-9C85-48ED-8894-E05091E4646C}" srcOrd="0" destOrd="0" presId="urn:microsoft.com/office/officeart/2005/8/layout/default#2"/>
    <dgm:cxn modelId="{58802FA0-2821-47A9-876C-B32806266790}" type="presParOf" srcId="{8E1A62C2-3BE1-4DF7-AEDC-8AB7C9FEB2BF}" destId="{D9ECECFA-261D-457E-8A67-BA1AF9E51CA1}" srcOrd="1" destOrd="0" presId="urn:microsoft.com/office/officeart/2005/8/layout/default#2"/>
    <dgm:cxn modelId="{388CC838-A9F0-42FF-BB18-625FE2D44C8B}" type="presParOf" srcId="{8E1A62C2-3BE1-4DF7-AEDC-8AB7C9FEB2BF}" destId="{75EC92E0-4EF9-44DE-809F-624915661C06}" srcOrd="2" destOrd="0" presId="urn:microsoft.com/office/officeart/2005/8/layout/default#2"/>
    <dgm:cxn modelId="{695FE035-D2E6-4595-9F43-C39690F41523}" type="presParOf" srcId="{8E1A62C2-3BE1-4DF7-AEDC-8AB7C9FEB2BF}" destId="{3FE9088C-66B0-452C-8CE0-D2638B540288}" srcOrd="3" destOrd="0" presId="urn:microsoft.com/office/officeart/2005/8/layout/default#2"/>
    <dgm:cxn modelId="{33B15CF7-E5F2-41D2-A82C-AAAB0AE99B1F}" type="presParOf" srcId="{8E1A62C2-3BE1-4DF7-AEDC-8AB7C9FEB2BF}" destId="{AE95C1CF-5502-4F3D-A57D-9DD1EDFB0F11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AA27CF-4B21-452B-847D-1EEE3912ABE5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7642B2-A0ED-403C-9D1F-3FD53EC2A2E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0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ориентировочной основы умения</a:t>
          </a:r>
        </a:p>
        <a:p>
          <a:pPr algn="ctr"/>
          <a:endParaRPr lang="ru-RU" sz="2000" i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1.Постановка перед учащимися задачи.</a:t>
          </a:r>
        </a:p>
        <a:p>
          <a:pPr algn="just"/>
          <a:r>
            <a: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2.Разъяснение и показ способов выполнения задания.</a:t>
          </a:r>
        </a:p>
      </dgm:t>
    </dgm:pt>
    <dgm:pt modelId="{F1371C8A-F853-44D5-AAAE-1122522302FE}" type="parTrans" cxnId="{BEEDF060-1A90-49C9-83D0-231AD7F98358}">
      <dgm:prSet/>
      <dgm:spPr/>
      <dgm:t>
        <a:bodyPr/>
        <a:lstStyle/>
        <a:p>
          <a:endParaRPr lang="ru-RU"/>
        </a:p>
      </dgm:t>
    </dgm:pt>
    <dgm:pt modelId="{67D52B72-B3E6-497A-8F37-8424EF216707}" type="sibTrans" cxnId="{BEEDF060-1A90-49C9-83D0-231AD7F98358}">
      <dgm:prSet/>
      <dgm:spPr/>
      <dgm:t>
        <a:bodyPr/>
        <a:lstStyle/>
        <a:p>
          <a:endParaRPr lang="ru-RU"/>
        </a:p>
      </dgm:t>
    </dgm:pt>
    <dgm:pt modelId="{ADA30E1A-96C1-43C5-9636-60EA398D39B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ru-RU" sz="20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Первичное выполнение операций учащимися</a:t>
          </a:r>
        </a:p>
        <a:p>
          <a:pPr algn="just"/>
          <a:endParaRPr lang="ru-RU" sz="2000" i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20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1.Выполнение задания под руководством учителя.</a:t>
          </a:r>
        </a:p>
        <a:p>
          <a:pPr algn="just"/>
          <a:r>
            <a:rPr lang="ru-RU" sz="20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2.Привлечение внимания учащихся к лучшим образцам  выполненного задания.</a:t>
          </a:r>
        </a:p>
        <a:p>
          <a:pPr algn="just"/>
          <a:r>
            <a:rPr lang="ru-RU" sz="20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3.Одобрение и поощрение в процессе выполнения задания.</a:t>
          </a:r>
          <a:endParaRPr lang="ru-RU" sz="2000" i="0" dirty="0">
            <a:solidFill>
              <a:schemeClr val="accent1">
                <a:lumMod val="50000"/>
              </a:schemeClr>
            </a:solidFill>
          </a:endParaRPr>
        </a:p>
      </dgm:t>
    </dgm:pt>
    <dgm:pt modelId="{C434A837-9048-4B9F-822F-C6DD67972212}" type="parTrans" cxnId="{F0A2757C-C191-4868-BF26-2BBA2A184262}">
      <dgm:prSet/>
      <dgm:spPr/>
      <dgm:t>
        <a:bodyPr/>
        <a:lstStyle/>
        <a:p>
          <a:endParaRPr lang="ru-RU"/>
        </a:p>
      </dgm:t>
    </dgm:pt>
    <dgm:pt modelId="{EEF00815-8A71-4B45-804C-B0701D125BBD}" type="sibTrans" cxnId="{F0A2757C-C191-4868-BF26-2BBA2A184262}">
      <dgm:prSet/>
      <dgm:spPr/>
      <dgm:t>
        <a:bodyPr/>
        <a:lstStyle/>
        <a:p>
          <a:endParaRPr lang="ru-RU"/>
        </a:p>
      </dgm:t>
    </dgm:pt>
    <dgm:pt modelId="{86140826-F7F0-4AC9-9EAD-52B8FEDFB24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just"/>
          <a:r>
            <a:rPr lang="ru-RU" sz="18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Примеры формируемых умений и навыков у учащихся</a:t>
          </a:r>
        </a:p>
        <a:p>
          <a:pPr algn="just"/>
          <a:endParaRPr lang="ru-RU" sz="1800" i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18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Пересказ.</a:t>
          </a:r>
        </a:p>
        <a:p>
          <a:pPr algn="just"/>
          <a:r>
            <a:rPr lang="ru-RU" sz="18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Оценка исторических явлений.</a:t>
          </a:r>
        </a:p>
        <a:p>
          <a:pPr algn="just"/>
          <a:r>
            <a:rPr lang="ru-RU" sz="18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3.Сообщение исторических фактов.</a:t>
          </a:r>
        </a:p>
        <a:p>
          <a:pPr algn="just"/>
          <a:r>
            <a:rPr lang="ru-RU" sz="18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Временные (работа с датами).</a:t>
          </a:r>
        </a:p>
        <a:p>
          <a:pPr algn="just"/>
          <a:r>
            <a:rPr lang="ru-RU" sz="180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5.Выделение главного и второстепенного</a:t>
          </a:r>
          <a:r>
            <a: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algn="just"/>
          <a:r>
            <a: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Формулирование вывода.</a:t>
          </a:r>
          <a:endParaRPr lang="ru-RU" sz="1800" dirty="0">
            <a:solidFill>
              <a:schemeClr val="accent1">
                <a:lumMod val="50000"/>
              </a:schemeClr>
            </a:solidFill>
          </a:endParaRPr>
        </a:p>
      </dgm:t>
    </dgm:pt>
    <dgm:pt modelId="{8B820D86-D062-4DEE-A1F1-FD9C9541CB1D}" type="parTrans" cxnId="{9E4BAC5C-4D61-4A48-98E6-6F75F2E73063}">
      <dgm:prSet/>
      <dgm:spPr/>
      <dgm:t>
        <a:bodyPr/>
        <a:lstStyle/>
        <a:p>
          <a:endParaRPr lang="ru-RU"/>
        </a:p>
      </dgm:t>
    </dgm:pt>
    <dgm:pt modelId="{0BDA9944-E9B2-434F-B961-DD5AD8F31AFE}" type="sibTrans" cxnId="{9E4BAC5C-4D61-4A48-98E6-6F75F2E73063}">
      <dgm:prSet/>
      <dgm:spPr/>
      <dgm:t>
        <a:bodyPr/>
        <a:lstStyle/>
        <a:p>
          <a:endParaRPr lang="ru-RU"/>
        </a:p>
      </dgm:t>
    </dgm:pt>
    <dgm:pt modelId="{314E3F0A-FB9F-49E2-A9ED-29E3B8D0B460}" type="pres">
      <dgm:prSet presAssocID="{C4AA27CF-4B21-452B-847D-1EEE3912ABE5}" presName="diagram" presStyleCnt="0">
        <dgm:presLayoutVars>
          <dgm:dir/>
          <dgm:resizeHandles val="exact"/>
        </dgm:presLayoutVars>
      </dgm:prSet>
      <dgm:spPr/>
    </dgm:pt>
    <dgm:pt modelId="{8B3798EB-8240-4A53-8F12-2116E1047E40}" type="pres">
      <dgm:prSet presAssocID="{0A7642B2-A0ED-403C-9D1F-3FD53EC2A2EB}" presName="node" presStyleLbl="node1" presStyleIdx="0" presStyleCnt="3" custScaleY="168020">
        <dgm:presLayoutVars>
          <dgm:bulletEnabled val="1"/>
        </dgm:presLayoutVars>
      </dgm:prSet>
      <dgm:spPr/>
    </dgm:pt>
    <dgm:pt modelId="{48AFCBF1-69D7-41D8-8CF2-F6FA9FFE0AAD}" type="pres">
      <dgm:prSet presAssocID="{67D52B72-B3E6-497A-8F37-8424EF216707}" presName="sibTrans" presStyleCnt="0"/>
      <dgm:spPr/>
    </dgm:pt>
    <dgm:pt modelId="{CD0D0AB0-05DA-481B-838A-428BAF97CAD3}" type="pres">
      <dgm:prSet presAssocID="{ADA30E1A-96C1-43C5-9636-60EA398D39BC}" presName="node" presStyleLbl="node1" presStyleIdx="1" presStyleCnt="3" custScaleY="165237">
        <dgm:presLayoutVars>
          <dgm:bulletEnabled val="1"/>
        </dgm:presLayoutVars>
      </dgm:prSet>
      <dgm:spPr/>
    </dgm:pt>
    <dgm:pt modelId="{8ED3B2A4-8991-4127-A5D9-1724C40C260A}" type="pres">
      <dgm:prSet presAssocID="{EEF00815-8A71-4B45-804C-B0701D125BBD}" presName="sibTrans" presStyleCnt="0"/>
      <dgm:spPr/>
    </dgm:pt>
    <dgm:pt modelId="{06F25CD5-6854-46EF-A529-A89DF2DB8A7F}" type="pres">
      <dgm:prSet presAssocID="{86140826-F7F0-4AC9-9EAD-52B8FEDFB246}" presName="node" presStyleLbl="node1" presStyleIdx="2" presStyleCnt="3" custScaleY="168020" custLinFactNeighborX="1669" custLinFactNeighborY="-696">
        <dgm:presLayoutVars>
          <dgm:bulletEnabled val="1"/>
        </dgm:presLayoutVars>
      </dgm:prSet>
      <dgm:spPr/>
    </dgm:pt>
  </dgm:ptLst>
  <dgm:cxnLst>
    <dgm:cxn modelId="{4553CD15-7C23-42BA-88ED-1B499258ADA9}" type="presOf" srcId="{ADA30E1A-96C1-43C5-9636-60EA398D39BC}" destId="{CD0D0AB0-05DA-481B-838A-428BAF97CAD3}" srcOrd="0" destOrd="0" presId="urn:microsoft.com/office/officeart/2005/8/layout/default#3"/>
    <dgm:cxn modelId="{9E4BAC5C-4D61-4A48-98E6-6F75F2E73063}" srcId="{C4AA27CF-4B21-452B-847D-1EEE3912ABE5}" destId="{86140826-F7F0-4AC9-9EAD-52B8FEDFB246}" srcOrd="2" destOrd="0" parTransId="{8B820D86-D062-4DEE-A1F1-FD9C9541CB1D}" sibTransId="{0BDA9944-E9B2-434F-B961-DD5AD8F31AFE}"/>
    <dgm:cxn modelId="{BEEDF060-1A90-49C9-83D0-231AD7F98358}" srcId="{C4AA27CF-4B21-452B-847D-1EEE3912ABE5}" destId="{0A7642B2-A0ED-403C-9D1F-3FD53EC2A2EB}" srcOrd="0" destOrd="0" parTransId="{F1371C8A-F853-44D5-AAAE-1122522302FE}" sibTransId="{67D52B72-B3E6-497A-8F37-8424EF216707}"/>
    <dgm:cxn modelId="{07356C50-ADCB-48D4-825A-B81C6776940B}" type="presOf" srcId="{C4AA27CF-4B21-452B-847D-1EEE3912ABE5}" destId="{314E3F0A-FB9F-49E2-A9ED-29E3B8D0B460}" srcOrd="0" destOrd="0" presId="urn:microsoft.com/office/officeart/2005/8/layout/default#3"/>
    <dgm:cxn modelId="{F0A2757C-C191-4868-BF26-2BBA2A184262}" srcId="{C4AA27CF-4B21-452B-847D-1EEE3912ABE5}" destId="{ADA30E1A-96C1-43C5-9636-60EA398D39BC}" srcOrd="1" destOrd="0" parTransId="{C434A837-9048-4B9F-822F-C6DD67972212}" sibTransId="{EEF00815-8A71-4B45-804C-B0701D125BBD}"/>
    <dgm:cxn modelId="{531DB1A8-C588-495A-AF46-B61831C68FC7}" type="presOf" srcId="{0A7642B2-A0ED-403C-9D1F-3FD53EC2A2EB}" destId="{8B3798EB-8240-4A53-8F12-2116E1047E40}" srcOrd="0" destOrd="0" presId="urn:microsoft.com/office/officeart/2005/8/layout/default#3"/>
    <dgm:cxn modelId="{7CCC1EE3-5B19-4D8C-8E33-2A7AE53BE507}" type="presOf" srcId="{86140826-F7F0-4AC9-9EAD-52B8FEDFB246}" destId="{06F25CD5-6854-46EF-A529-A89DF2DB8A7F}" srcOrd="0" destOrd="0" presId="urn:microsoft.com/office/officeart/2005/8/layout/default#3"/>
    <dgm:cxn modelId="{EAE66C0F-1491-4DE0-9C49-16A8EE7741E2}" type="presParOf" srcId="{314E3F0A-FB9F-49E2-A9ED-29E3B8D0B460}" destId="{8B3798EB-8240-4A53-8F12-2116E1047E40}" srcOrd="0" destOrd="0" presId="urn:microsoft.com/office/officeart/2005/8/layout/default#3"/>
    <dgm:cxn modelId="{C48EDE33-EC0A-46DC-9907-2824CCB6D407}" type="presParOf" srcId="{314E3F0A-FB9F-49E2-A9ED-29E3B8D0B460}" destId="{48AFCBF1-69D7-41D8-8CF2-F6FA9FFE0AAD}" srcOrd="1" destOrd="0" presId="urn:microsoft.com/office/officeart/2005/8/layout/default#3"/>
    <dgm:cxn modelId="{B004FEF1-D5C4-4317-BEC2-DBCD6C5E00EF}" type="presParOf" srcId="{314E3F0A-FB9F-49E2-A9ED-29E3B8D0B460}" destId="{CD0D0AB0-05DA-481B-838A-428BAF97CAD3}" srcOrd="2" destOrd="0" presId="urn:microsoft.com/office/officeart/2005/8/layout/default#3"/>
    <dgm:cxn modelId="{673DA096-48FA-47CE-A104-872D8C769163}" type="presParOf" srcId="{314E3F0A-FB9F-49E2-A9ED-29E3B8D0B460}" destId="{8ED3B2A4-8991-4127-A5D9-1724C40C260A}" srcOrd="3" destOrd="0" presId="urn:microsoft.com/office/officeart/2005/8/layout/default#3"/>
    <dgm:cxn modelId="{25D22ADE-5FB9-40D0-8C56-F8B26B3083E0}" type="presParOf" srcId="{314E3F0A-FB9F-49E2-A9ED-29E3B8D0B460}" destId="{06F25CD5-6854-46EF-A529-A89DF2DB8A7F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AB7527B-0078-48D9-8FDB-D6D659391EDF}" type="doc">
      <dgm:prSet loTypeId="urn:microsoft.com/office/officeart/2005/8/layout/default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5F28D9-DA43-4F83-9BFA-EAEA45660D8B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Портрет</a:t>
          </a:r>
          <a:r>
            <a:rPr lang="ru-RU" dirty="0"/>
            <a:t> </a:t>
          </a:r>
        </a:p>
      </dgm:t>
    </dgm:pt>
    <dgm:pt modelId="{C8B06F50-AC3E-4A40-A721-FCA342BB3B0F}" type="parTrans" cxnId="{EA2C51F9-555C-4674-BF61-F47F5C1CC6F1}">
      <dgm:prSet/>
      <dgm:spPr/>
      <dgm:t>
        <a:bodyPr/>
        <a:lstStyle/>
        <a:p>
          <a:endParaRPr lang="ru-RU"/>
        </a:p>
      </dgm:t>
    </dgm:pt>
    <dgm:pt modelId="{A821EDEA-4B92-4BB4-97F7-C4D9EFFF8989}" type="sibTrans" cxnId="{EA2C51F9-555C-4674-BF61-F47F5C1CC6F1}">
      <dgm:prSet/>
      <dgm:spPr/>
      <dgm:t>
        <a:bodyPr/>
        <a:lstStyle/>
        <a:p>
          <a:endParaRPr lang="ru-RU"/>
        </a:p>
      </dgm:t>
    </dgm:pt>
    <dgm:pt modelId="{3CA47727-2F91-438E-A14A-4762845FAF54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Справочная  статья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BBEA949E-C733-4ABC-BF08-5EAE680D8DB9}" type="parTrans" cxnId="{64D0D581-A9F3-43A8-80A9-9E0A2D3D242B}">
      <dgm:prSet/>
      <dgm:spPr/>
      <dgm:t>
        <a:bodyPr/>
        <a:lstStyle/>
        <a:p>
          <a:endParaRPr lang="ru-RU"/>
        </a:p>
      </dgm:t>
    </dgm:pt>
    <dgm:pt modelId="{034A5AE8-0C83-455C-9227-57281094BCF8}" type="sibTrans" cxnId="{64D0D581-A9F3-43A8-80A9-9E0A2D3D242B}">
      <dgm:prSet/>
      <dgm:spPr/>
      <dgm:t>
        <a:bodyPr/>
        <a:lstStyle/>
        <a:p>
          <a:endParaRPr lang="ru-RU"/>
        </a:p>
      </dgm:t>
    </dgm:pt>
    <dgm:pt modelId="{85068D40-922F-451D-92E2-F9479E4FE9A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Экскурсия  в  историю 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2822E521-282E-448B-8267-B56A5A56C20B}" type="parTrans" cxnId="{92451832-FCBC-4574-B322-CC75B2714CC7}">
      <dgm:prSet/>
      <dgm:spPr/>
      <dgm:t>
        <a:bodyPr/>
        <a:lstStyle/>
        <a:p>
          <a:endParaRPr lang="ru-RU"/>
        </a:p>
      </dgm:t>
    </dgm:pt>
    <dgm:pt modelId="{43DC55CF-9B54-4E14-9188-76F7A893A434}" type="sibTrans" cxnId="{92451832-FCBC-4574-B322-CC75B2714CC7}">
      <dgm:prSet/>
      <dgm:spPr/>
      <dgm:t>
        <a:bodyPr/>
        <a:lstStyle/>
        <a:p>
          <a:endParaRPr lang="ru-RU"/>
        </a:p>
      </dgm:t>
    </dgm:pt>
    <dgm:pt modelId="{9C62C509-5DF4-4D92-9D18-4E9EFAA98541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Интересные  факты  из  биографии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33CAD947-8DFC-45C5-AACD-2CA5C238C55E}" type="parTrans" cxnId="{1AE98DA8-6BFF-451A-B8ED-FD10BFA96371}">
      <dgm:prSet/>
      <dgm:spPr/>
      <dgm:t>
        <a:bodyPr/>
        <a:lstStyle/>
        <a:p>
          <a:endParaRPr lang="ru-RU"/>
        </a:p>
      </dgm:t>
    </dgm:pt>
    <dgm:pt modelId="{6ECAD5D5-9578-4AE7-9FA9-11D0E5B78A7A}" type="sibTrans" cxnId="{1AE98DA8-6BFF-451A-B8ED-FD10BFA96371}">
      <dgm:prSet/>
      <dgm:spPr/>
      <dgm:t>
        <a:bodyPr/>
        <a:lstStyle/>
        <a:p>
          <a:endParaRPr lang="ru-RU"/>
        </a:p>
      </dgm:t>
    </dgm:pt>
    <dgm:pt modelId="{9BA033AA-A915-4D36-ABA5-9EA0BA874058}" type="pres">
      <dgm:prSet presAssocID="{BAB7527B-0078-48D9-8FDB-D6D659391EDF}" presName="diagram" presStyleCnt="0">
        <dgm:presLayoutVars>
          <dgm:dir/>
          <dgm:resizeHandles val="exact"/>
        </dgm:presLayoutVars>
      </dgm:prSet>
      <dgm:spPr/>
    </dgm:pt>
    <dgm:pt modelId="{4ABF57A6-60AE-4E36-B59D-21E71E859291}" type="pres">
      <dgm:prSet presAssocID="{7A5F28D9-DA43-4F83-9BFA-EAEA45660D8B}" presName="node" presStyleLbl="node1" presStyleIdx="0" presStyleCnt="4" custLinFactNeighborX="-1892" custLinFactNeighborY="982">
        <dgm:presLayoutVars>
          <dgm:bulletEnabled val="1"/>
        </dgm:presLayoutVars>
      </dgm:prSet>
      <dgm:spPr/>
    </dgm:pt>
    <dgm:pt modelId="{B8195306-FFB8-489C-9FD9-A9FCDC2B6AAC}" type="pres">
      <dgm:prSet presAssocID="{A821EDEA-4B92-4BB4-97F7-C4D9EFFF8989}" presName="sibTrans" presStyleCnt="0"/>
      <dgm:spPr/>
    </dgm:pt>
    <dgm:pt modelId="{32C6083A-AA22-45A1-9030-534A8FFEE206}" type="pres">
      <dgm:prSet presAssocID="{3CA47727-2F91-438E-A14A-4762845FAF54}" presName="node" presStyleLbl="node1" presStyleIdx="1" presStyleCnt="4">
        <dgm:presLayoutVars>
          <dgm:bulletEnabled val="1"/>
        </dgm:presLayoutVars>
      </dgm:prSet>
      <dgm:spPr/>
    </dgm:pt>
    <dgm:pt modelId="{967DD6D2-DCC0-4D63-B3A4-85038E024A44}" type="pres">
      <dgm:prSet presAssocID="{034A5AE8-0C83-455C-9227-57281094BCF8}" presName="sibTrans" presStyleCnt="0"/>
      <dgm:spPr/>
    </dgm:pt>
    <dgm:pt modelId="{3A4171FA-19E8-43DC-8CF3-A481BAFC7DDB}" type="pres">
      <dgm:prSet presAssocID="{85068D40-922F-451D-92E2-F9479E4FE9A3}" presName="node" presStyleLbl="node1" presStyleIdx="2" presStyleCnt="4" custLinFactNeighborX="-1419" custLinFactNeighborY="-788">
        <dgm:presLayoutVars>
          <dgm:bulletEnabled val="1"/>
        </dgm:presLayoutVars>
      </dgm:prSet>
      <dgm:spPr/>
    </dgm:pt>
    <dgm:pt modelId="{1FEB1560-3F3D-4243-8A25-5CCA6B2A1E7E}" type="pres">
      <dgm:prSet presAssocID="{43DC55CF-9B54-4E14-9188-76F7A893A434}" presName="sibTrans" presStyleCnt="0"/>
      <dgm:spPr/>
    </dgm:pt>
    <dgm:pt modelId="{98DCD9C3-789A-442D-9BC4-5C97090811F0}" type="pres">
      <dgm:prSet presAssocID="{9C62C509-5DF4-4D92-9D18-4E9EFAA98541}" presName="node" presStyleLbl="node1" presStyleIdx="3" presStyleCnt="4">
        <dgm:presLayoutVars>
          <dgm:bulletEnabled val="1"/>
        </dgm:presLayoutVars>
      </dgm:prSet>
      <dgm:spPr/>
    </dgm:pt>
  </dgm:ptLst>
  <dgm:cxnLst>
    <dgm:cxn modelId="{8D43CF19-86FD-4CBB-AEDE-E48DCD6ED8FC}" type="presOf" srcId="{BAB7527B-0078-48D9-8FDB-D6D659391EDF}" destId="{9BA033AA-A915-4D36-ABA5-9EA0BA874058}" srcOrd="0" destOrd="0" presId="urn:microsoft.com/office/officeart/2005/8/layout/default#4"/>
    <dgm:cxn modelId="{4D2D9A1C-C9C9-46AF-AADE-A6B08B2C8FBC}" type="presOf" srcId="{85068D40-922F-451D-92E2-F9479E4FE9A3}" destId="{3A4171FA-19E8-43DC-8CF3-A481BAFC7DDB}" srcOrd="0" destOrd="0" presId="urn:microsoft.com/office/officeart/2005/8/layout/default#4"/>
    <dgm:cxn modelId="{6A6ECE26-2AF8-4671-AB64-7B91882C2B09}" type="presOf" srcId="{3CA47727-2F91-438E-A14A-4762845FAF54}" destId="{32C6083A-AA22-45A1-9030-534A8FFEE206}" srcOrd="0" destOrd="0" presId="urn:microsoft.com/office/officeart/2005/8/layout/default#4"/>
    <dgm:cxn modelId="{92451832-FCBC-4574-B322-CC75B2714CC7}" srcId="{BAB7527B-0078-48D9-8FDB-D6D659391EDF}" destId="{85068D40-922F-451D-92E2-F9479E4FE9A3}" srcOrd="2" destOrd="0" parTransId="{2822E521-282E-448B-8267-B56A5A56C20B}" sibTransId="{43DC55CF-9B54-4E14-9188-76F7A893A434}"/>
    <dgm:cxn modelId="{64D0D581-A9F3-43A8-80A9-9E0A2D3D242B}" srcId="{BAB7527B-0078-48D9-8FDB-D6D659391EDF}" destId="{3CA47727-2F91-438E-A14A-4762845FAF54}" srcOrd="1" destOrd="0" parTransId="{BBEA949E-C733-4ABC-BF08-5EAE680D8DB9}" sibTransId="{034A5AE8-0C83-455C-9227-57281094BCF8}"/>
    <dgm:cxn modelId="{1AE98DA8-6BFF-451A-B8ED-FD10BFA96371}" srcId="{BAB7527B-0078-48D9-8FDB-D6D659391EDF}" destId="{9C62C509-5DF4-4D92-9D18-4E9EFAA98541}" srcOrd="3" destOrd="0" parTransId="{33CAD947-8DFC-45C5-AACD-2CA5C238C55E}" sibTransId="{6ECAD5D5-9578-4AE7-9FA9-11D0E5B78A7A}"/>
    <dgm:cxn modelId="{4AFDFCEC-43CB-4A43-AEBB-6ED6AD291025}" type="presOf" srcId="{7A5F28D9-DA43-4F83-9BFA-EAEA45660D8B}" destId="{4ABF57A6-60AE-4E36-B59D-21E71E859291}" srcOrd="0" destOrd="0" presId="urn:microsoft.com/office/officeart/2005/8/layout/default#4"/>
    <dgm:cxn modelId="{2330E0F1-394B-40CD-A69A-319033AC4D33}" type="presOf" srcId="{9C62C509-5DF4-4D92-9D18-4E9EFAA98541}" destId="{98DCD9C3-789A-442D-9BC4-5C97090811F0}" srcOrd="0" destOrd="0" presId="urn:microsoft.com/office/officeart/2005/8/layout/default#4"/>
    <dgm:cxn modelId="{EA2C51F9-555C-4674-BF61-F47F5C1CC6F1}" srcId="{BAB7527B-0078-48D9-8FDB-D6D659391EDF}" destId="{7A5F28D9-DA43-4F83-9BFA-EAEA45660D8B}" srcOrd="0" destOrd="0" parTransId="{C8B06F50-AC3E-4A40-A721-FCA342BB3B0F}" sibTransId="{A821EDEA-4B92-4BB4-97F7-C4D9EFFF8989}"/>
    <dgm:cxn modelId="{EE945FB1-FA30-4758-8A15-BA19118B5553}" type="presParOf" srcId="{9BA033AA-A915-4D36-ABA5-9EA0BA874058}" destId="{4ABF57A6-60AE-4E36-B59D-21E71E859291}" srcOrd="0" destOrd="0" presId="urn:microsoft.com/office/officeart/2005/8/layout/default#4"/>
    <dgm:cxn modelId="{7D6FF50B-FD8A-4DB7-9013-007576308991}" type="presParOf" srcId="{9BA033AA-A915-4D36-ABA5-9EA0BA874058}" destId="{B8195306-FFB8-489C-9FD9-A9FCDC2B6AAC}" srcOrd="1" destOrd="0" presId="urn:microsoft.com/office/officeart/2005/8/layout/default#4"/>
    <dgm:cxn modelId="{ECDA56C7-4BB4-4236-B247-417F2F914F3C}" type="presParOf" srcId="{9BA033AA-A915-4D36-ABA5-9EA0BA874058}" destId="{32C6083A-AA22-45A1-9030-534A8FFEE206}" srcOrd="2" destOrd="0" presId="urn:microsoft.com/office/officeart/2005/8/layout/default#4"/>
    <dgm:cxn modelId="{521C31E4-CFC2-4570-8EC2-582586425C56}" type="presParOf" srcId="{9BA033AA-A915-4D36-ABA5-9EA0BA874058}" destId="{967DD6D2-DCC0-4D63-B3A4-85038E024A44}" srcOrd="3" destOrd="0" presId="urn:microsoft.com/office/officeart/2005/8/layout/default#4"/>
    <dgm:cxn modelId="{5282FE63-1746-4600-8EAD-184446F97F9A}" type="presParOf" srcId="{9BA033AA-A915-4D36-ABA5-9EA0BA874058}" destId="{3A4171FA-19E8-43DC-8CF3-A481BAFC7DDB}" srcOrd="4" destOrd="0" presId="urn:microsoft.com/office/officeart/2005/8/layout/default#4"/>
    <dgm:cxn modelId="{75FDA416-7B4A-486E-BCB0-59645102497E}" type="presParOf" srcId="{9BA033AA-A915-4D36-ABA5-9EA0BA874058}" destId="{1FEB1560-3F3D-4243-8A25-5CCA6B2A1E7E}" srcOrd="5" destOrd="0" presId="urn:microsoft.com/office/officeart/2005/8/layout/default#4"/>
    <dgm:cxn modelId="{4C327A92-2DA9-4117-92DD-C7B8859488C9}" type="presParOf" srcId="{9BA033AA-A915-4D36-ABA5-9EA0BA874058}" destId="{98DCD9C3-789A-442D-9BC4-5C97090811F0}" srcOrd="6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81406D-941B-44E2-8602-0E3A646A3057}" type="doc">
      <dgm:prSet loTypeId="urn:microsoft.com/office/officeart/2005/8/layout/default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10EA75-7975-44EE-8156-027F03D8DA2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8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исторических явлений и их сопоставление.  Установление произошедших изменений от одного этапа к другому</a:t>
          </a:r>
        </a:p>
        <a:p>
          <a:pPr algn="ctr"/>
          <a:endParaRPr lang="ru-RU" sz="1800" b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ru-RU" sz="18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1.Сравнение.</a:t>
          </a:r>
        </a:p>
        <a:p>
          <a:pPr algn="l"/>
          <a:r>
            <a:rPr lang="ru-RU" sz="18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2.Составление сравнительных таблиц. </a:t>
          </a:r>
        </a:p>
        <a:p>
          <a:pPr algn="l"/>
          <a:r>
            <a:rPr lang="ru-RU" sz="18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3.Сопоставление объектов, событий, явлений по заданным признакам.</a:t>
          </a:r>
        </a:p>
        <a:p>
          <a:pPr algn="l"/>
          <a:r>
            <a: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Практические задания (нарисовать картинку, склеить макет).</a:t>
          </a:r>
        </a:p>
        <a:p>
          <a:pPr algn="l"/>
          <a:r>
            <a: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Даны таблица, схема: заполни недостающие пункты таблицы, подбери информацию к схеме.</a:t>
          </a:r>
        </a:p>
      </dgm:t>
    </dgm:pt>
    <dgm:pt modelId="{B3A4A742-7AE1-4C18-B25B-ABFC5603765C}" type="parTrans" cxnId="{F4E04CE9-174C-4161-88A4-C46D29DAD286}">
      <dgm:prSet/>
      <dgm:spPr/>
      <dgm:t>
        <a:bodyPr/>
        <a:lstStyle/>
        <a:p>
          <a:endParaRPr lang="ru-RU"/>
        </a:p>
      </dgm:t>
    </dgm:pt>
    <dgm:pt modelId="{CEE8525F-955D-4825-85AD-6FB0951AF7ED}" type="sibTrans" cxnId="{F4E04CE9-174C-4161-88A4-C46D29DAD286}">
      <dgm:prSet/>
      <dgm:spPr/>
      <dgm:t>
        <a:bodyPr/>
        <a:lstStyle/>
        <a:p>
          <a:endParaRPr lang="ru-RU"/>
        </a:p>
      </dgm:t>
    </dgm:pt>
    <dgm:pt modelId="{CC4B6570-9B78-46EC-9A41-FC15C4468C2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8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Локализация исторических фактов, процессов во времени (хронологические)</a:t>
          </a:r>
        </a:p>
        <a:p>
          <a:pPr algn="ctr"/>
          <a:endParaRPr lang="ru-RU" sz="1800" b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18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Определение последовательности, синхронности, продолжительности изучаемых событий, определение периодов истории.</a:t>
          </a:r>
        </a:p>
        <a:p>
          <a:pPr algn="l"/>
          <a:r>
            <a: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Подготовка сообщений.</a:t>
          </a:r>
        </a:p>
        <a:p>
          <a:pPr algn="l"/>
          <a:r>
            <a: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Заполни пропуски (пропущены либо даты, либо события).</a:t>
          </a:r>
        </a:p>
      </dgm:t>
    </dgm:pt>
    <dgm:pt modelId="{D31E0393-94E2-4BBC-8B3A-491D9D3D4D7E}" type="parTrans" cxnId="{87F5E581-C3E3-401A-BD07-9A277B4B8E4A}">
      <dgm:prSet/>
      <dgm:spPr/>
      <dgm:t>
        <a:bodyPr/>
        <a:lstStyle/>
        <a:p>
          <a:endParaRPr lang="ru-RU"/>
        </a:p>
      </dgm:t>
    </dgm:pt>
    <dgm:pt modelId="{D407B244-572A-4A71-8204-4234A4479090}" type="sibTrans" cxnId="{87F5E581-C3E3-401A-BD07-9A277B4B8E4A}">
      <dgm:prSet/>
      <dgm:spPr/>
      <dgm:t>
        <a:bodyPr/>
        <a:lstStyle/>
        <a:p>
          <a:endParaRPr lang="ru-RU"/>
        </a:p>
      </dgm:t>
    </dgm:pt>
    <dgm:pt modelId="{8C49AA4C-863C-4DC2-9879-BB68E9E2FC18}" type="pres">
      <dgm:prSet presAssocID="{DA81406D-941B-44E2-8602-0E3A646A3057}" presName="diagram" presStyleCnt="0">
        <dgm:presLayoutVars>
          <dgm:dir/>
          <dgm:resizeHandles val="exact"/>
        </dgm:presLayoutVars>
      </dgm:prSet>
      <dgm:spPr/>
    </dgm:pt>
    <dgm:pt modelId="{69F7DE4B-C38E-4639-8431-6FFE3A26F5F3}" type="pres">
      <dgm:prSet presAssocID="{A410EA75-7975-44EE-8156-027F03D8DA2F}" presName="node" presStyleLbl="node1" presStyleIdx="0" presStyleCnt="2" custScaleX="145919" custScaleY="171072">
        <dgm:presLayoutVars>
          <dgm:bulletEnabled val="1"/>
        </dgm:presLayoutVars>
      </dgm:prSet>
      <dgm:spPr/>
    </dgm:pt>
    <dgm:pt modelId="{4AC99C34-4995-4B8B-BCFC-C36F7AAE173B}" type="pres">
      <dgm:prSet presAssocID="{CEE8525F-955D-4825-85AD-6FB0951AF7ED}" presName="sibTrans" presStyleCnt="0"/>
      <dgm:spPr/>
    </dgm:pt>
    <dgm:pt modelId="{0E9EE629-44CA-493B-8235-EC205D68A9BD}" type="pres">
      <dgm:prSet presAssocID="{CC4B6570-9B78-46EC-9A41-FC15C4468C21}" presName="node" presStyleLbl="node1" presStyleIdx="1" presStyleCnt="2" custScaleX="152342" custScaleY="174854">
        <dgm:presLayoutVars>
          <dgm:bulletEnabled val="1"/>
        </dgm:presLayoutVars>
      </dgm:prSet>
      <dgm:spPr/>
    </dgm:pt>
  </dgm:ptLst>
  <dgm:cxnLst>
    <dgm:cxn modelId="{811F5C5C-8075-4888-BDBA-BD65E893C265}" type="presOf" srcId="{DA81406D-941B-44E2-8602-0E3A646A3057}" destId="{8C49AA4C-863C-4DC2-9879-BB68E9E2FC18}" srcOrd="0" destOrd="0" presId="urn:microsoft.com/office/officeart/2005/8/layout/default#5"/>
    <dgm:cxn modelId="{97744F49-9DEB-4A8C-9D09-71F5E6E7CA10}" type="presOf" srcId="{A410EA75-7975-44EE-8156-027F03D8DA2F}" destId="{69F7DE4B-C38E-4639-8431-6FFE3A26F5F3}" srcOrd="0" destOrd="0" presId="urn:microsoft.com/office/officeart/2005/8/layout/default#5"/>
    <dgm:cxn modelId="{71FC6A76-0383-45FC-887B-61B158D7B6EC}" type="presOf" srcId="{CC4B6570-9B78-46EC-9A41-FC15C4468C21}" destId="{0E9EE629-44CA-493B-8235-EC205D68A9BD}" srcOrd="0" destOrd="0" presId="urn:microsoft.com/office/officeart/2005/8/layout/default#5"/>
    <dgm:cxn modelId="{87F5E581-C3E3-401A-BD07-9A277B4B8E4A}" srcId="{DA81406D-941B-44E2-8602-0E3A646A3057}" destId="{CC4B6570-9B78-46EC-9A41-FC15C4468C21}" srcOrd="1" destOrd="0" parTransId="{D31E0393-94E2-4BBC-8B3A-491D9D3D4D7E}" sibTransId="{D407B244-572A-4A71-8204-4234A4479090}"/>
    <dgm:cxn modelId="{F4E04CE9-174C-4161-88A4-C46D29DAD286}" srcId="{DA81406D-941B-44E2-8602-0E3A646A3057}" destId="{A410EA75-7975-44EE-8156-027F03D8DA2F}" srcOrd="0" destOrd="0" parTransId="{B3A4A742-7AE1-4C18-B25B-ABFC5603765C}" sibTransId="{CEE8525F-955D-4825-85AD-6FB0951AF7ED}"/>
    <dgm:cxn modelId="{32EBDA3C-36CA-401C-BBEC-FDE46A3B9512}" type="presParOf" srcId="{8C49AA4C-863C-4DC2-9879-BB68E9E2FC18}" destId="{69F7DE4B-C38E-4639-8431-6FFE3A26F5F3}" srcOrd="0" destOrd="0" presId="urn:microsoft.com/office/officeart/2005/8/layout/default#5"/>
    <dgm:cxn modelId="{EA3E2C1D-EFBA-44EE-8176-7A6F270DFAB8}" type="presParOf" srcId="{8C49AA4C-863C-4DC2-9879-BB68E9E2FC18}" destId="{4AC99C34-4995-4B8B-BCFC-C36F7AAE173B}" srcOrd="1" destOrd="0" presId="urn:microsoft.com/office/officeart/2005/8/layout/default#5"/>
    <dgm:cxn modelId="{3FF2A0FA-E5D9-4A9C-B2DB-984A395DB47C}" type="presParOf" srcId="{8C49AA4C-863C-4DC2-9879-BB68E9E2FC18}" destId="{0E9EE629-44CA-493B-8235-EC205D68A9BD}" srcOrd="2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A6DE7DE-A2A8-4E95-872A-7784B0B169EC}" type="doc">
      <dgm:prSet loTypeId="urn:microsoft.com/office/officeart/2005/8/layout/default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34465-03BA-4A89-BF45-6ABE8FB5809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b="0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Локализация исторических фактов, процессов во времени (хронологические)</a:t>
          </a:r>
        </a:p>
        <a:p>
          <a:pPr algn="l"/>
          <a:endParaRPr lang="ru-RU" sz="1600" b="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16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«Путешествия по карте» и «Во времени».</a:t>
          </a:r>
        </a:p>
        <a:p>
          <a:pPr algn="just"/>
          <a:r>
            <a: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Соедини стрелками даты и события, расположенные вразброс, убери лишнее.</a:t>
          </a:r>
        </a:p>
        <a:p>
          <a:pPr algn="just"/>
          <a:r>
            <a: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Расположи в хронологической последовательности (исторические события даны непоследовательно).</a:t>
          </a:r>
        </a:p>
        <a:p>
          <a:pPr algn="just"/>
          <a:r>
            <a:rPr lang="ru-RU" sz="1600" b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Т</a:t>
          </a:r>
          <a:r>
            <a: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естирование.</a:t>
          </a:r>
          <a:endParaRPr lang="ru-RU" sz="1600" dirty="0"/>
        </a:p>
      </dgm:t>
    </dgm:pt>
    <dgm:pt modelId="{1DFB384E-E71F-449D-94E4-191FCED882E8}" type="parTrans" cxnId="{5C292B44-C849-40FC-A80E-2573093AAB36}">
      <dgm:prSet/>
      <dgm:spPr/>
      <dgm:t>
        <a:bodyPr/>
        <a:lstStyle/>
        <a:p>
          <a:endParaRPr lang="ru-RU"/>
        </a:p>
      </dgm:t>
    </dgm:pt>
    <dgm:pt modelId="{772A267F-EF22-4A57-B828-5A1F1ECD45FA}" type="sibTrans" cxnId="{5C292B44-C849-40FC-A80E-2573093AAB36}">
      <dgm:prSet/>
      <dgm:spPr/>
      <dgm:t>
        <a:bodyPr/>
        <a:lstStyle/>
        <a:p>
          <a:endParaRPr lang="ru-RU"/>
        </a:p>
      </dgm:t>
    </dgm:pt>
    <dgm:pt modelId="{02AB50DA-E49C-48BE-BA6C-D93E35D69BDA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Упражнения</a:t>
          </a:r>
        </a:p>
        <a:p>
          <a:pPr algn="ctr"/>
          <a:endParaRPr lang="ru-RU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1.Чтение текста учебника, ответы на вопросы.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2.Выполнение тестовых заданий.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3.Решение кроссвордов.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4.Работа с настенной и контурной картой.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5.Решение хронологических задач.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6.Работа с тематическим словарём, оперирование терминами.</a:t>
          </a:r>
          <a:endParaRPr lang="ru-RU" dirty="0"/>
        </a:p>
      </dgm:t>
    </dgm:pt>
    <dgm:pt modelId="{5320C665-5038-401C-A646-0F40F481A498}" type="parTrans" cxnId="{74572C59-BD03-4220-A93B-C153D73EDCF1}">
      <dgm:prSet/>
      <dgm:spPr/>
      <dgm:t>
        <a:bodyPr/>
        <a:lstStyle/>
        <a:p>
          <a:endParaRPr lang="ru-RU"/>
        </a:p>
      </dgm:t>
    </dgm:pt>
    <dgm:pt modelId="{6C79028A-11F1-426A-AADA-B83080591EF3}" type="sibTrans" cxnId="{74572C59-BD03-4220-A93B-C153D73EDCF1}">
      <dgm:prSet/>
      <dgm:spPr/>
      <dgm:t>
        <a:bodyPr/>
        <a:lstStyle/>
        <a:p>
          <a:endParaRPr lang="ru-RU"/>
        </a:p>
      </dgm:t>
    </dgm:pt>
    <dgm:pt modelId="{488CF210-7CD6-41BA-910C-EFADF3B0DF7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i="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Тренировочные задания</a:t>
          </a:r>
        </a:p>
        <a:p>
          <a:pPr algn="ctr"/>
          <a:endParaRPr lang="ru-RU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1.Постепенное увеличение степени самостоятельности учащихся при выполнении задания.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2.Уменьшение объема помощи учителя до возможного минимума.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Применение умения действовать в новых связях и новых условиях.</a:t>
          </a:r>
        </a:p>
        <a:p>
          <a:pPr algn="l"/>
          <a:r>
            <a: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Закрепление навыка в новых связях и новых условиях.</a:t>
          </a:r>
          <a:endParaRPr lang="ru-RU" dirty="0"/>
        </a:p>
      </dgm:t>
    </dgm:pt>
    <dgm:pt modelId="{E68473E1-974D-47C9-9EC4-A03B086DD158}" type="parTrans" cxnId="{6EA0E244-3A72-49C7-9FDB-D66078198EE8}">
      <dgm:prSet/>
      <dgm:spPr/>
      <dgm:t>
        <a:bodyPr/>
        <a:lstStyle/>
        <a:p>
          <a:endParaRPr lang="ru-RU"/>
        </a:p>
      </dgm:t>
    </dgm:pt>
    <dgm:pt modelId="{CEAE41D5-DC7D-4006-AC4F-B85327B358BD}" type="sibTrans" cxnId="{6EA0E244-3A72-49C7-9FDB-D66078198EE8}">
      <dgm:prSet/>
      <dgm:spPr/>
      <dgm:t>
        <a:bodyPr/>
        <a:lstStyle/>
        <a:p>
          <a:endParaRPr lang="ru-RU"/>
        </a:p>
      </dgm:t>
    </dgm:pt>
    <dgm:pt modelId="{79C8CEC2-C156-4678-A09C-32978FFD7899}" type="pres">
      <dgm:prSet presAssocID="{1A6DE7DE-A2A8-4E95-872A-7784B0B169EC}" presName="diagram" presStyleCnt="0">
        <dgm:presLayoutVars>
          <dgm:dir/>
          <dgm:resizeHandles val="exact"/>
        </dgm:presLayoutVars>
      </dgm:prSet>
      <dgm:spPr/>
    </dgm:pt>
    <dgm:pt modelId="{C3FC324F-710C-458A-9B37-6C3FB49B1978}" type="pres">
      <dgm:prSet presAssocID="{2CD34465-03BA-4A89-BF45-6ABE8FB5809B}" presName="node" presStyleLbl="node1" presStyleIdx="0" presStyleCnt="3" custScaleY="173306">
        <dgm:presLayoutVars>
          <dgm:bulletEnabled val="1"/>
        </dgm:presLayoutVars>
      </dgm:prSet>
      <dgm:spPr/>
    </dgm:pt>
    <dgm:pt modelId="{0C43699B-84F1-4FCF-8B50-DD9C95A67712}" type="pres">
      <dgm:prSet presAssocID="{772A267F-EF22-4A57-B828-5A1F1ECD45FA}" presName="sibTrans" presStyleCnt="0"/>
      <dgm:spPr/>
    </dgm:pt>
    <dgm:pt modelId="{D473D5B9-6EFD-485D-B738-BF39B4991D70}" type="pres">
      <dgm:prSet presAssocID="{02AB50DA-E49C-48BE-BA6C-D93E35D69BDA}" presName="node" presStyleLbl="node1" presStyleIdx="1" presStyleCnt="3" custScaleY="173307">
        <dgm:presLayoutVars>
          <dgm:bulletEnabled val="1"/>
        </dgm:presLayoutVars>
      </dgm:prSet>
      <dgm:spPr/>
    </dgm:pt>
    <dgm:pt modelId="{C46D22FD-5114-4858-9D85-E0680F799516}" type="pres">
      <dgm:prSet presAssocID="{6C79028A-11F1-426A-AADA-B83080591EF3}" presName="sibTrans" presStyleCnt="0"/>
      <dgm:spPr/>
    </dgm:pt>
    <dgm:pt modelId="{4B2DF442-1BC3-4297-9AD4-E71E7875CCCB}" type="pres">
      <dgm:prSet presAssocID="{488CF210-7CD6-41BA-910C-EFADF3B0DF7D}" presName="node" presStyleLbl="node1" presStyleIdx="2" presStyleCnt="3" custScaleY="173578" custLinFactNeighborX="845" custLinFactNeighborY="668">
        <dgm:presLayoutVars>
          <dgm:bulletEnabled val="1"/>
        </dgm:presLayoutVars>
      </dgm:prSet>
      <dgm:spPr/>
    </dgm:pt>
  </dgm:ptLst>
  <dgm:cxnLst>
    <dgm:cxn modelId="{799E5436-3870-487C-847B-967E2C1AA99B}" type="presOf" srcId="{488CF210-7CD6-41BA-910C-EFADF3B0DF7D}" destId="{4B2DF442-1BC3-4297-9AD4-E71E7875CCCB}" srcOrd="0" destOrd="0" presId="urn:microsoft.com/office/officeart/2005/8/layout/default#6"/>
    <dgm:cxn modelId="{27924738-B951-4251-9F74-D4CC61DFF637}" type="presOf" srcId="{2CD34465-03BA-4A89-BF45-6ABE8FB5809B}" destId="{C3FC324F-710C-458A-9B37-6C3FB49B1978}" srcOrd="0" destOrd="0" presId="urn:microsoft.com/office/officeart/2005/8/layout/default#6"/>
    <dgm:cxn modelId="{5C292B44-C849-40FC-A80E-2573093AAB36}" srcId="{1A6DE7DE-A2A8-4E95-872A-7784B0B169EC}" destId="{2CD34465-03BA-4A89-BF45-6ABE8FB5809B}" srcOrd="0" destOrd="0" parTransId="{1DFB384E-E71F-449D-94E4-191FCED882E8}" sibTransId="{772A267F-EF22-4A57-B828-5A1F1ECD45FA}"/>
    <dgm:cxn modelId="{6EA0E244-3A72-49C7-9FDB-D66078198EE8}" srcId="{1A6DE7DE-A2A8-4E95-872A-7784B0B169EC}" destId="{488CF210-7CD6-41BA-910C-EFADF3B0DF7D}" srcOrd="2" destOrd="0" parTransId="{E68473E1-974D-47C9-9EC4-A03B086DD158}" sibTransId="{CEAE41D5-DC7D-4006-AC4F-B85327B358BD}"/>
    <dgm:cxn modelId="{74572C59-BD03-4220-A93B-C153D73EDCF1}" srcId="{1A6DE7DE-A2A8-4E95-872A-7784B0B169EC}" destId="{02AB50DA-E49C-48BE-BA6C-D93E35D69BDA}" srcOrd="1" destOrd="0" parTransId="{5320C665-5038-401C-A646-0F40F481A498}" sibTransId="{6C79028A-11F1-426A-AADA-B83080591EF3}"/>
    <dgm:cxn modelId="{0C477DCB-199B-4EF4-9CDD-21942DE14FCA}" type="presOf" srcId="{1A6DE7DE-A2A8-4E95-872A-7784B0B169EC}" destId="{79C8CEC2-C156-4678-A09C-32978FFD7899}" srcOrd="0" destOrd="0" presId="urn:microsoft.com/office/officeart/2005/8/layout/default#6"/>
    <dgm:cxn modelId="{3BF678DB-E0D4-41C2-BFB6-553C5B73B5F4}" type="presOf" srcId="{02AB50DA-E49C-48BE-BA6C-D93E35D69BDA}" destId="{D473D5B9-6EFD-485D-B738-BF39B4991D70}" srcOrd="0" destOrd="0" presId="urn:microsoft.com/office/officeart/2005/8/layout/default#6"/>
    <dgm:cxn modelId="{41648F35-2B41-4C82-AFDF-FCBD617CD57B}" type="presParOf" srcId="{79C8CEC2-C156-4678-A09C-32978FFD7899}" destId="{C3FC324F-710C-458A-9B37-6C3FB49B1978}" srcOrd="0" destOrd="0" presId="urn:microsoft.com/office/officeart/2005/8/layout/default#6"/>
    <dgm:cxn modelId="{449B58FD-CB92-42FE-B095-6D656742ABD6}" type="presParOf" srcId="{79C8CEC2-C156-4678-A09C-32978FFD7899}" destId="{0C43699B-84F1-4FCF-8B50-DD9C95A67712}" srcOrd="1" destOrd="0" presId="urn:microsoft.com/office/officeart/2005/8/layout/default#6"/>
    <dgm:cxn modelId="{8AA1862E-DC71-4DE4-A00D-C30185937298}" type="presParOf" srcId="{79C8CEC2-C156-4678-A09C-32978FFD7899}" destId="{D473D5B9-6EFD-485D-B738-BF39B4991D70}" srcOrd="2" destOrd="0" presId="urn:microsoft.com/office/officeart/2005/8/layout/default#6"/>
    <dgm:cxn modelId="{05E2A5CC-4C39-48A1-A887-2BD60F8BCD62}" type="presParOf" srcId="{79C8CEC2-C156-4678-A09C-32978FFD7899}" destId="{C46D22FD-5114-4858-9D85-E0680F799516}" srcOrd="3" destOrd="0" presId="urn:microsoft.com/office/officeart/2005/8/layout/default#6"/>
    <dgm:cxn modelId="{E6E9CC3C-8F69-4A73-8EA6-7DF1FCC8E551}" type="presParOf" srcId="{79C8CEC2-C156-4678-A09C-32978FFD7899}" destId="{4B2DF442-1BC3-4297-9AD4-E71E7875CCCB}" srcOrd="4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CBE673-CAA5-47E7-8092-BAD680A7ACE0}">
      <dsp:nvSpPr>
        <dsp:cNvPr id="0" name=""/>
        <dsp:cNvSpPr/>
      </dsp:nvSpPr>
      <dsp:spPr>
        <a:xfrm>
          <a:off x="59761" y="769"/>
          <a:ext cx="3377573" cy="2026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у ребенка адекватных представлений о собственных возможностях и ограничениях</a:t>
          </a:r>
        </a:p>
      </dsp:txBody>
      <dsp:txXfrm>
        <a:off x="59761" y="769"/>
        <a:ext cx="3377573" cy="2026543"/>
      </dsp:txXfrm>
    </dsp:sp>
    <dsp:sp modelId="{6A9B42E9-1FF5-4F11-B6BD-82EF94E75AF5}">
      <dsp:nvSpPr>
        <dsp:cNvPr id="0" name=""/>
        <dsp:cNvSpPr/>
      </dsp:nvSpPr>
      <dsp:spPr>
        <a:xfrm>
          <a:off x="3775091" y="769"/>
          <a:ext cx="3377573" cy="2026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Овладение навыками коммуникации</a:t>
          </a:r>
        </a:p>
      </dsp:txBody>
      <dsp:txXfrm>
        <a:off x="3775091" y="769"/>
        <a:ext cx="3377573" cy="2026543"/>
      </dsp:txXfrm>
    </dsp:sp>
    <dsp:sp modelId="{297E2A4C-E7DB-4D5A-865E-D665572CBD24}">
      <dsp:nvSpPr>
        <dsp:cNvPr id="0" name=""/>
        <dsp:cNvSpPr/>
      </dsp:nvSpPr>
      <dsp:spPr>
        <a:xfrm>
          <a:off x="7550183" y="0"/>
          <a:ext cx="3377573" cy="2026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Овладение социально-бытовыми умениями, используемыми в повседневной жизни</a:t>
          </a:r>
        </a:p>
      </dsp:txBody>
      <dsp:txXfrm>
        <a:off x="7550183" y="0"/>
        <a:ext cx="3377573" cy="2026543"/>
      </dsp:txXfrm>
    </dsp:sp>
    <dsp:sp modelId="{925F75C0-C7A4-4C74-A1C2-2FA985CD838C}">
      <dsp:nvSpPr>
        <dsp:cNvPr id="0" name=""/>
        <dsp:cNvSpPr/>
      </dsp:nvSpPr>
      <dsp:spPr>
        <a:xfrm>
          <a:off x="1035694" y="2365070"/>
          <a:ext cx="4383887" cy="26877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u="sng" kern="120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Дифференциация и осмысление картины мира и ее временно-пространственной организации</a:t>
          </a:r>
        </a:p>
      </dsp:txBody>
      <dsp:txXfrm>
        <a:off x="1035694" y="2365070"/>
        <a:ext cx="4383887" cy="2687744"/>
      </dsp:txXfrm>
    </dsp:sp>
    <dsp:sp modelId="{AF6D9332-B8F1-49B9-8C54-DECFE6F77386}">
      <dsp:nvSpPr>
        <dsp:cNvPr id="0" name=""/>
        <dsp:cNvSpPr/>
      </dsp:nvSpPr>
      <dsp:spPr>
        <a:xfrm>
          <a:off x="5772098" y="2393117"/>
          <a:ext cx="4134723" cy="26604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Осмысление своего социального окружения и освоение соответствующих возрасту системы ценностей и социальных ролей </a:t>
          </a:r>
        </a:p>
      </dsp:txBody>
      <dsp:txXfrm>
        <a:off x="5772098" y="2393117"/>
        <a:ext cx="4134723" cy="26604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2A40A5-4CAE-42D4-95AA-A72D0BA405B8}">
      <dsp:nvSpPr>
        <dsp:cNvPr id="0" name=""/>
        <dsp:cNvSpPr/>
      </dsp:nvSpPr>
      <dsp:spPr>
        <a:xfrm>
          <a:off x="3430" y="3"/>
          <a:ext cx="2721711" cy="51914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и обогащение опыта реального взаимодействия ребёнка с бытовым окружением, миром природных явлений и вещей</a:t>
          </a:r>
          <a:endParaRPr lang="ru-RU" sz="24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0" y="3"/>
        <a:ext cx="2721711" cy="5191424"/>
      </dsp:txXfrm>
    </dsp:sp>
    <dsp:sp modelId="{4805331D-C8A6-4592-829E-444B9A488A9E}">
      <dsp:nvSpPr>
        <dsp:cNvPr id="0" name=""/>
        <dsp:cNvSpPr/>
      </dsp:nvSpPr>
      <dsp:spPr>
        <a:xfrm>
          <a:off x="2997312" y="3"/>
          <a:ext cx="2721711" cy="51914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целостной и подробной картины мира, упорядоченной во времени и пространстве, адекватно возрасту ребёнка</a:t>
          </a:r>
          <a:endParaRPr lang="ru-RU" sz="24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97312" y="3"/>
        <a:ext cx="2721711" cy="5191424"/>
      </dsp:txXfrm>
    </dsp:sp>
    <dsp:sp modelId="{01AFDC4F-2C58-44AA-886E-5D87FA192B8C}">
      <dsp:nvSpPr>
        <dsp:cNvPr id="0" name=""/>
        <dsp:cNvSpPr/>
      </dsp:nvSpPr>
      <dsp:spPr>
        <a:xfrm>
          <a:off x="5991195" y="3"/>
          <a:ext cx="2721711" cy="51914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внимания и интереса ребёнка  с  ограниченными  возможностями  здоровья к новизне и изменчивости окружающего, </a:t>
          </a:r>
          <a:r>
            <a:rPr lang="ru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 их изучению, понимания значения собственной активности и ответственности во взаимодействии со средой</a:t>
          </a:r>
        </a:p>
      </dsp:txBody>
      <dsp:txXfrm>
        <a:off x="5991195" y="3"/>
        <a:ext cx="2721711" cy="5191424"/>
      </dsp:txXfrm>
    </dsp:sp>
    <dsp:sp modelId="{0A8EA564-D5DE-41FC-B65D-7135AFC089BC}">
      <dsp:nvSpPr>
        <dsp:cNvPr id="0" name=""/>
        <dsp:cNvSpPr/>
      </dsp:nvSpPr>
      <dsp:spPr>
        <a:xfrm>
          <a:off x="8988507" y="7"/>
          <a:ext cx="2721711" cy="51914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способности ребёнка с </a:t>
          </a:r>
          <a:r>
            <a:rPr lang="ru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ограниченными  возможностями  здоровья  </a:t>
          </a:r>
          <a:r>
            <a:rPr lang="tt-RU" sz="24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взаимодействовать с другими людьми, осмыслять и присваивать чужой опыт </a:t>
          </a:r>
          <a:endParaRPr lang="ru-RU" sz="24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988507" y="7"/>
        <a:ext cx="2721711" cy="51914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0F7D8B-9C85-48ED-8894-E05091E4646C}">
      <dsp:nvSpPr>
        <dsp:cNvPr id="0" name=""/>
        <dsp:cNvSpPr/>
      </dsp:nvSpPr>
      <dsp:spPr>
        <a:xfrm>
          <a:off x="206315" y="1513"/>
          <a:ext cx="5533329" cy="24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Анализ исторического материал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1.Выделение основного и второстепенного.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2.Работа над понятием.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3.Отбор материала по какому-либо вопросу.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4.Определение главной идеи текста.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5.Группировка материала по заданным признакам.</a:t>
          </a:r>
        </a:p>
      </dsp:txBody>
      <dsp:txXfrm>
        <a:off x="206315" y="1513"/>
        <a:ext cx="5533329" cy="2430149"/>
      </dsp:txXfrm>
    </dsp:sp>
    <dsp:sp modelId="{75EC92E0-4EF9-44DE-809F-624915661C06}">
      <dsp:nvSpPr>
        <dsp:cNvPr id="0" name=""/>
        <dsp:cNvSpPr/>
      </dsp:nvSpPr>
      <dsp:spPr>
        <a:xfrm>
          <a:off x="6144669" y="1513"/>
          <a:ext cx="4828140" cy="24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</a:t>
          </a:r>
          <a:r>
            <a:rPr lang="ru-RU" sz="18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причинно</a:t>
          </a: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- следственных связей исторических событий.  Объяснение фактов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1.Определение характера событий на основании анализа исторического источника.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2.Анализ исторического источника.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3.Выделение существенных признаков явлений.</a:t>
          </a:r>
        </a:p>
      </dsp:txBody>
      <dsp:txXfrm>
        <a:off x="6144669" y="1513"/>
        <a:ext cx="4828140" cy="2430149"/>
      </dsp:txXfrm>
    </dsp:sp>
    <dsp:sp modelId="{AE95C1CF-5502-4F3D-A57D-9DD1EDFB0F11}">
      <dsp:nvSpPr>
        <dsp:cNvPr id="0" name=""/>
        <dsp:cNvSpPr/>
      </dsp:nvSpPr>
      <dsp:spPr>
        <a:xfrm>
          <a:off x="3053519" y="2556783"/>
          <a:ext cx="5072087" cy="24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31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alpha val="38000"/>
              <a:satMod val="150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Осмысление и изложение теоретического материала.  Описание событий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1.Пересказ. 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2.Составление рассказа об отдельных эпизодах и явлениях истории, составление рассказа по нескольким источникам.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3.Устное сочинение с опорой на наглядность.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4.Составление простого плана с целью пересказа.</a:t>
          </a:r>
        </a:p>
      </dsp:txBody>
      <dsp:txXfrm>
        <a:off x="3053519" y="2556783"/>
        <a:ext cx="5072087" cy="24301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3798EB-8240-4A53-8F12-2116E1047E40}">
      <dsp:nvSpPr>
        <dsp:cNvPr id="0" name=""/>
        <dsp:cNvSpPr/>
      </dsp:nvSpPr>
      <dsp:spPr>
        <a:xfrm>
          <a:off x="0" y="961796"/>
          <a:ext cx="3607257" cy="3636548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ориентировочной основы умения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i="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1.Постановка перед учащимися задачи.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2.Разъяснение и показ способов выполнения задания.</a:t>
          </a:r>
        </a:p>
      </dsp:txBody>
      <dsp:txXfrm>
        <a:off x="0" y="961796"/>
        <a:ext cx="3607257" cy="3636548"/>
      </dsp:txXfrm>
    </dsp:sp>
    <dsp:sp modelId="{CD0D0AB0-05DA-481B-838A-428BAF97CAD3}">
      <dsp:nvSpPr>
        <dsp:cNvPr id="0" name=""/>
        <dsp:cNvSpPr/>
      </dsp:nvSpPr>
      <dsp:spPr>
        <a:xfrm>
          <a:off x="3967982" y="991913"/>
          <a:ext cx="3607257" cy="3576314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Первичное выполнение операций учащимися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i="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1.Выполнение задания под руководством учителя.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2.Привлечение внимания учащихся к лучшим образцам  выполненного задания.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3.Одобрение и поощрение в процессе выполнения задания.</a:t>
          </a:r>
          <a:endParaRPr lang="ru-RU" sz="2000" i="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967982" y="991913"/>
        <a:ext cx="3607257" cy="3576314"/>
      </dsp:txXfrm>
    </dsp:sp>
    <dsp:sp modelId="{06F25CD5-6854-46EF-A529-A89DF2DB8A7F}">
      <dsp:nvSpPr>
        <dsp:cNvPr id="0" name=""/>
        <dsp:cNvSpPr/>
      </dsp:nvSpPr>
      <dsp:spPr>
        <a:xfrm>
          <a:off x="7935965" y="946733"/>
          <a:ext cx="3607257" cy="3636548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Примеры формируемых умений и навыков у учащихся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i="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Пересказ.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Оценка исторических явлений.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3.Сообщение исторических фактов.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Временные (работа с датами).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5.Выделение главного и второстепенного</a:t>
          </a:r>
          <a:r>
            <a:rPr lang="ru-RU" sz="18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Формулирование вывода.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7935965" y="946733"/>
        <a:ext cx="3607257" cy="36365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BF57A6-60AE-4E36-B59D-21E71E859291}">
      <dsp:nvSpPr>
        <dsp:cNvPr id="0" name=""/>
        <dsp:cNvSpPr/>
      </dsp:nvSpPr>
      <dsp:spPr>
        <a:xfrm>
          <a:off x="1432758" y="20753"/>
          <a:ext cx="3118501" cy="1871100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Портрет</a:t>
          </a:r>
          <a:r>
            <a:rPr lang="ru-RU" sz="3900" kern="1200" dirty="0"/>
            <a:t> </a:t>
          </a:r>
        </a:p>
      </dsp:txBody>
      <dsp:txXfrm>
        <a:off x="1432758" y="20753"/>
        <a:ext cx="3118501" cy="1871100"/>
      </dsp:txXfrm>
    </dsp:sp>
    <dsp:sp modelId="{32C6083A-AA22-45A1-9030-534A8FFEE206}">
      <dsp:nvSpPr>
        <dsp:cNvPr id="0" name=""/>
        <dsp:cNvSpPr/>
      </dsp:nvSpPr>
      <dsp:spPr>
        <a:xfrm>
          <a:off x="4922112" y="2379"/>
          <a:ext cx="3118501" cy="1871100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Справочная  статья</a:t>
          </a:r>
          <a:endParaRPr lang="ru-RU" sz="39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4922112" y="2379"/>
        <a:ext cx="3118501" cy="1871100"/>
      </dsp:txXfrm>
    </dsp:sp>
    <dsp:sp modelId="{3A4171FA-19E8-43DC-8CF3-A481BAFC7DDB}">
      <dsp:nvSpPr>
        <dsp:cNvPr id="0" name=""/>
        <dsp:cNvSpPr/>
      </dsp:nvSpPr>
      <dsp:spPr>
        <a:xfrm>
          <a:off x="1447509" y="2170585"/>
          <a:ext cx="3118501" cy="1871100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Экскурсия  в  историю </a:t>
          </a:r>
          <a:endParaRPr lang="ru-RU" sz="39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447509" y="2170585"/>
        <a:ext cx="3118501" cy="1871100"/>
      </dsp:txXfrm>
    </dsp:sp>
    <dsp:sp modelId="{98DCD9C3-789A-442D-9BC4-5C97090811F0}">
      <dsp:nvSpPr>
        <dsp:cNvPr id="0" name=""/>
        <dsp:cNvSpPr/>
      </dsp:nvSpPr>
      <dsp:spPr>
        <a:xfrm>
          <a:off x="4922112" y="2185330"/>
          <a:ext cx="3118501" cy="1871100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Интересные  факты  из  биографии</a:t>
          </a:r>
          <a:endParaRPr lang="ru-RU" sz="39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4922112" y="2185330"/>
        <a:ext cx="3118501" cy="18711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F7DE4B-C38E-4639-8431-6FFE3A26F5F3}">
      <dsp:nvSpPr>
        <dsp:cNvPr id="0" name=""/>
        <dsp:cNvSpPr/>
      </dsp:nvSpPr>
      <dsp:spPr>
        <a:xfrm>
          <a:off x="3193" y="528698"/>
          <a:ext cx="5394772" cy="3794822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исторических явлений и их сопоставление.  Установление произошедших изменений от одного этапа к другому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1.Сравнение.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2.Составление сравнительных таблиц.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3.Сопоставление объектов, событий, явлений по заданным признакам.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Практические задания (нарисовать картинку, склеить макет).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Даны таблица, схема: заполни недостающие пункты таблицы, подбери информацию к схеме.</a:t>
          </a:r>
        </a:p>
      </dsp:txBody>
      <dsp:txXfrm>
        <a:off x="3193" y="528698"/>
        <a:ext cx="5394772" cy="3794822"/>
      </dsp:txXfrm>
    </dsp:sp>
    <dsp:sp modelId="{0E9EE629-44CA-493B-8235-EC205D68A9BD}">
      <dsp:nvSpPr>
        <dsp:cNvPr id="0" name=""/>
        <dsp:cNvSpPr/>
      </dsp:nvSpPr>
      <dsp:spPr>
        <a:xfrm>
          <a:off x="5767675" y="486751"/>
          <a:ext cx="5632236" cy="3878716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Локализация исторических фактов, процессов во времени (хронологические)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Определение последовательности, синхронности, продолжительности изучаемых событий, определение периодов истории.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Подготовка сообщений.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Заполни пропуски (пропущены либо даты, либо события).</a:t>
          </a:r>
        </a:p>
      </dsp:txBody>
      <dsp:txXfrm>
        <a:off x="5767675" y="486751"/>
        <a:ext cx="5632236" cy="38787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C324F-710C-458A-9B37-6C3FB49B1978}">
      <dsp:nvSpPr>
        <dsp:cNvPr id="0" name=""/>
        <dsp:cNvSpPr/>
      </dsp:nvSpPr>
      <dsp:spPr>
        <a:xfrm>
          <a:off x="0" y="448330"/>
          <a:ext cx="3491987" cy="3631094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Локализация исторических фактов, процессов во времени (хронологические)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16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«Путешествия по карте» и «Во времени».</a:t>
          </a: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Соедини стрелками даты и события, расположенные вразброс, убери лишнее.</a:t>
          </a: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Расположи в хронологической последовательности (исторические события даны непоследовательно).</a:t>
          </a: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Т</a:t>
          </a:r>
          <a:r>
            <a:rPr lang="ru-RU" sz="16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естирование.</a:t>
          </a:r>
          <a:endParaRPr lang="ru-RU" sz="1600" kern="1200" dirty="0"/>
        </a:p>
      </dsp:txBody>
      <dsp:txXfrm>
        <a:off x="0" y="448330"/>
        <a:ext cx="3491987" cy="3631094"/>
      </dsp:txXfrm>
    </dsp:sp>
    <dsp:sp modelId="{D473D5B9-6EFD-485D-B738-BF39B4991D70}">
      <dsp:nvSpPr>
        <dsp:cNvPr id="0" name=""/>
        <dsp:cNvSpPr/>
      </dsp:nvSpPr>
      <dsp:spPr>
        <a:xfrm>
          <a:off x="3841186" y="448319"/>
          <a:ext cx="3491987" cy="3631115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Упражнения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1.Чтение текста учебника, ответы на вопросы.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2.Выполнение тестовых заданий.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3.Решение кроссвордов.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4.Работа с настенной и контурной картой.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5.Решение хронологических задач.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6.Работа с тематическим словарём, оперирование терминами.</a:t>
          </a:r>
          <a:endParaRPr lang="ru-RU" sz="1700" kern="1200" dirty="0"/>
        </a:p>
      </dsp:txBody>
      <dsp:txXfrm>
        <a:off x="3841186" y="448319"/>
        <a:ext cx="3491987" cy="3631115"/>
      </dsp:txXfrm>
    </dsp:sp>
    <dsp:sp modelId="{4B2DF442-1BC3-4297-9AD4-E71E7875CCCB}">
      <dsp:nvSpPr>
        <dsp:cNvPr id="0" name=""/>
        <dsp:cNvSpPr/>
      </dsp:nvSpPr>
      <dsp:spPr>
        <a:xfrm>
          <a:off x="7682373" y="459476"/>
          <a:ext cx="3491987" cy="3636793"/>
        </a:xfrm>
        <a:prstGeom prst="rect">
          <a:avLst/>
        </a:prstGeom>
        <a:gradFill rotWithShape="1">
          <a:gsLst>
            <a:gs pos="0">
              <a:schemeClr val="accent1">
                <a:tint val="15000"/>
                <a:satMod val="250000"/>
              </a:schemeClr>
            </a:gs>
            <a:gs pos="31000">
              <a:schemeClr val="accent1">
                <a:tint val="50000"/>
                <a:satMod val="200000"/>
              </a:schemeClr>
            </a:gs>
            <a:gs pos="49100">
              <a:schemeClr val="accent1">
                <a:tint val="64000"/>
                <a:satMod val="160000"/>
              </a:schemeClr>
            </a:gs>
            <a:gs pos="92000">
              <a:schemeClr val="accent1">
                <a:tint val="50000"/>
                <a:satMod val="200000"/>
              </a:schemeClr>
            </a:gs>
            <a:gs pos="100000">
              <a:schemeClr val="accent1">
                <a:tint val="40000"/>
                <a:satMod val="200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50800" dist="25000" dir="5400000" rotWithShape="0">
            <a:schemeClr val="accent1">
              <a:shade val="30000"/>
              <a:alpha val="38000"/>
              <a:satMod val="150000"/>
            </a:scheme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i="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Тренировочные задания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1.Постепенное увеличение степени самостоятельности учащихся при выполнении задания.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2.Уменьшение объема помощи учителя до возможного минимума.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Применение умения действовать в новых связях и новых условиях.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Закрепление навыка в новых связях и новых условиях.</a:t>
          </a:r>
          <a:endParaRPr lang="ru-RU" sz="1700" kern="1200" dirty="0"/>
        </a:p>
      </dsp:txBody>
      <dsp:txXfrm>
        <a:off x="7682373" y="459476"/>
        <a:ext cx="3491987" cy="3636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695FD-AE9E-424A-8296-EEB26EEB6BBC}" type="datetimeFigureOut">
              <a:rPr lang="en-AU" smtClean="0"/>
              <a:pPr/>
              <a:t>30/11/2023</a:t>
            </a:fld>
            <a:endParaRPr lang="en-A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A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11712-FEFD-464B-93A9-AFB78B520BF1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7165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211712-FEFD-464B-93A9-AFB78B520BF1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9995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11712-FEFD-464B-93A9-AFB78B520BF1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211712-FEFD-464B-93A9-AFB78B520BF1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2487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211712-FEFD-464B-93A9-AFB78B520BF1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2046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211712-FEFD-464B-93A9-AFB78B520BF1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994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 userDrawn="1"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 userDrawn="1"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2AAEE-0ECC-4F9E-94C1-A5210D63F3AE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A5813-3A47-4C55-A2C5-485AA4AF00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74660B58-D0E2-47B7-B23F-C768371CF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25911"/>
            <a:ext cx="11094720" cy="64438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бюджетное  образовательное  учреждение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Яйская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общеобразовательная школа-интернат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психолого-педагогической поддержки»</a:t>
            </a:r>
          </a:p>
          <a:p>
            <a:pPr marL="0" indent="0" algn="ctr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Эффективные  приемы  коррекционной  работы  </a:t>
            </a:r>
            <a:r>
              <a:rPr lang="tt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дифференциации и осмыслению картины мира детей с ограниченными возможностями здоровья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/>
          </a:p>
          <a:p>
            <a:pPr marL="0" indent="0" algn="ctr">
              <a:buNone/>
            </a:pPr>
            <a:endParaRPr lang="ru-RU" sz="2000" dirty="0"/>
          </a:p>
          <a:p>
            <a:pPr marL="0" indent="0" algn="ctr">
              <a:buNone/>
            </a:pPr>
            <a:endParaRPr lang="ru-RU" sz="2000" dirty="0"/>
          </a:p>
          <a:p>
            <a:pPr marL="0" indent="0" algn="r">
              <a:buNone/>
            </a:pP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Е.В.,</a:t>
            </a:r>
          </a:p>
          <a:p>
            <a:pPr marL="0" indent="0" algn="r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  <a:p>
            <a:pPr marL="0" indent="0" algn="r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  <a:p>
            <a:pPr marL="0" indent="0" algn="ctr">
              <a:buNone/>
            </a:pPr>
            <a:endParaRPr lang="ru-RU" sz="2000" dirty="0"/>
          </a:p>
        </p:txBody>
      </p:sp>
      <p:pic>
        <p:nvPicPr>
          <p:cNvPr id="3" name="Picture 7" descr="C:\Users\1\Desktop\81227_html_m72b9a6c3.png">
            <a:extLst>
              <a:ext uri="{FF2B5EF4-FFF2-40B4-BE49-F238E27FC236}">
                <a16:creationId xmlns:a16="http://schemas.microsoft.com/office/drawing/2014/main" id="{AAE1EC41-07BF-4FFD-883D-539EDF5D3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636" y="3836430"/>
            <a:ext cx="3002885" cy="249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2164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7D33B76F-8CA3-4C1A-BE6F-57D3465F9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4" y="368710"/>
            <a:ext cx="12044516" cy="59589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 С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оставить  личностную  характеристику, указать деловые  качества  исторического  персонажа, уточнить  биографические  факты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9610C4E5-FBF8-49F7-B2CE-413B290E17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8272187"/>
              </p:ext>
            </p:extLst>
          </p:nvPr>
        </p:nvGraphicFramePr>
        <p:xfrm>
          <a:off x="2050026" y="1976284"/>
          <a:ext cx="9532374" cy="4058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1873969-E9FF-4567-8641-872D003307C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18" y="1976284"/>
            <a:ext cx="2039815" cy="29430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148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43186A22-68E4-4105-AD5C-0185814A9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791" y="235974"/>
            <a:ext cx="11173609" cy="60916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t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внимания и интереса ребёнка  с  ограниченными  возможностями  здоровья к новизне и изменчивости окружающего,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их изучению, понимания значения собственной активности и ответственности во взаимодействии со средой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27EA6CA3-8839-4BC1-9036-378A298C8A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9553718"/>
              </p:ext>
            </p:extLst>
          </p:nvPr>
        </p:nvGraphicFramePr>
        <p:xfrm>
          <a:off x="408791" y="1769807"/>
          <a:ext cx="11403105" cy="4852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0866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CF07043-5EBB-456A-AE15-71EA40C5A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50723"/>
            <a:ext cx="10972800" cy="607692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tt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способности ребёнка с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ограниченными  возможностями  здоровья  </a:t>
            </a:r>
            <a:r>
              <a:rPr lang="tt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взаимодействовать с другими людьми, осмыслять и присваивать чужой опыт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1BF6F97-8AD8-45B3-A391-A2D156FE0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1293808"/>
              </p:ext>
            </p:extLst>
          </p:nvPr>
        </p:nvGraphicFramePr>
        <p:xfrm>
          <a:off x="609599" y="1961535"/>
          <a:ext cx="11174361" cy="4527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2837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C201DB67-95AA-4ADB-B069-DEEA17EAC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6948"/>
            <a:ext cx="10972800" cy="613070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Прочитай, нарисуй  отгадки  к  описаниям – загадкам. Рисунки  подпиши.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лесостепных  местах  славяне  строили  жилища  без  окон, с  двускатной  крышей, которую  засыпали  сверху  землёй.</a:t>
            </a:r>
            <a:r>
              <a:rPr lang="ru-RU" sz="2400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Жители  лесных  северных  районов  строили  свои  жилища  из  крепких  толстых  брёвен.</a:t>
            </a:r>
          </a:p>
          <a:p>
            <a:pPr marL="0" lvl="0" indent="0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A8DB604-4472-481A-B6B2-F7D82AF09894}"/>
              </a:ext>
            </a:extLst>
          </p:cNvPr>
          <p:cNvSpPr/>
          <p:nvPr/>
        </p:nvSpPr>
        <p:spPr>
          <a:xfrm>
            <a:off x="1561513" y="1997613"/>
            <a:ext cx="4965895" cy="161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8E38B97-ED60-4BDA-8C76-E7A6059AD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170" y="1997613"/>
            <a:ext cx="2676525" cy="1617784"/>
          </a:xfrm>
          <a:prstGeom prst="rect">
            <a:avLst/>
          </a:prstGeom>
        </p:spPr>
      </p:pic>
      <p:pic>
        <p:nvPicPr>
          <p:cNvPr id="14" name="Объект 4">
            <a:extLst>
              <a:ext uri="{FF2B5EF4-FFF2-40B4-BE49-F238E27FC236}">
                <a16:creationId xmlns:a16="http://schemas.microsoft.com/office/drawing/2014/main" id="{4691C64C-AF11-4CDF-9D47-4D2C97797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" r="2182" b="14015"/>
          <a:stretch/>
        </p:blipFill>
        <p:spPr bwMode="gray">
          <a:xfrm>
            <a:off x="7367427" y="4684542"/>
            <a:ext cx="2549268" cy="161778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709A689-285B-4D89-BB22-FC22DC11D0A8}"/>
              </a:ext>
            </a:extLst>
          </p:cNvPr>
          <p:cNvSpPr/>
          <p:nvPr/>
        </p:nvSpPr>
        <p:spPr>
          <a:xfrm>
            <a:off x="1561513" y="4684542"/>
            <a:ext cx="5078438" cy="1617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241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5DC47FE7-B6BC-4D69-912C-6D678C16F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41009"/>
            <a:ext cx="10972800" cy="52866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Напиши  свой  рассказ  на  тему  « Древние  славяне – трудолюбивый  мирный  народ». </a:t>
            </a:r>
          </a:p>
          <a:p>
            <a:pPr marL="0" indent="0" algn="just"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составления  рассказа  используй  план, рисунки.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                                                       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Внешность  славян.                                                      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2.Черты  характера  славянских  мужчин.                                                         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Славянская  женщина – труженица.                                                        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Славяне – честные, гостеприимные  люди.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2EF5C6-405F-4846-840C-9BC895F96A4E}"/>
              </a:ext>
            </a:extLst>
          </p:cNvPr>
          <p:cNvPicPr/>
          <p:nvPr/>
        </p:nvPicPr>
        <p:blipFill>
          <a:blip r:embed="rId2" cstate="print"/>
          <a:srcRect t="45238" r="814" b="6391"/>
          <a:stretch>
            <a:fillRect/>
          </a:stretch>
        </p:blipFill>
        <p:spPr bwMode="auto">
          <a:xfrm rot="10800000">
            <a:off x="7747819" y="2536721"/>
            <a:ext cx="4444181" cy="342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9959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9E053E25-AE20-487C-8633-88CED9C89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64234"/>
            <a:ext cx="10972800" cy="5863414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Заполни  схему.</a:t>
            </a:r>
            <a:r>
              <a:rPr lang="ru-RU" b="1" dirty="0"/>
              <a:t>       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 славян</a:t>
            </a:r>
          </a:p>
          <a:p>
            <a:pPr marL="0" indent="0">
              <a:buNone/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57EEDD0-BF36-4913-B65F-DE36DC5ABC38}"/>
              </a:ext>
            </a:extLst>
          </p:cNvPr>
          <p:cNvSpPr/>
          <p:nvPr/>
        </p:nvSpPr>
        <p:spPr>
          <a:xfrm>
            <a:off x="3957710" y="1336431"/>
            <a:ext cx="4276579" cy="7315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 хозяйство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95477DF-72CD-4ECD-ADE3-8465075F5107}"/>
              </a:ext>
            </a:extLst>
          </p:cNvPr>
          <p:cNvSpPr/>
          <p:nvPr/>
        </p:nvSpPr>
        <p:spPr>
          <a:xfrm>
            <a:off x="323557" y="2588455"/>
            <a:ext cx="3545058" cy="17936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Орудия  труда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B572E8D-8D23-42D7-8E4F-331BB426B195}"/>
              </a:ext>
            </a:extLst>
          </p:cNvPr>
          <p:cNvSpPr/>
          <p:nvPr/>
        </p:nvSpPr>
        <p:spPr>
          <a:xfrm>
            <a:off x="4332849" y="2588455"/>
            <a:ext cx="3727939" cy="17936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  культуры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603E4E5-B86B-4B52-8ABE-F1373F8A1DB7}"/>
              </a:ext>
            </a:extLst>
          </p:cNvPr>
          <p:cNvSpPr/>
          <p:nvPr/>
        </p:nvSpPr>
        <p:spPr>
          <a:xfrm>
            <a:off x="8525022" y="2588456"/>
            <a:ext cx="3259015" cy="17936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 животные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1C06938-AD13-4CCF-B5C8-72C33D393360}"/>
              </a:ext>
            </a:extLst>
          </p:cNvPr>
          <p:cNvSpPr/>
          <p:nvPr/>
        </p:nvSpPr>
        <p:spPr>
          <a:xfrm>
            <a:off x="3334305" y="4881489"/>
            <a:ext cx="5627075" cy="1280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 занятия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</a:p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80E828AB-1C5C-45D8-9304-AD51F0200A2A}"/>
              </a:ext>
            </a:extLst>
          </p:cNvPr>
          <p:cNvCxnSpPr/>
          <p:nvPr/>
        </p:nvCxnSpPr>
        <p:spPr>
          <a:xfrm flipH="1">
            <a:off x="2546252" y="2067951"/>
            <a:ext cx="3549748" cy="407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62DAE82D-DD3C-4179-8B79-44D27F4555A3}"/>
              </a:ext>
            </a:extLst>
          </p:cNvPr>
          <p:cNvCxnSpPr>
            <a:stCxn id="12" idx="2"/>
          </p:cNvCxnSpPr>
          <p:nvPr/>
        </p:nvCxnSpPr>
        <p:spPr>
          <a:xfrm>
            <a:off x="6096000" y="2067951"/>
            <a:ext cx="0" cy="407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5539C004-630D-4275-9F0F-F29D311F1658}"/>
              </a:ext>
            </a:extLst>
          </p:cNvPr>
          <p:cNvCxnSpPr>
            <a:stCxn id="12" idx="2"/>
          </p:cNvCxnSpPr>
          <p:nvPr/>
        </p:nvCxnSpPr>
        <p:spPr>
          <a:xfrm>
            <a:off x="6096000" y="2067951"/>
            <a:ext cx="4257822" cy="407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452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A850458A-5E79-4AF4-B28F-D1B8778B7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08" y="117988"/>
            <a:ext cx="11425076" cy="62096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«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Древнерусское государство. Первые русские князья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 имя __________________________________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_________Дата _____________________ 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(подчеркни) правильный ответ. </a:t>
            </a:r>
          </a:p>
          <a:p>
            <a:pPr marL="0" indent="0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br>
              <a:rPr lang="ru-RU" sz="6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5C323EA-7D44-4C5E-8627-05B968C293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96326"/>
              </p:ext>
            </p:extLst>
          </p:nvPr>
        </p:nvGraphicFramePr>
        <p:xfrm>
          <a:off x="365760" y="1371600"/>
          <a:ext cx="11622024" cy="5250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5186">
                  <a:extLst>
                    <a:ext uri="{9D8B030D-6E8A-4147-A177-3AD203B41FA5}">
                      <a16:colId xmlns:a16="http://schemas.microsoft.com/office/drawing/2014/main" val="3746224767"/>
                    </a:ext>
                  </a:extLst>
                </a:gridCol>
                <a:gridCol w="6436838">
                  <a:extLst>
                    <a:ext uri="{9D8B030D-6E8A-4147-A177-3AD203B41FA5}">
                      <a16:colId xmlns:a16="http://schemas.microsoft.com/office/drawing/2014/main" val="1620521815"/>
                    </a:ext>
                  </a:extLst>
                </a:gridCol>
              </a:tblGrid>
              <a:tr h="1077010">
                <a:tc>
                  <a:txBody>
                    <a:bodyPr/>
                    <a:lstStyle/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1.Древнерусское государство возникло в конце…века </a:t>
                      </a:r>
                    </a:p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VII в.                   Б) VIII в.                 В) IX в.</a:t>
                      </a:r>
                    </a:p>
                    <a:p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Кто был первым русским князем, варягом?</a:t>
                      </a:r>
                    </a:p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Рюрик               Б) Ярослав Мудрый                  В) Владимир Мономах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03303"/>
                  </a:ext>
                </a:extLst>
              </a:tr>
              <a:tr h="1391138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2.Столица Древнерусского государства- ... 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Киев        Б) Смоленск             В) Псков </a:t>
                      </a:r>
                    </a:p>
                    <a:p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7. С чьим именем связана легенда о его смерти: «Но примешь ты смерть от коня своего»? </a:t>
                      </a:r>
                    </a:p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князь Святослав             Б) князь Игорь                     В) князь Олег </a:t>
                      </a:r>
                    </a:p>
                    <a:p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5407159"/>
                  </a:ext>
                </a:extLst>
              </a:tr>
              <a:tr h="1391138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С какими странами граничило наше государство в древности? 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Румыния       Б) Германия          В) Польша и Венгрия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 Кто из князей был «сторонником книжного почитания и строил школы для людей всякого состояния»? </a:t>
                      </a:r>
                    </a:p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Владимир Красное Солнышко    Б) княгиня Ольга         В) Ярослав Мудрый </a:t>
                      </a:r>
                    </a:p>
                    <a:p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62364"/>
                  </a:ext>
                </a:extLst>
              </a:tr>
              <a:tr h="1391138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Во главе объединений славянских племён стояли…. 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султан           Б) князья                В) президент </a:t>
                      </a:r>
                    </a:p>
                    <a:p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 Кто из князей «дал наказ» своим детям и всем людям: «Не ленитесь, не обижайте никого, заботьтесь о больных и бедных, защищайте обиженных»? </a:t>
                      </a:r>
                    </a:p>
                    <a:p>
                      <a:r>
                        <a:rPr lang="ru-RU" sz="16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Владимир Мономах             Б) Олег               В) Ярослав Мудрый </a:t>
                      </a:r>
                    </a:p>
                    <a:p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412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881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15C4B9F7-78DB-496A-A573-0631C7CE6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63329"/>
            <a:ext cx="10972800" cy="476431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     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Основополагающим в процессе социализации ребенка с ограниченными  возможностями  здоровья является  формирование умения устанавливать связь между ходом собственной жизни и природным порядком; внимания и интереса к новизне и изменчивости окружающего, к их изучению, пониманию значения собственной активности во взаимодействии со средой; развитие способности взаимодействовать с другими людьми, осмыслять чужой опыт и делиться своим.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847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492D20-E373-48D2-B863-FA21298F5A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6734"/>
            <a:ext cx="4310586" cy="323294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F83CF7-4835-4348-AC9C-9789E07BC1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6" y="89450"/>
            <a:ext cx="4310586" cy="32302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6464DE-70F0-4F2B-B09B-CEBBFF0799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189" y="3429000"/>
            <a:ext cx="4403989" cy="33196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0F81FB-773F-4994-9B21-94C444DD4D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28" y="3451592"/>
            <a:ext cx="4493355" cy="331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30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022AE8-A0B7-4356-A256-EFA63D1D0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44" y="1166019"/>
            <a:ext cx="8116712" cy="4525962"/>
          </a:xfrm>
        </p:spPr>
      </p:pic>
    </p:spTree>
    <p:extLst>
      <p:ext uri="{BB962C8B-B14F-4D97-AF65-F5344CB8AC3E}">
        <p14:creationId xmlns:p14="http://schemas.microsoft.com/office/powerpoint/2010/main" val="3239632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27AF53E2-1769-4AD8-80A0-261113C36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324465"/>
            <a:ext cx="11527536" cy="653353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 государственный  образовательный  стандарт  начального  общего  образования  обучающихся  с  ограниченными  возможностями  здоровья </a:t>
            </a: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Утвержден  приказом  Министерства  образования  и  науки  Российской  Федерации  от  19  декабря  2014  года  №1598 </a:t>
            </a:r>
          </a:p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(ред. от 08.11.2022) «Об утверждении федерального государственного образовательного стандарта начального общего образования обучающихся с ограниченными возможностями здоровья»</a:t>
            </a:r>
          </a:p>
          <a:p>
            <a:pPr algn="ctr"/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37E35CE-FC55-4A7D-9EF7-C59834588492}"/>
              </a:ext>
            </a:extLst>
          </p:cNvPr>
          <p:cNvSpPr/>
          <p:nvPr/>
        </p:nvSpPr>
        <p:spPr>
          <a:xfrm>
            <a:off x="1150374" y="1091381"/>
            <a:ext cx="3716594" cy="351011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Академический  компонент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A0B8A51-87F3-42A4-9E17-04A701DBE2BB}"/>
              </a:ext>
            </a:extLst>
          </p:cNvPr>
          <p:cNvSpPr/>
          <p:nvPr/>
        </p:nvSpPr>
        <p:spPr>
          <a:xfrm>
            <a:off x="6032090" y="1091381"/>
            <a:ext cx="3716594" cy="351011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  жизненной компетенции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99460B0-0A21-44B2-89D4-EF21347EDB4F}"/>
              </a:ext>
            </a:extLst>
          </p:cNvPr>
          <p:cNvCxnSpPr>
            <a:cxnSpLocks/>
            <a:stCxn id="5" idx="6"/>
            <a:endCxn id="6" idx="2"/>
          </p:cNvCxnSpPr>
          <p:nvPr/>
        </p:nvCxnSpPr>
        <p:spPr>
          <a:xfrm>
            <a:off x="4866968" y="2846440"/>
            <a:ext cx="1165122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94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5A792AEA-9845-44D7-A31B-4F0AA81A5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27703"/>
            <a:ext cx="10972800" cy="5899945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Никольская, О.С. Аффективная сфера как система смыслов, организующих сознание и поведение [Текст] / О.С. Никольская. – М. : МГППУ, 2008. – 464 с.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Баенская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Е.Р. Нарушения активного взаимодействия с окружающим миром у детей с аутизмом раннего возраста [Текст] / Е.Р.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Баенская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 Дефектология. – 2013. - № 3.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Концепция Специального Федерального государственного образовательного стандарта для детей с ограниченными возможностями здоровья / [Н.Н.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Малофеев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О.И. Кукушкина, О.С. Никольская, Е.Л. Гончарова]. – М.: Просвещение, 2013. – 42 с. – (Стандарты второго поколения)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Специальный Федеральный государственный образовательный стандарт начального образования глухих детей [Текст] : проект / Т.С. Зыкова, М.А. Зыкова, Т.А. Соловьева. – М.: Просвещение, 2013. – 59 с. – (Стандарты второго поколения).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Специальный Федеральный государственный образовательный стандарт начального образования детей с задержкой психического развития [Текст] : проект / И.А. Коробейников, Е.Л.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Инденбаум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Н.В. Бабкина. – М.: Просвещение, 2013. – 48 с. – (Стандарты </a:t>
            </a:r>
            <a:r>
              <a:rPr lang="ru-RU" sz="340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второго поколения) </a:t>
            </a:r>
            <a:endParaRPr lang="ru-RU" sz="3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Никольская, О.С. Специальный Федеральный государственный образовательный стандарт начального образования для детей с расстройствами аутистического спектра [Текст] : проект / О.С. Никольская. – М.: Просвещение, 2013. – 29 с. – (Стандарты второго поколения)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Малофеев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Н.Н. Дети с отклонениями в развитии в общеобразовательной школе: общие и специальные требования к результатам обучения [Текст] / Н.Н.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Малофеев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О.С. Никольская, О.И. Кукушкина // Воспитание и обучение детей с нарушениями развития. - 2010. - № 5.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Кукушкина, О.И. Я открываю мир. Во дворе. На даче. Дидактический материал по развитию мышления и речи : пособие для дошкольников и учащихся нач. классов : с прил. "Краткое методическое руководство" / О.И. Кукушкина, Т.К. Королевская. – М.: Просвещение, 20 </a:t>
            </a:r>
          </a:p>
          <a:p>
            <a:pPr marL="0" indent="0" algn="just">
              <a:buNone/>
            </a:pP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Кукушкина О.И., Королевская Т.К., Гончарова Е.Л. Как сделать видимыми скрытые проблемы в развитии ребенка [Текст] : метод. пособие к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компьютер. программе 'Мир за твоим окном' / О.И. Кукушкина, Т.К. Королевская, Е.Л. Гончарова ; Ин-т </a:t>
            </a:r>
            <a:r>
              <a:rPr lang="ru-RU" sz="3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413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409E32-A2ED-4660-816D-E0A6E4945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20" y="309490"/>
            <a:ext cx="10338816" cy="576776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формирования «жизненных компетенций»</a:t>
            </a:r>
            <a:endParaRPr lang="ru-RU" sz="28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FC68C971-3B01-4051-8753-7C6AF5E5E2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212646"/>
              </p:ext>
            </p:extLst>
          </p:nvPr>
        </p:nvGraphicFramePr>
        <p:xfrm>
          <a:off x="694267" y="1219199"/>
          <a:ext cx="10927757" cy="5053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7633413"/>
      </p:ext>
    </p:extLst>
  </p:cSld>
  <p:clrMapOvr>
    <a:masterClrMapping/>
  </p:clrMapOvr>
  <p:transition advClick="0" advTm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A01324B2-8382-40D4-815B-6988736FD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584" y="338328"/>
            <a:ext cx="10972800" cy="45262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«Корзина мыслей»</a:t>
            </a:r>
          </a:p>
          <a:p>
            <a:pPr marL="0" indent="0" algn="ctr"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Какие  трудности  вы  испытываете  при  организации  образовательной  деятельности  с  детьми  с  ограниченными  возможностями  здоровья?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3A26E2-FD71-4C4C-93E4-6B44F175B8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"/>
          <a:stretch/>
        </p:blipFill>
        <p:spPr>
          <a:xfrm>
            <a:off x="5707626" y="2498232"/>
            <a:ext cx="4642497" cy="437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5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68F30D73-2A86-42AE-8D3A-5C9B6D064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12955"/>
            <a:ext cx="10972800" cy="591469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Дети с ограниченными  возможностями  здоровья не станут светилами наук, их знания относительно других ребят – примитивны. Но не надо жалеть похвалы и хороших оценок для этих детей, потому что каждый правильный ответ – это их победа, прежде всего над собственным спящим разумом, это шаг в становлении их личности.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 должен приводить к новым успехам.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9F472B-6A23-4920-9B78-3BD3825DAC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7" y="3170904"/>
            <a:ext cx="4773417" cy="35705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A78727-29C3-459D-AAC2-46089EA34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926" y="3170904"/>
            <a:ext cx="4773417" cy="357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02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C7CDAE62-4DFC-4246-BBCF-7357ED11B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339213"/>
            <a:ext cx="10972800" cy="5988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коррекционной работы по дифференциации и осмыслению картины мира ребенка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75284B32-7B05-4A22-93FC-C2FC4E53F3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698643"/>
              </p:ext>
            </p:extLst>
          </p:nvPr>
        </p:nvGraphicFramePr>
        <p:xfrm>
          <a:off x="235974" y="1489587"/>
          <a:ext cx="11710219" cy="5191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451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7D6D4EC8-1963-4447-A4BD-617237B17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323557"/>
            <a:ext cx="10972800" cy="600409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и обогащение опыта реального взаимодействия ребёнка  с бытовым окружением, миром природных явлений и вещей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1164CAF-B520-4F20-BDE1-03AD0376BA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3452564"/>
              </p:ext>
            </p:extLst>
          </p:nvPr>
        </p:nvGraphicFramePr>
        <p:xfrm>
          <a:off x="609600" y="1589649"/>
          <a:ext cx="11179126" cy="5268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0252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0BDEA3CD-3C15-4516-B1BD-643F6D1A36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9549" y="98474"/>
            <a:ext cx="11665187" cy="6759525"/>
          </a:xfrm>
        </p:spPr>
        <p:txBody>
          <a:bodyPr>
            <a:normAutofit/>
          </a:bodyPr>
          <a:lstStyle/>
          <a:p>
            <a:pPr algn="just"/>
            <a:r>
              <a:rPr lang="tt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целостной и подробной картины мира, упорядоченной во времени и пространстве, адекватно возрасту ребёнка. Формирование умения устанавливать связь между ходом собственной жизни и природным порядком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757A3722-B49D-466C-8BE7-F254F68ED2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4546322"/>
              </p:ext>
            </p:extLst>
          </p:nvPr>
        </p:nvGraphicFramePr>
        <p:xfrm>
          <a:off x="329228" y="1297858"/>
          <a:ext cx="11543223" cy="5560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7389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D661049-11A9-4A5B-82A7-6D0762BB2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94968"/>
            <a:ext cx="10972800" cy="62746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3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Его отец был крестником Петра I и автором первого русского военного словаря.</a:t>
            </a:r>
          </a:p>
          <a:p>
            <a:pPr marL="0" indent="0" algn="just">
              <a:buNone/>
            </a:pP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 непревзойденное военное искусство был возведен сначала в графское достоинство, потом в княжеское, наконец, получил звание генералиссимуса. </a:t>
            </a:r>
          </a:p>
          <a:p>
            <a:pPr marL="0" indent="0" algn="just">
              <a:buNone/>
            </a:pP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Является автором книги «Наука побеждать».</a:t>
            </a:r>
          </a:p>
          <a:p>
            <a:pPr marL="0" indent="0" algn="just">
              <a:buNone/>
            </a:pP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 свои заслуги был удостоен всех высших степеней российских орденов, которые мог получить мужчина в </a:t>
            </a:r>
            <a:r>
              <a:rPr lang="en-US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XVIII (</a:t>
            </a: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столетии.</a:t>
            </a:r>
          </a:p>
          <a:p>
            <a:pPr marL="0" indent="0" algn="just">
              <a:buNone/>
            </a:pPr>
            <a:r>
              <a:rPr lang="ru-RU" sz="3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Еще при жизни в  его  честь был заказан, спроектирован и утвержден памятник – первый в России памятник некоронованной особе.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953104"/>
      </p:ext>
    </p:extLst>
  </p:cSld>
  <p:clrMapOvr>
    <a:masterClrMapping/>
  </p:clrMapOvr>
</p:sld>
</file>

<file path=ppt/theme/theme1.xml><?xml version="1.0" encoding="utf-8"?>
<a:theme xmlns:a="http://schemas.openxmlformats.org/drawingml/2006/main" name="MS_RU_blue_Natural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Голубая волна</Template>
  <TotalTime>3783</TotalTime>
  <Words>1883</Words>
  <Application>Microsoft Office PowerPoint</Application>
  <PresentationFormat>Широкоэкранный</PresentationFormat>
  <Paragraphs>189</Paragraphs>
  <Slides>20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Tahoma</vt:lpstr>
      <vt:lpstr>Times New Roman</vt:lpstr>
      <vt:lpstr>Wingdings</vt:lpstr>
      <vt:lpstr>MS_RU_blue_Natural</vt:lpstr>
      <vt:lpstr>Презентация PowerPoint</vt:lpstr>
      <vt:lpstr>Презентация PowerPoint</vt:lpstr>
      <vt:lpstr>Направления формирования «жизненных компетенций»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Nyrka</dc:creator>
  <cp:lastModifiedBy>Elena</cp:lastModifiedBy>
  <cp:revision>155</cp:revision>
  <dcterms:created xsi:type="dcterms:W3CDTF">2021-09-08T14:52:08Z</dcterms:created>
  <dcterms:modified xsi:type="dcterms:W3CDTF">2023-11-30T15:31:03Z</dcterms:modified>
</cp:coreProperties>
</file>