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338" r:id="rId3"/>
    <p:sldId id="339" r:id="rId4"/>
    <p:sldId id="320" r:id="rId5"/>
    <p:sldId id="340" r:id="rId6"/>
    <p:sldId id="345" r:id="rId7"/>
    <p:sldId id="343" r:id="rId8"/>
    <p:sldId id="344" r:id="rId9"/>
    <p:sldId id="341" r:id="rId10"/>
    <p:sldId id="327" r:id="rId11"/>
    <p:sldId id="328" r:id="rId12"/>
    <p:sldId id="329" r:id="rId13"/>
    <p:sldId id="330" r:id="rId14"/>
    <p:sldId id="332" r:id="rId15"/>
    <p:sldId id="346" r:id="rId16"/>
    <p:sldId id="336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C19"/>
    <a:srgbClr val="3A9DB8"/>
    <a:srgbClr val="56B1CA"/>
    <a:srgbClr val="7BF600"/>
    <a:srgbClr val="31859C"/>
    <a:srgbClr val="C4BD97"/>
    <a:srgbClr val="B8FF71"/>
    <a:srgbClr val="90CCDC"/>
    <a:srgbClr val="79C1D5"/>
    <a:srgbClr val="80A3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1" autoAdjust="0"/>
    <p:restoredTop sz="94660"/>
  </p:normalViewPr>
  <p:slideViewPr>
    <p:cSldViewPr>
      <p:cViewPr varScale="1">
        <p:scale>
          <a:sx n="114" d="100"/>
          <a:sy n="114" d="100"/>
        </p:scale>
        <p:origin x="720" y="102"/>
      </p:cViewPr>
      <p:guideLst>
        <p:guide orient="horz" pos="180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FB53DB-0D0E-415C-956A-D13A6CBB1EA2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C5D4F-AB31-46AB-B2F5-81922332A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5D4F-AB31-46AB-B2F5-81922332ABD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5D4F-AB31-46AB-B2F5-81922332ABD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5D4F-AB31-46AB-B2F5-81922332ABD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5D4F-AB31-46AB-B2F5-81922332ABD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3C5D4F-AB31-46AB-B2F5-81922332ABD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пт 16.12.22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52" y="428610"/>
            <a:ext cx="328614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857224" y="2928940"/>
            <a:ext cx="692945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kumimoji="0" lang="ru-RU" sz="4000" b="1" i="0" u="none" strike="noStrike" spc="50" normalizeH="0" baseline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nguiat" pitchFamily="2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Творческий воспитатель – творческий ребенок</a:t>
            </a:r>
            <a:r>
              <a:rPr kumimoji="0" lang="ru-RU" sz="4000" b="1" i="0" u="none" strike="noStrike" spc="50" normalizeH="0" baseline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enguiat" pitchFamily="2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800" b="1" i="0" u="none" strike="noStrike" spc="50" normalizeH="0" baseline="0" dirty="0" smtClean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enguiat" pitchFamily="2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571618"/>
            <a:ext cx="535785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cs typeface="Times New Roman" pitchFamily="18" charset="0"/>
              </a:rPr>
              <a:t>Деловая игра</a:t>
            </a:r>
            <a:endParaRPr lang="ru-RU" sz="4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1428728" y="1714494"/>
            <a:ext cx="7014974" cy="2000264"/>
            <a:chOff x="1000100" y="1714494"/>
            <a:chExt cx="7443602" cy="1942876"/>
          </a:xfrm>
        </p:grpSpPr>
        <p:pic>
          <p:nvPicPr>
            <p:cNvPr id="37890" name="Picture 2" descr="https://ecorzn.ru/myecor_uploads/2016/07/water-drop-2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1714494"/>
              <a:ext cx="1051200" cy="1800000"/>
            </a:xfrm>
            <a:prstGeom prst="rect">
              <a:avLst/>
            </a:prstGeom>
            <a:noFill/>
          </p:spPr>
        </p:pic>
        <p:pic>
          <p:nvPicPr>
            <p:cNvPr id="37892" name="Picture 4" descr="https://i.pinimg.com/originals/4d/40/db/4d40dbef4879e329e9e9309ca332047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43174" y="1857370"/>
              <a:ext cx="3452459" cy="1800000"/>
            </a:xfrm>
            <a:prstGeom prst="rect">
              <a:avLst/>
            </a:prstGeom>
            <a:noFill/>
          </p:spPr>
        </p:pic>
        <p:pic>
          <p:nvPicPr>
            <p:cNvPr id="37894" name="Picture 6" descr="https://www.deloks.ru/upload/iblock/91e/karandash_chernografitovyy_kores_jumbo_trekhgrannyy_hb_3_sht_tochilka_3_full.jpg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43702" y="1857370"/>
              <a:ext cx="1800000" cy="18000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вый проек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1214414" y="1285866"/>
            <a:ext cx="7316784" cy="2643206"/>
            <a:chOff x="500034" y="1285866"/>
            <a:chExt cx="8031164" cy="2660528"/>
          </a:xfrm>
        </p:grpSpPr>
        <p:pic>
          <p:nvPicPr>
            <p:cNvPr id="39938" name="Picture 2" descr="http://rokafpp.ru/upload/iblock/a9c/a9ca1f548fe05e9cc8774598065c3ed7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034" y="1285866"/>
              <a:ext cx="2592000" cy="2592000"/>
            </a:xfrm>
            <a:prstGeom prst="rect">
              <a:avLst/>
            </a:prstGeom>
            <a:noFill/>
          </p:spPr>
        </p:pic>
        <p:pic>
          <p:nvPicPr>
            <p:cNvPr id="39940" name="Picture 4" descr="https://i.baraholka.com.ru/files/3/2/3262486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1285866"/>
              <a:ext cx="2643206" cy="2660528"/>
            </a:xfrm>
            <a:prstGeom prst="rect">
              <a:avLst/>
            </a:prstGeom>
            <a:noFill/>
          </p:spPr>
        </p:pic>
        <p:pic>
          <p:nvPicPr>
            <p:cNvPr id="39942" name="Picture 6" descr="https://stmods.ru/images/comments/5da0c379da90c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072198" y="1643056"/>
              <a:ext cx="2459000" cy="184425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вый проек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214414" y="785800"/>
            <a:ext cx="7500990" cy="3071834"/>
            <a:chOff x="214282" y="928676"/>
            <a:chExt cx="8286808" cy="3500462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500034" y="1357304"/>
              <a:ext cx="8001056" cy="2645571"/>
              <a:chOff x="500034" y="1357304"/>
              <a:chExt cx="8001056" cy="2645571"/>
            </a:xfrm>
          </p:grpSpPr>
          <p:pic>
            <p:nvPicPr>
              <p:cNvPr id="41986" name="Picture 2" descr="https://pbs.twimg.com/media/DuPA1CfWkAAtOiR.jpg:large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00034" y="1357304"/>
                <a:ext cx="3072411" cy="2570404"/>
              </a:xfrm>
              <a:prstGeom prst="rect">
                <a:avLst/>
              </a:prstGeom>
              <a:noFill/>
            </p:spPr>
          </p:pic>
          <p:pic>
            <p:nvPicPr>
              <p:cNvPr id="41988" name="Picture 4" descr="https://plodogorod.com/wp-content/uploads/2018/04/Prostye-glinjanye-gorshki-dlja-kaktusov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643306" y="1928808"/>
                <a:ext cx="2807881" cy="1871438"/>
              </a:xfrm>
              <a:prstGeom prst="rect">
                <a:avLst/>
              </a:prstGeom>
              <a:noFill/>
            </p:spPr>
          </p:pic>
          <p:pic>
            <p:nvPicPr>
              <p:cNvPr id="41992" name="Picture 8" descr="https://clipart-best.com/img/bonfire/bonfire-clip-art-2.pn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500826" y="1428742"/>
                <a:ext cx="2000264" cy="2574133"/>
              </a:xfrm>
              <a:prstGeom prst="rect">
                <a:avLst/>
              </a:prstGeom>
              <a:noFill/>
            </p:spPr>
          </p:pic>
        </p:grpSp>
        <p:sp>
          <p:nvSpPr>
            <p:cNvPr id="7" name="Знак запрета 6"/>
            <p:cNvSpPr/>
            <p:nvPr/>
          </p:nvSpPr>
          <p:spPr>
            <a:xfrm>
              <a:off x="214282" y="928676"/>
              <a:ext cx="3500462" cy="3500462"/>
            </a:xfrm>
            <a:prstGeom prst="noSmoking">
              <a:avLst>
                <a:gd name="adj" fmla="val 4144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вый проек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1214414" y="1500180"/>
            <a:ext cx="7014974" cy="1857388"/>
            <a:chOff x="714348" y="1500180"/>
            <a:chExt cx="7515040" cy="2014314"/>
          </a:xfrm>
        </p:grpSpPr>
        <p:pic>
          <p:nvPicPr>
            <p:cNvPr id="44034" name="Picture 2" descr="https://clipart-best.com/img/sparrow/sparrow-clip-art-2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flipH="1">
              <a:off x="1285852" y="1785932"/>
              <a:ext cx="1428760" cy="1046265"/>
            </a:xfrm>
            <a:prstGeom prst="rect">
              <a:avLst/>
            </a:prstGeom>
            <a:noFill/>
          </p:spPr>
        </p:pic>
        <p:pic>
          <p:nvPicPr>
            <p:cNvPr id="44038" name="Picture 6" descr="http://pngimg.com/uploads/paper_plane/paper_plane_PNG68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0430" y="2143122"/>
              <a:ext cx="2357454" cy="1324162"/>
            </a:xfrm>
            <a:prstGeom prst="rect">
              <a:avLst/>
            </a:prstGeom>
            <a:noFill/>
          </p:spPr>
        </p:pic>
        <p:pic>
          <p:nvPicPr>
            <p:cNvPr id="44040" name="Picture 8" descr="https://rybolov-ohotnik.ucoz.net/_nw/5/26139390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429388" y="1714494"/>
              <a:ext cx="1800000" cy="1800000"/>
            </a:xfrm>
            <a:prstGeom prst="rect">
              <a:avLst/>
            </a:prstGeom>
            <a:noFill/>
          </p:spPr>
        </p:pic>
        <p:sp>
          <p:nvSpPr>
            <p:cNvPr id="9" name="Овальная выноска 8"/>
            <p:cNvSpPr/>
            <p:nvPr/>
          </p:nvSpPr>
          <p:spPr>
            <a:xfrm>
              <a:off x="714348" y="1500180"/>
              <a:ext cx="2643206" cy="1571636"/>
            </a:xfrm>
            <a:prstGeom prst="wedgeEllipseCallout">
              <a:avLst>
                <a:gd name="adj1" fmla="val -48971"/>
                <a:gd name="adj2" fmla="val 9989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вый проек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1000100" y="1285866"/>
            <a:ext cx="7489841" cy="2286016"/>
            <a:chOff x="642910" y="1285866"/>
            <a:chExt cx="7847031" cy="2428892"/>
          </a:xfrm>
        </p:grpSpPr>
        <p:pic>
          <p:nvPicPr>
            <p:cNvPr id="48130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10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8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9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85984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10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71802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11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7620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12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13" name="Picture 2" descr="https://sun9-26.userapi.com/NleL2KFLnJNyBn42-EdBzY1r2FHLKXIMYtSlrw/k7IuEp4PjX0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00694" y="1285866"/>
              <a:ext cx="1339351" cy="2428892"/>
            </a:xfrm>
            <a:prstGeom prst="rect">
              <a:avLst/>
            </a:prstGeom>
            <a:noFill/>
          </p:spPr>
        </p:pic>
        <p:pic>
          <p:nvPicPr>
            <p:cNvPr id="48132" name="Picture 4" descr="https://www.vippng.com/png/full/296-2967955_pirate-face-png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214560"/>
              <a:ext cx="1631925" cy="115705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Новый проек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28610"/>
            <a:ext cx="285752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714348" y="1857370"/>
            <a:ext cx="6572296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имеем творческий потенциал</a:t>
            </a:r>
          </a:p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хотим реализовать его</a:t>
            </a:r>
          </a:p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уверены, что у нас всё получится</a:t>
            </a:r>
          </a:p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умеем видеть проблему и возможности её преодоления</a:t>
            </a:r>
          </a:p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нас критическое и гибкое мышление</a:t>
            </a:r>
          </a:p>
          <a:p>
            <a:pPr>
              <a:buFontTx/>
              <a:buChar char="-"/>
            </a:pPr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Мы воспитываем творческих людей!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cs typeface="Times New Roman" pitchFamily="18" charset="0"/>
              </a:rPr>
              <a:t>КРЕДО ТВОРЧЕСКИХ ПЕДАГОГОВ</a:t>
            </a:r>
            <a:endParaRPr lang="ru-RU" sz="24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1643056"/>
            <a:ext cx="407355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Corrida" pitchFamily="2" charset="0"/>
              </a:rPr>
              <a:t>Творческих </a:t>
            </a:r>
          </a:p>
          <a:p>
            <a:pPr algn="ctr"/>
            <a:r>
              <a:rPr lang="ru-RU" sz="5400" dirty="0" smtClean="0">
                <a:solidFill>
                  <a:srgbClr val="FF0000"/>
                </a:solidFill>
                <a:latin typeface="Corrida" pitchFamily="2" charset="0"/>
              </a:rPr>
              <a:t>успехов!</a:t>
            </a:r>
            <a:endParaRPr lang="ru-RU" sz="5400" dirty="0">
              <a:solidFill>
                <a:srgbClr val="FF0000"/>
              </a:solidFill>
              <a:latin typeface="Corrida" pitchFamily="2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1 задание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339752" y="699542"/>
            <a:ext cx="40005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«Разминка»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42976" y="1714494"/>
            <a:ext cx="49500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solidFill>
                  <a:srgbClr val="002060"/>
                </a:solidFill>
                <a:cs typeface="Times New Roman" pitchFamily="18" charset="0"/>
              </a:rPr>
              <a:t>настроить участников на предстоящую деятельность, снять накопившееся напряжение, развивать творческий потенциал участников</a:t>
            </a:r>
            <a:endParaRPr kumimoji="0" lang="ru-RU" sz="28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571" y="3443123"/>
            <a:ext cx="53298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ТВОРЧЕСТВО</a:t>
            </a:r>
            <a:endParaRPr lang="ru-RU" sz="72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000100" y="1285866"/>
            <a:ext cx="507209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«Раздели на группы»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14348" y="3286130"/>
            <a:ext cx="54292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Цель:</a:t>
            </a:r>
            <a:r>
              <a:rPr lang="ru-RU" sz="2000" dirty="0" smtClean="0">
                <a:solidFill>
                  <a:srgbClr val="002060"/>
                </a:solidFill>
              </a:rPr>
              <a:t> развитие творчества, умения находить новые нетривиальные решения стандартной задачи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2 задание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yoza.ru/upload/iblock/a06/a06704c4a62f18f417ab60bcd4725a8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57172"/>
            <a:ext cx="1585880" cy="1585880"/>
          </a:xfrm>
          <a:prstGeom prst="rect">
            <a:avLst/>
          </a:prstGeom>
          <a:noFill/>
        </p:spPr>
      </p:pic>
      <p:pic>
        <p:nvPicPr>
          <p:cNvPr id="24580" name="Picture 4" descr="https://dasumki.ru/image/cache/catalog/grizzly_ran/A/upload-orig_att424285-900x90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1357304"/>
            <a:ext cx="1928826" cy="1928826"/>
          </a:xfrm>
          <a:prstGeom prst="rect">
            <a:avLst/>
          </a:prstGeom>
          <a:noFill/>
        </p:spPr>
      </p:pic>
      <p:pic>
        <p:nvPicPr>
          <p:cNvPr id="24582" name="Picture 6" descr="https://bcenterprise.ru/image/cache/catalog/demo/product2/339439028_w640_h640_n_1l_grapefruit1-1000x100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 l="27027" r="27027"/>
          <a:stretch>
            <a:fillRect/>
          </a:stretch>
        </p:blipFill>
        <p:spPr bwMode="auto">
          <a:xfrm>
            <a:off x="4357686" y="500048"/>
            <a:ext cx="785818" cy="1710310"/>
          </a:xfrm>
          <a:prstGeom prst="rect">
            <a:avLst/>
          </a:prstGeom>
          <a:noFill/>
        </p:spPr>
      </p:pic>
      <p:pic>
        <p:nvPicPr>
          <p:cNvPr id="24584" name="Picture 8" descr="https://clipart-best.com/img/mazda/mazda-clip-art-12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785800"/>
            <a:ext cx="2168470" cy="1440000"/>
          </a:xfrm>
          <a:prstGeom prst="rect">
            <a:avLst/>
          </a:prstGeom>
          <a:noFill/>
        </p:spPr>
      </p:pic>
      <p:pic>
        <p:nvPicPr>
          <p:cNvPr id="24588" name="Picture 12" descr="https://i.pinimg.com/originals/2b/25/23/2b25235f580622e87f5590040367251a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357568"/>
            <a:ext cx="2347274" cy="1263678"/>
          </a:xfrm>
          <a:prstGeom prst="rect">
            <a:avLst/>
          </a:prstGeom>
          <a:noFill/>
        </p:spPr>
      </p:pic>
      <p:pic>
        <p:nvPicPr>
          <p:cNvPr id="24592" name="Picture 16" descr="https://png.rinvik.ru/files/elka-nastoyashhaya-bez-igrushek.png"/>
          <p:cNvPicPr>
            <a:picLocks noChangeAspect="1" noChangeArrowheads="1"/>
          </p:cNvPicPr>
          <p:nvPr/>
        </p:nvPicPr>
        <p:blipFill>
          <a:blip r:embed="rId7" cstate="print"/>
          <a:srcRect l="21647" r="19770"/>
          <a:stretch>
            <a:fillRect/>
          </a:stretch>
        </p:blipFill>
        <p:spPr bwMode="auto">
          <a:xfrm>
            <a:off x="3000364" y="1878304"/>
            <a:ext cx="1785950" cy="3048548"/>
          </a:xfrm>
          <a:prstGeom prst="rect">
            <a:avLst/>
          </a:prstGeom>
          <a:noFill/>
        </p:spPr>
      </p:pic>
      <p:pic>
        <p:nvPicPr>
          <p:cNvPr id="24594" name="Picture 18" descr="https://clipart-best.com/img/guitar/guitar-clip-art-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57950" y="2714626"/>
            <a:ext cx="2357454" cy="2095044"/>
          </a:xfrm>
          <a:prstGeom prst="rect">
            <a:avLst/>
          </a:prstGeom>
          <a:noFill/>
        </p:spPr>
      </p:pic>
      <p:pic>
        <p:nvPicPr>
          <p:cNvPr id="24596" name="Picture 20" descr="https://clipart-best.com/img/fish/fish-clip-art-47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628" y="2143122"/>
            <a:ext cx="2289869" cy="124568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1272030"/>
            <a:ext cx="42148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«Реклама»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00034" y="3071816"/>
            <a:ext cx="5429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Цель:</a:t>
            </a:r>
            <a:r>
              <a:rPr lang="ru-RU" sz="2000" dirty="0" smtClean="0">
                <a:solidFill>
                  <a:srgbClr val="002060"/>
                </a:solidFill>
              </a:rPr>
              <a:t> развитие творчества, умения находить новые, нетривиальные решения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3 задание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7" t="2724" r="6790" b="4671"/>
          <a:stretch/>
        </p:blipFill>
        <p:spPr>
          <a:xfrm>
            <a:off x="4572000" y="1743658"/>
            <a:ext cx="3456384" cy="2448272"/>
          </a:xfrm>
          <a:prstGeom prst="rect">
            <a:avLst/>
          </a:prstGeom>
        </p:spPr>
      </p:pic>
      <p:pic>
        <p:nvPicPr>
          <p:cNvPr id="1026" name="Picture 2" descr="F:\План с педагогами\алюминиевая-чонсервная-банка-при-раскрытая-крышка-1008604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89" y="1857370"/>
            <a:ext cx="2654023" cy="23049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10106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928662" y="1272030"/>
            <a:ext cx="421484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«Вездеходы»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4 задание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28662" y="2928940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У этого упражнения – театральная природа. Оно помогает отработать переключение внимания, активно и плодотворно "запускает" спонтанность и творческое мышление. </a:t>
            </a:r>
          </a:p>
        </p:txBody>
      </p:sp>
    </p:spTree>
    <p:extLst>
      <p:ext uri="{BB962C8B-B14F-4D97-AF65-F5344CB8AC3E}">
        <p14:creationId xmlns:p14="http://schemas.microsoft.com/office/powerpoint/2010/main" val="9754987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000100" y="1357304"/>
            <a:ext cx="44599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«Превращение»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00034" y="3000378"/>
            <a:ext cx="54292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Цель:</a:t>
            </a:r>
            <a:r>
              <a:rPr lang="ru-RU" sz="2000" dirty="0" smtClean="0">
                <a:solidFill>
                  <a:srgbClr val="002060"/>
                </a:solidFill>
              </a:rPr>
              <a:t> развитие индивидуальных особенностей невербальных компонентов воображения (гибкость, оригинальность)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5 задание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47500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000114"/>
            <a:ext cx="3643338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928662" y="1500180"/>
            <a:ext cx="47863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«Зашифрованные пословицы»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28662" y="3643320"/>
            <a:ext cx="54292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Цель:</a:t>
            </a:r>
            <a:r>
              <a:rPr lang="ru-RU" sz="2000" dirty="0" smtClean="0">
                <a:solidFill>
                  <a:srgbClr val="002060"/>
                </a:solidFill>
              </a:rPr>
              <a:t> развитие логического и ассоциативного  мышления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45" y="168558"/>
            <a:ext cx="9144000" cy="675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cs typeface="Times New Roman" pitchFamily="18" charset="0"/>
              </a:rPr>
              <a:t>6 задание</a:t>
            </a:r>
            <a:endParaRPr lang="ru-RU" sz="2400" dirty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3894</TotalTime>
  <Words>172</Words>
  <Application>Microsoft Office PowerPoint</Application>
  <PresentationFormat>Экран (16:9)</PresentationFormat>
  <Paragraphs>35</Paragraphs>
  <Slides>16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Benguiat</vt:lpstr>
      <vt:lpstr>Calibri</vt:lpstr>
      <vt:lpstr>Corrida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detsad-5</cp:lastModifiedBy>
  <cp:revision>207</cp:revision>
  <dcterms:created xsi:type="dcterms:W3CDTF">2019-02-24T10:36:24Z</dcterms:created>
  <dcterms:modified xsi:type="dcterms:W3CDTF">2022-12-16T12:16:11Z</dcterms:modified>
</cp:coreProperties>
</file>