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0" r:id="rId2"/>
    <p:sldId id="257" r:id="rId3"/>
    <p:sldId id="258" r:id="rId4"/>
    <p:sldId id="259" r:id="rId5"/>
    <p:sldId id="263" r:id="rId6"/>
    <p:sldId id="260" r:id="rId7"/>
    <p:sldId id="281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3" r:id="rId24"/>
    <p:sldId id="285" r:id="rId25"/>
    <p:sldId id="278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369250237061921E-2"/>
          <c:y val="3.0049824212519952E-2"/>
          <c:w val="0.80843260806949069"/>
          <c:h val="0.8400187194538028"/>
        </c:manualLayout>
      </c:layout>
      <c:scatterChart>
        <c:scatterStyle val="lineMarker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t, ч</c:v>
                </c:pt>
              </c:strCache>
            </c:strRef>
          </c:tx>
          <c:dLbls>
            <c:dLbl>
              <c:idx val="0"/>
              <c:layout>
                <c:manualLayout>
                  <c:x val="3.2100611344666997E-3"/>
                  <c:y val="-1.99667186418578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179581282302723E-2"/>
                  <c:y val="-3.10593401095567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6247398791550561E-2"/>
                  <c:y val="-3.10593401095567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3723862507322221E-2"/>
                  <c:y val="-2.2185242935397519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D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098407396979202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E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7.8060526034738875E-5"/>
                  <c:y val="-3.105934010955667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F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Лист1!$B$2:$G$2</c:f>
              <c:numCache>
                <c:formatCode>0.00</c:formatCode>
                <c:ptCount val="6"/>
                <c:pt idx="0" formatCode="General">
                  <c:v>0</c:v>
                </c:pt>
                <c:pt idx="1">
                  <c:v>0.5</c:v>
                </c:pt>
                <c:pt idx="2">
                  <c:v>1.5</c:v>
                </c:pt>
                <c:pt idx="3" formatCode="General">
                  <c:v>2</c:v>
                </c:pt>
                <c:pt idx="4">
                  <c:v>3.99</c:v>
                </c:pt>
                <c:pt idx="5">
                  <c:v>4.07</c:v>
                </c:pt>
              </c:numCache>
            </c:numRef>
          </c:xVal>
          <c:yVal>
            <c:numRef>
              <c:f>Лист1!$B$1:$G$1</c:f>
              <c:numCache>
                <c:formatCode>General</c:formatCode>
                <c:ptCount val="6"/>
                <c:pt idx="0">
                  <c:v>0</c:v>
                </c:pt>
                <c:pt idx="1">
                  <c:v>3</c:v>
                </c:pt>
                <c:pt idx="2">
                  <c:v>3</c:v>
                </c:pt>
                <c:pt idx="3">
                  <c:v>13</c:v>
                </c:pt>
                <c:pt idx="4">
                  <c:v>13</c:v>
                </c:pt>
                <c:pt idx="5">
                  <c:v>0</c:v>
                </c:pt>
              </c:numCache>
            </c:numRef>
          </c:y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axId val="74230592"/>
        <c:axId val="74231168"/>
      </c:scatterChart>
      <c:valAx>
        <c:axId val="74230592"/>
        <c:scaling>
          <c:orientation val="minMax"/>
        </c:scaling>
        <c:delete val="0"/>
        <c:axPos val="b"/>
        <c:majorGridlines>
          <c:spPr>
            <a:ln w="9525" cap="flat"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t, </a:t>
                </a:r>
                <a:r>
                  <a:rPr lang="ru-RU"/>
                  <a:t>ч</a:t>
                </a:r>
              </a:p>
            </c:rich>
          </c:tx>
          <c:layout>
            <c:manualLayout>
              <c:xMode val="edge"/>
              <c:yMode val="edge"/>
              <c:x val="0.887421575385691"/>
              <c:y val="0.8862903234259046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74231168"/>
        <c:crosses val="autoZero"/>
        <c:crossBetween val="midCat"/>
      </c:valAx>
      <c:valAx>
        <c:axId val="74231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423059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86714918210976E-2"/>
          <c:y val="8.1569311528366648E-2"/>
          <c:w val="0.82692478591691176"/>
          <c:h val="0.84420141328487786"/>
        </c:manualLayout>
      </c:layout>
      <c:scatterChart>
        <c:scatterStyle val="lineMarker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xVal>
            <c:numRef>
              <c:f>Лист1!$B$1</c:f>
              <c:numCache>
                <c:formatCode>General</c:formatCode>
                <c:ptCount val="1"/>
              </c:numCache>
            </c:numRef>
          </c:xVal>
          <c:yVal>
            <c:numRef>
              <c:f>Лист1!$B$2</c:f>
              <c:numCache>
                <c:formatCode>General</c:formatCode>
                <c:ptCount val="1"/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251584"/>
        <c:axId val="212099072"/>
      </c:scatterChart>
      <c:valAx>
        <c:axId val="74251584"/>
        <c:scaling>
          <c:orientation val="minMax"/>
          <c:max val="8"/>
          <c:min val="0"/>
        </c:scaling>
        <c:delete val="0"/>
        <c:axPos val="b"/>
        <c:majorGridlines>
          <c:spPr>
            <a:ln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prstDash val="dash"/>
          </a:ln>
        </c:spPr>
        <c:txPr>
          <a:bodyPr/>
          <a:lstStyle/>
          <a:p>
            <a:pPr>
              <a:defRPr sz="1600"/>
            </a:pPr>
            <a:endParaRPr lang="ru-RU"/>
          </a:p>
        </c:txPr>
        <c:crossAx val="212099072"/>
        <c:crosses val="autoZero"/>
        <c:crossBetween val="midCat"/>
        <c:majorUnit val="1"/>
        <c:minorUnit val="0.5"/>
      </c:valAx>
      <c:valAx>
        <c:axId val="212099072"/>
        <c:scaling>
          <c:orientation val="minMax"/>
          <c:max val="8"/>
          <c:min val="0"/>
        </c:scaling>
        <c:delete val="0"/>
        <c:axPos val="l"/>
        <c:majorGridlines>
          <c:spPr>
            <a:ln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74251584"/>
        <c:crosses val="autoZero"/>
        <c:crossBetween val="midCat"/>
        <c:majorUnit val="1"/>
        <c:minorUnit val="4.0000000000000008E-2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0.90303</cdr:x>
      <cdr:y>0.85231</cdr:y>
    </cdr:from>
    <cdr:to>
      <cdr:x>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848725" y="576262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0.92323</cdr:x>
      <cdr:y>0.91231</cdr:y>
    </cdr:from>
    <cdr:to>
      <cdr:x>0.97778</cdr:x>
      <cdr:y>0.97077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705850" y="5648325"/>
          <a:ext cx="514350" cy="3619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 dirty="0"/>
            <a:t>V, </a:t>
          </a:r>
          <a:r>
            <a:rPr lang="ru-RU" sz="1400" dirty="0"/>
            <a:t>л</a:t>
          </a:r>
        </a:p>
      </cdr:txBody>
    </cdr:sp>
  </cdr:relSizeAnchor>
  <cdr:relSizeAnchor xmlns:cdr="http://schemas.openxmlformats.org/drawingml/2006/chartDrawing">
    <cdr:from>
      <cdr:x>0.07216</cdr:x>
      <cdr:y>0</cdr:y>
    </cdr:from>
    <cdr:to>
      <cdr:x>0.16913</cdr:x>
      <cdr:y>0.1477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4056" y="0"/>
          <a:ext cx="677313" cy="6594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 dirty="0"/>
            <a:t>m, </a:t>
          </a:r>
          <a:r>
            <a:rPr lang="ru-RU" sz="1400" dirty="0"/>
            <a:t>кг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8B87FD3-7DEA-4923-B787-B35E974F320C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16114D-338D-4E2D-949B-F0603D84BFC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Document2.docx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052737"/>
            <a:ext cx="8458200" cy="22322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800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МиФ</a:t>
            </a:r>
            <a:r>
              <a:rPr lang="ru-RU" sz="88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400" cap="none" dirty="0" smtClean="0"/>
              <a:t/>
            </a:r>
            <a:br>
              <a:rPr lang="ru-RU" sz="4400" cap="none" dirty="0" smtClean="0"/>
            </a:br>
            <a:r>
              <a:rPr lang="ru-RU" sz="7300" cap="none" dirty="0" smtClean="0"/>
              <a:t>сказка и реальность</a:t>
            </a:r>
            <a:endParaRPr lang="ru-RU" sz="7300" cap="none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6165304"/>
            <a:ext cx="8458200" cy="288032"/>
          </a:xfrm>
        </p:spPr>
        <p:txBody>
          <a:bodyPr>
            <a:normAutofit fontScale="55000" lnSpcReduction="20000"/>
          </a:bodyPr>
          <a:lstStyle/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9802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683568" y="1052737"/>
            <a:ext cx="7776864" cy="3888432"/>
          </a:xfrm>
        </p:spPr>
        <p:txBody>
          <a:bodyPr anchor="t">
            <a:noAutofit/>
          </a:bodyPr>
          <a:lstStyle/>
          <a:p>
            <a:pPr algn="ctr"/>
            <a:r>
              <a:rPr lang="ru-RU" sz="4000" cap="none" dirty="0"/>
              <a:t>Лыжник за первые 5 минут проехал 600 </a:t>
            </a:r>
            <a:r>
              <a:rPr lang="ru-RU" sz="4000" cap="none" dirty="0" smtClean="0"/>
              <a:t>м. </a:t>
            </a:r>
            <a:r>
              <a:rPr lang="ru-RU" sz="4000" cap="none" dirty="0"/>
              <a:t>Какой путь он пройдёт за 0,5 ч, двигаясь с той же </a:t>
            </a:r>
            <a:r>
              <a:rPr lang="ru-RU" sz="4000" cap="none" dirty="0" smtClean="0"/>
              <a:t>скоростью</a:t>
            </a:r>
            <a:r>
              <a:rPr lang="ru-RU" sz="4000" cap="none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1276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457200"/>
            <a:ext cx="8088960" cy="841248"/>
          </a:xfrm>
        </p:spPr>
        <p:txBody>
          <a:bodyPr>
            <a:normAutofit/>
          </a:bodyPr>
          <a:lstStyle/>
          <a:p>
            <a:pPr algn="l"/>
            <a:r>
              <a:rPr lang="ru-RU" cap="none" dirty="0" smtClean="0"/>
              <a:t>Вариант 1                    Вариант 2</a:t>
            </a:r>
            <a:endParaRPr lang="ru-RU" cap="none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Расстояние от Пензы до Сочи около 1500 км. За какое время поезд, движущийся со скоростью 60 км/ч, пройдёт этот путь?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За какое время конькобежец  Ан, движущийся со скоростью 13 м/с пробежал  дистанцию </a:t>
            </a:r>
          </a:p>
          <a:p>
            <a:pPr indent="0">
              <a:buNone/>
            </a:pPr>
            <a:r>
              <a:rPr lang="ru-RU" dirty="0" smtClean="0"/>
              <a:t>500 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0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C:\Users\user\Documents\урок16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2304256" cy="216024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87398435"/>
              </p:ext>
            </p:extLst>
          </p:nvPr>
        </p:nvGraphicFramePr>
        <p:xfrm>
          <a:off x="1547664" y="2276872"/>
          <a:ext cx="7056784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361970"/>
              </p:ext>
            </p:extLst>
          </p:nvPr>
        </p:nvGraphicFramePr>
        <p:xfrm>
          <a:off x="5364088" y="95821"/>
          <a:ext cx="2736304" cy="1604987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222788"/>
                <a:gridCol w="1513516"/>
              </a:tblGrid>
              <a:tr h="446450">
                <a:tc>
                  <a:txBody>
                    <a:bodyPr/>
                    <a:lstStyle/>
                    <a:p>
                      <a:r>
                        <a:rPr lang="ru-RU" dirty="0" smtClean="0"/>
                        <a:t>Лыжи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 км/ч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457">
                <a:tc>
                  <a:txBody>
                    <a:bodyPr/>
                    <a:lstStyle/>
                    <a:p>
                      <a:r>
                        <a:rPr lang="ru-RU" dirty="0" smtClean="0"/>
                        <a:t>Слалом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120 км/ч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19270">
                <a:tc>
                  <a:txBody>
                    <a:bodyPr/>
                    <a:lstStyle/>
                    <a:p>
                      <a:r>
                        <a:rPr lang="ru-RU" dirty="0" smtClean="0"/>
                        <a:t>Канатная дорога</a:t>
                      </a:r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 км/ч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522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40" y="0"/>
            <a:ext cx="914534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7874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4744"/>
            <a:ext cx="6048671" cy="454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225923" y="1835936"/>
                <a:ext cx="3124200" cy="3124200"/>
              </a:xfrm>
            </p:spPr>
            <p:txBody>
              <a:bodyPr>
                <a:normAutofit fontScale="85000" lnSpcReduction="20000"/>
              </a:bodyPr>
              <a:lstStyle/>
              <a:p>
                <a:pPr>
                  <a:buFont typeface="Wingdings" panose="05000000000000000000" pitchFamily="2" charset="2"/>
                  <a:buChar char="v"/>
                </a:pPr>
                <a:r>
                  <a:rPr lang="ru-RU" dirty="0" smtClean="0">
                    <a:solidFill>
                      <a:schemeClr val="bg1"/>
                    </a:solidFill>
                  </a:rPr>
                  <a:t>Чугунное и стальное тела имеют одинаковые объёмы. Какое из них имеет большую массу?</a:t>
                </a:r>
              </a:p>
              <a:p>
                <a:pPr>
                  <a:buFont typeface="Wingdings" panose="05000000000000000000" pitchFamily="2" charset="2"/>
                  <a:buChar char="v"/>
                </a:pPr>
                <a:r>
                  <a:rPr lang="ru-RU" dirty="0" smtClean="0">
                    <a:solidFill>
                      <a:schemeClr val="bg1"/>
                    </a:solidFill>
                  </a:rPr>
                  <a:t>Плотность сего камня из гранита 2600 кг/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b="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ru-RU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225923" y="1835936"/>
                <a:ext cx="3124200" cy="3124200"/>
              </a:xfrm>
              <a:blipFill rotWithShape="1">
                <a:blip r:embed="rId3"/>
                <a:stretch>
                  <a:fillRect l="-780" t="-3704" r="-50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055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3bogatirya.ru/img/pers/yag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676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400800" cy="1368152"/>
          </a:xfrm>
        </p:spPr>
        <p:txBody>
          <a:bodyPr>
            <a:normAutofit/>
          </a:bodyPr>
          <a:lstStyle/>
          <a:p>
            <a:r>
              <a:rPr lang="ru-RU" cap="none" dirty="0" smtClean="0"/>
              <a:t>Определите плотность хозяйственного мыла</a:t>
            </a:r>
            <a:endParaRPr lang="ru-RU" cap="none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04800" y="2276873"/>
            <a:ext cx="8686800" cy="252028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Подсказка. </a:t>
            </a:r>
          </a:p>
          <a:p>
            <a:pPr marL="0" indent="0">
              <a:buNone/>
            </a:pPr>
            <a:r>
              <a:rPr lang="ru-RU" dirty="0" smtClean="0"/>
              <a:t>Масса написана на кусе мыла, размеры измерьте линейкой.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54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638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774237"/>
              </p:ext>
            </p:extLst>
          </p:nvPr>
        </p:nvGraphicFramePr>
        <p:xfrm>
          <a:off x="1115616" y="1700808"/>
          <a:ext cx="604867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390283"/>
              </p:ext>
            </p:extLst>
          </p:nvPr>
        </p:nvGraphicFramePr>
        <p:xfrm>
          <a:off x="4788024" y="476672"/>
          <a:ext cx="2855640" cy="120354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13910"/>
                <a:gridCol w="726250"/>
                <a:gridCol w="701570"/>
                <a:gridCol w="713910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ru-RU" sz="1600" baseline="0" dirty="0" smtClean="0"/>
                        <a:t>л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748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m, </a:t>
                      </a:r>
                      <a:r>
                        <a:rPr lang="ru-RU" sz="1600" dirty="0" smtClean="0"/>
                        <a:t>кг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358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1340768"/>
            <a:ext cx="58326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Когда человек не знает, к какой пристани он держит путь, для него ни один ветер не будет попутным.</a:t>
            </a:r>
          </a:p>
          <a:p>
            <a:pPr algn="r"/>
            <a:r>
              <a:rPr lang="ru-RU" sz="4000" i="1" dirty="0" smtClean="0"/>
              <a:t>Сенека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72541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www.metronews.ru/novosti/julija-lipnickaja-na-olimpiade-luchshie-momenty/Tponbj---vdDEtLCi7gYI/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0803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18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user\Documents\урок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431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84" y="-13071"/>
            <a:ext cx="9178884" cy="6871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236046"/>
              </p:ext>
            </p:extLst>
          </p:nvPr>
        </p:nvGraphicFramePr>
        <p:xfrm>
          <a:off x="5292080" y="1268760"/>
          <a:ext cx="7776864" cy="424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Документ" r:id="rId5" imgW="6083473" imgH="2630647" progId="Word.Document.12">
                  <p:embed/>
                </p:oleObj>
              </mc:Choice>
              <mc:Fallback>
                <p:oleObj name="Документ" r:id="rId5" imgW="6083473" imgH="26306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92080" y="1268760"/>
                        <a:ext cx="7776864" cy="4248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518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381" y="0"/>
            <a:ext cx="92325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08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42900" indent="-342900">
                  <a:buFont typeface="+mj-lt"/>
                  <a:buAutoNum type="arabicPeriod"/>
                </a:pPr>
                <a:r>
                  <a:rPr lang="ru-RU" dirty="0" smtClean="0"/>
                  <a:t>Из крана капает вода. Пользуясь подручными средствами (выберите их сами), определите массу одной капли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ru-RU" dirty="0" smtClean="0"/>
                  <a:t>Возможна ли встреча Бори и Кузи, законы движения которых заданы уравнениями </a:t>
                </a:r>
              </a:p>
              <a:p>
                <a:pPr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+3 и 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=2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+1</m:t>
                      </m:r>
                      <m:r>
                        <a:rPr lang="ru-RU" b="0" i="0" smtClean="0"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97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81000" y="980729"/>
            <a:ext cx="8458200" cy="1728191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Спасибо</a:t>
            </a:r>
            <a:endParaRPr lang="ru-RU" sz="8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03648" y="3284984"/>
            <a:ext cx="6400800" cy="762000"/>
          </a:xfrm>
        </p:spPr>
        <p:txBody>
          <a:bodyPr>
            <a:noAutofit/>
          </a:bodyPr>
          <a:lstStyle/>
          <a:p>
            <a:pPr algn="ctr"/>
            <a:r>
              <a:rPr lang="ru-RU" sz="8000" i="0" cap="all" dirty="0">
                <a:solidFill>
                  <a:schemeClr val="tx1"/>
                </a:solidFill>
                <a:latin typeface="+mj-lt"/>
              </a:rPr>
              <a:t>з</a:t>
            </a:r>
            <a:r>
              <a:rPr lang="ru-RU" sz="8000" i="0" cap="all" dirty="0" smtClean="0">
                <a:solidFill>
                  <a:schemeClr val="tx1"/>
                </a:solidFill>
                <a:latin typeface="+mj-lt"/>
              </a:rPr>
              <a:t>а урок!</a:t>
            </a:r>
            <a:endParaRPr lang="ru-RU" sz="8000" i="0" cap="all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2108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21" y="0"/>
            <a:ext cx="91984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31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Из м ф Алеша Попович и Тугарин Змей - Песня Юлия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59" y="6691146"/>
            <a:ext cx="166853" cy="16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0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89297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C:\Users\user\Documents\урок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68760"/>
            <a:ext cx="3050978" cy="4477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378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Объект 9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04800" y="3645024"/>
                <a:ext cx="8299648" cy="1512168"/>
              </a:xfrm>
            </p:spPr>
            <p:txBody>
              <a:bodyPr anchor="ctr">
                <a:normAutofit/>
              </a:bodyPr>
              <a:lstStyle/>
              <a:p>
                <a:pPr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/>
                        </a:rPr>
                        <m:t>𝑉</m:t>
                      </m:r>
                      <m:r>
                        <a:rPr lang="en-US" sz="4000" b="0" i="1" smtClean="0"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000" b="0" i="1" smtClean="0">
                              <a:latin typeface="Cambria Math"/>
                            </a:rPr>
                            <m:t>         см</m:t>
                          </m:r>
                        </m:e>
                        <m:sup>
                          <m:r>
                            <a:rPr lang="ru-RU" sz="40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ru-RU" sz="4000" b="0" i="1" smtClean="0"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ru-RU" sz="4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000" b="0" i="1" smtClean="0">
                              <a:latin typeface="Cambria Math"/>
                            </a:rPr>
                            <m:t>     дм</m:t>
                          </m:r>
                        </m:e>
                        <m:sup>
                          <m:r>
                            <a:rPr lang="ru-RU" sz="40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ru-RU" sz="4000" b="0" i="1" smtClean="0">
                          <a:latin typeface="Cambria Math"/>
                        </a:rPr>
                        <m:t>=   л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10" name="Объект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04800" y="3645024"/>
                <a:ext cx="8299648" cy="151216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2209281" cy="330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8904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844824"/>
            <a:ext cx="3125736" cy="3125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51920" y="2708920"/>
            <a:ext cx="5040560" cy="1656184"/>
          </a:xfrm>
        </p:spPr>
        <p:txBody>
          <a:bodyPr anchor="ctr">
            <a:normAutofit/>
          </a:bodyPr>
          <a:lstStyle/>
          <a:p>
            <a:pPr indent="0" algn="ctr">
              <a:buNone/>
            </a:pPr>
            <a:r>
              <a:rPr lang="ru-RU" sz="4000" dirty="0" smtClean="0"/>
              <a:t>5 мин = </a:t>
            </a:r>
            <a:r>
              <a:rPr lang="ru-RU" sz="4000" dirty="0"/>
              <a:t> </a:t>
            </a:r>
            <a:r>
              <a:rPr lang="ru-RU" sz="4000" dirty="0" smtClean="0"/>
              <a:t>      с = </a:t>
            </a:r>
            <a:r>
              <a:rPr lang="ru-RU" sz="4000" dirty="0"/>
              <a:t> </a:t>
            </a:r>
            <a:r>
              <a:rPr lang="ru-RU" sz="4000" dirty="0" smtClean="0"/>
              <a:t>    ч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0751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C:\Users\user\Documents\уорк14.pn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268760"/>
            <a:ext cx="4191000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23928" y="2276872"/>
            <a:ext cx="5112568" cy="2304256"/>
          </a:xfrm>
        </p:spPr>
        <p:txBody>
          <a:bodyPr anchor="ctr">
            <a:normAutofit/>
          </a:bodyPr>
          <a:lstStyle/>
          <a:p>
            <a:pPr indent="0" algn="ctr">
              <a:buNone/>
            </a:pPr>
            <a:r>
              <a:rPr lang="ru-RU" sz="3600" dirty="0" smtClean="0"/>
              <a:t>30 см = </a:t>
            </a:r>
            <a:r>
              <a:rPr lang="ru-RU" sz="3600" dirty="0"/>
              <a:t> </a:t>
            </a:r>
            <a:r>
              <a:rPr lang="ru-RU" sz="3600" dirty="0" smtClean="0"/>
              <a:t>    </a:t>
            </a:r>
            <a:r>
              <a:rPr lang="ru-RU" sz="3600" dirty="0" err="1" smtClean="0"/>
              <a:t>дм</a:t>
            </a:r>
            <a:r>
              <a:rPr lang="ru-RU" sz="3600" dirty="0" smtClean="0"/>
              <a:t> = </a:t>
            </a:r>
            <a:r>
              <a:rPr lang="ru-RU" sz="3600" dirty="0"/>
              <a:t> </a:t>
            </a:r>
            <a:r>
              <a:rPr lang="ru-RU" sz="3600" dirty="0" smtClean="0"/>
              <a:t>    м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4317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763</TotalTime>
  <Words>244</Words>
  <Application>Microsoft Office PowerPoint</Application>
  <PresentationFormat>Экран (4:3)</PresentationFormat>
  <Paragraphs>45</Paragraphs>
  <Slides>26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Трек</vt:lpstr>
      <vt:lpstr>Документ</vt:lpstr>
      <vt:lpstr>МиФ: сказка и реальность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Лыжник за первые 5 минут проехал 600 м. Какой путь он пройдёт за 0,5 ч, двигаясь с той же скоростью?</vt:lpstr>
      <vt:lpstr>Вариант 1                    Вариант 2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Определите плотность хозяйственного мыла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Спасибо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МиФ</dc:title>
  <dc:creator>KAS501</dc:creator>
  <cp:lastModifiedBy>user</cp:lastModifiedBy>
  <cp:revision>45</cp:revision>
  <dcterms:created xsi:type="dcterms:W3CDTF">2014-02-23T08:16:56Z</dcterms:created>
  <dcterms:modified xsi:type="dcterms:W3CDTF">2017-04-07T14:33:35Z</dcterms:modified>
</cp:coreProperties>
</file>