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78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9" r:id="rId22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МАКСИМЫ ЛИНЧА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explosion val="24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Лист1!$D$3:$I$3</c:f>
              <c:strCache>
                <c:ptCount val="6"/>
                <c:pt idx="0">
                  <c:v>такта</c:v>
                </c:pt>
                <c:pt idx="1">
                  <c:v>великодушия</c:v>
                </c:pt>
                <c:pt idx="2">
                  <c:v>одобрения</c:v>
                </c:pt>
                <c:pt idx="3">
                  <c:v>скромности</c:v>
                </c:pt>
                <c:pt idx="4">
                  <c:v>согласия</c:v>
                </c:pt>
                <c:pt idx="5">
                  <c:v>симпатии</c:v>
                </c:pt>
              </c:strCache>
            </c:strRef>
          </c:cat>
          <c:val>
            <c:numRef>
              <c:f>Лист1!$D$4:$I$4</c:f>
              <c:numCache>
                <c:formatCode>General</c:formatCode>
                <c:ptCount val="6"/>
                <c:pt idx="0">
                  <c:v>13</c:v>
                </c:pt>
                <c:pt idx="1">
                  <c:v>6</c:v>
                </c:pt>
                <c:pt idx="2">
                  <c:v>5</c:v>
                </c:pt>
                <c:pt idx="3">
                  <c:v>11</c:v>
                </c:pt>
                <c:pt idx="4">
                  <c:v>8</c:v>
                </c:pt>
                <c:pt idx="5">
                  <c:v>6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49638-EE7E-4B5C-AA14-DE0E45DDB449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A2C4AB-8595-4EAD-9AF4-EF7A99A52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233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119A-4492-466C-A17E-1D20178FAC3C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EC6D5-C32B-4DEA-9525-242D54D7E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544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119A-4492-466C-A17E-1D20178FAC3C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EC6D5-C32B-4DEA-9525-242D54D7E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217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119A-4492-466C-A17E-1D20178FAC3C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EC6D5-C32B-4DEA-9525-242D54D7E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423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119A-4492-466C-A17E-1D20178FAC3C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EC6D5-C32B-4DEA-9525-242D54D7E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937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119A-4492-466C-A17E-1D20178FAC3C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EC6D5-C32B-4DEA-9525-242D54D7E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67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119A-4492-466C-A17E-1D20178FAC3C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EC6D5-C32B-4DEA-9525-242D54D7E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402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119A-4492-466C-A17E-1D20178FAC3C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EC6D5-C32B-4DEA-9525-242D54D7E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652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119A-4492-466C-A17E-1D20178FAC3C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EC6D5-C32B-4DEA-9525-242D54D7E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885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119A-4492-466C-A17E-1D20178FAC3C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EC6D5-C32B-4DEA-9525-242D54D7E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423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119A-4492-466C-A17E-1D20178FAC3C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EC6D5-C32B-4DEA-9525-242D54D7E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360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119A-4492-466C-A17E-1D20178FAC3C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EC6D5-C32B-4DEA-9525-242D54D7E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741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1119A-4492-466C-A17E-1D20178FAC3C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EC6D5-C32B-4DEA-9525-242D54D7E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066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563" y="1066380"/>
            <a:ext cx="11495313" cy="23876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  <a:t>Секреты эффективной коммуникации</a:t>
            </a:r>
            <a:endParaRPr lang="ru-RU" sz="7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3290" y="4030824"/>
            <a:ext cx="9144000" cy="1847462"/>
          </a:xfr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400" b="1" i="1" dirty="0" smtClean="0">
                <a:solidFill>
                  <a:schemeClr val="accent1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The </a:t>
            </a:r>
            <a:r>
              <a:rPr lang="en-US" sz="5400" b="1" i="1" dirty="0">
                <a:solidFill>
                  <a:schemeClr val="accent1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secrets of effective </a:t>
            </a:r>
            <a:r>
              <a:rPr lang="en-US" sz="5400" b="1" i="1" dirty="0" smtClean="0">
                <a:solidFill>
                  <a:schemeClr val="accent1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communication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503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Прямая со стрелкой 14"/>
          <p:cNvCxnSpPr/>
          <p:nvPr/>
        </p:nvCxnSpPr>
        <p:spPr>
          <a:xfrm flipH="1">
            <a:off x="6393225" y="1054365"/>
            <a:ext cx="3273289" cy="4060732"/>
          </a:xfrm>
          <a:prstGeom prst="straightConnector1">
            <a:avLst/>
          </a:prstGeom>
          <a:ln w="889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8" t="816" r="51475" b="-816"/>
          <a:stretch/>
        </p:blipFill>
        <p:spPr>
          <a:xfrm>
            <a:off x="1" y="0"/>
            <a:ext cx="167951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18059" y="856345"/>
            <a:ext cx="1519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виды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9111" y="2009340"/>
            <a:ext cx="3651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инструменты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71331" y="2880940"/>
            <a:ext cx="2497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контекст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3329" y="3930110"/>
            <a:ext cx="67136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параметры информации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58440" y="4801710"/>
            <a:ext cx="22333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формы 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1387026" y="4018974"/>
            <a:ext cx="520174" cy="46860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38027" y="945209"/>
            <a:ext cx="520174" cy="46860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701073" y="2125161"/>
            <a:ext cx="520174" cy="46860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307755" y="3048891"/>
            <a:ext cx="520174" cy="46860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771331" y="4890574"/>
            <a:ext cx="520174" cy="46860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9116051" y="298878"/>
            <a:ext cx="2791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АСПЕКТЫ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7501812" y="1027852"/>
            <a:ext cx="1905417" cy="1222237"/>
          </a:xfrm>
          <a:prstGeom prst="straightConnector1">
            <a:avLst/>
          </a:prstGeom>
          <a:ln w="889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8827929" y="1139714"/>
            <a:ext cx="1128313" cy="1741226"/>
          </a:xfrm>
          <a:prstGeom prst="straightConnector1">
            <a:avLst/>
          </a:prstGeom>
          <a:ln w="889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10511625" y="1231935"/>
            <a:ext cx="1135488" cy="2520605"/>
          </a:xfrm>
          <a:prstGeom prst="straightConnector1">
            <a:avLst/>
          </a:prstGeom>
          <a:ln w="889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4631095" y="1008745"/>
            <a:ext cx="4349234" cy="323165"/>
          </a:xfrm>
          <a:prstGeom prst="straightConnector1">
            <a:avLst/>
          </a:prstGeom>
          <a:ln w="889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892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8" t="816" r="51475" b="-816"/>
          <a:stretch/>
        </p:blipFill>
        <p:spPr>
          <a:xfrm>
            <a:off x="1" y="0"/>
            <a:ext cx="167951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18213" y="356097"/>
            <a:ext cx="91005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«ЗОЛОТЫЕ ПРАВИЛА»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252" y="1279427"/>
            <a:ext cx="4084654" cy="191725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820636" y="1939664"/>
            <a:ext cx="1009572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Учитывай возраст, </a:t>
            </a:r>
            <a:endParaRPr lang="ru-RU" sz="2800" dirty="0" smtClean="0">
              <a:solidFill>
                <a:srgbClr val="002060"/>
              </a:solidFill>
              <a:latin typeface="Arial Black" panose="020B0A04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социальное  положение  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затрагивай «запретные» </a:t>
            </a:r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темы 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Следуй цели </a:t>
            </a:r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общения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Соблюдай точность, логичность, уместность речи</a:t>
            </a: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Будь выразителен</a:t>
            </a:r>
            <a:endParaRPr lang="ru-RU" sz="2800" dirty="0">
              <a:solidFill>
                <a:srgbClr val="002060"/>
              </a:solidFill>
              <a:effectLst/>
              <a:latin typeface="Arial Black" panose="020B0A04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96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85" t="816" r="51475" b="-816"/>
          <a:stretch/>
        </p:blipFill>
        <p:spPr>
          <a:xfrm rot="5400000">
            <a:off x="8217160" y="-1908111"/>
            <a:ext cx="32657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8" t="816" r="51475" b="-816"/>
          <a:stretch/>
        </p:blipFill>
        <p:spPr>
          <a:xfrm>
            <a:off x="1" y="0"/>
            <a:ext cx="167951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260" y="1031031"/>
            <a:ext cx="3961532" cy="4104148"/>
          </a:xfrm>
          <a:prstGeom prst="rect">
            <a:avLst/>
          </a:prstGeom>
          <a:solidFill>
            <a:srgbClr val="FFFFFF">
              <a:shade val="85000"/>
            </a:srgbClr>
          </a:solidFill>
          <a:ln w="31750" cap="rnd">
            <a:solidFill>
              <a:schemeClr val="accent2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903445" y="1520889"/>
            <a:ext cx="6096000" cy="455034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70C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ru-RU" sz="3200" b="1" dirty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аксима 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такта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0070C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аксима великодушия  </a:t>
            </a:r>
            <a:r>
              <a:rPr lang="ru-RU" sz="3200" b="1" dirty="0">
                <a:solidFill>
                  <a:srgbClr val="0070C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ru-RU" sz="3200" b="1" dirty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аксима 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одобрения  </a:t>
            </a:r>
            <a:r>
              <a:rPr lang="ru-RU" sz="3200" b="1" dirty="0">
                <a:solidFill>
                  <a:srgbClr val="0070C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ru-RU" sz="3200" b="1" dirty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аксима 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скромности </a:t>
            </a:r>
            <a:r>
              <a:rPr lang="ru-RU" sz="3200" b="1" dirty="0" smtClean="0">
                <a:solidFill>
                  <a:srgbClr val="0070C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аксима согласия  </a:t>
            </a:r>
            <a:r>
              <a:rPr lang="ru-RU" sz="3200" b="1" dirty="0">
                <a:solidFill>
                  <a:srgbClr val="0070C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ru-RU" sz="3200" b="1" dirty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аксима 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симпатии</a:t>
            </a:r>
            <a:r>
              <a:rPr lang="ru-RU" sz="3200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srgbClr val="002060"/>
              </a:solidFill>
              <a:effectLst/>
              <a:latin typeface="Arial Black" panose="020B0A04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3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8" t="816" r="51475" b="-816"/>
          <a:stretch/>
        </p:blipFill>
        <p:spPr>
          <a:xfrm>
            <a:off x="1" y="0"/>
            <a:ext cx="167951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5938" y="246093"/>
            <a:ext cx="3481554" cy="19559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3776" y="4709679"/>
            <a:ext cx="2705877" cy="19236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5553919" y="246093"/>
            <a:ext cx="66380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80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- This really helps.</a:t>
            </a:r>
            <a:endParaRPr lang="ru-RU" sz="36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53919" y="1293729"/>
            <a:ext cx="6638081" cy="1085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800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- Thank you!</a:t>
            </a:r>
            <a:endParaRPr lang="ru-RU" sz="36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38452" y="2473528"/>
            <a:ext cx="6638081" cy="1085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- No problem.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7682" y="2779977"/>
            <a:ext cx="3155584" cy="21010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2038452" y="3370399"/>
            <a:ext cx="6638081" cy="1085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800" dirty="0" smtClean="0">
                <a:solidFill>
                  <a:srgbClr val="0070C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- I`m sorry.</a:t>
            </a:r>
            <a:endParaRPr lang="ru-RU" sz="36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57491" y="5128738"/>
            <a:ext cx="6638081" cy="1085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- It`s my pleasure.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78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18" t="1347" r="53367" b="1053"/>
          <a:stretch/>
        </p:blipFill>
        <p:spPr>
          <a:xfrm rot="5400000">
            <a:off x="6543090" y="-1677177"/>
            <a:ext cx="430763" cy="108670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18" t="1347" r="53367" b="1053"/>
          <a:stretch/>
        </p:blipFill>
        <p:spPr>
          <a:xfrm rot="5400000">
            <a:off x="6543091" y="-2812403"/>
            <a:ext cx="430763" cy="1086705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8" t="816" r="51475" b="-816"/>
          <a:stretch/>
        </p:blipFill>
        <p:spPr>
          <a:xfrm>
            <a:off x="1" y="0"/>
            <a:ext cx="167951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51275" y="425062"/>
            <a:ext cx="679224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ПРАКТИЧЕСКАЯ 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ЧАСТЬ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0" t="1905" r="7188" b="13469"/>
          <a:stretch/>
        </p:blipFill>
        <p:spPr>
          <a:xfrm>
            <a:off x="-22411" y="2405743"/>
            <a:ext cx="1724333" cy="17354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28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18" t="1347" r="53367" b="1053"/>
          <a:stretch/>
        </p:blipFill>
        <p:spPr>
          <a:xfrm rot="5400000">
            <a:off x="6543091" y="-2219909"/>
            <a:ext cx="430763" cy="1086705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8" t="816" r="51475" b="-816"/>
          <a:stretch/>
        </p:blipFill>
        <p:spPr>
          <a:xfrm>
            <a:off x="1" y="0"/>
            <a:ext cx="16795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02024" y="694918"/>
            <a:ext cx="929329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3200" b="1" u="sng" dirty="0" smtClean="0">
                <a:solidFill>
                  <a:srgbClr val="0070C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Целевая аудитория </a:t>
            </a:r>
            <a:r>
              <a:rPr lang="ru-RU" sz="3200" b="1" dirty="0" smtClean="0">
                <a:solidFill>
                  <a:srgbClr val="0070C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ученики 7 класса (14 лет)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ru-RU" sz="3200" b="1" dirty="0" smtClean="0">
              <a:solidFill>
                <a:srgbClr val="002060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ru-RU" sz="3200" b="1" dirty="0" smtClean="0">
              <a:solidFill>
                <a:srgbClr val="002060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3200" b="1" u="sng" dirty="0" smtClean="0">
                <a:solidFill>
                  <a:srgbClr val="0070C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опроса </a:t>
            </a:r>
            <a:r>
              <a:rPr lang="ru-RU" sz="3200" b="1" dirty="0" smtClean="0">
                <a:solidFill>
                  <a:srgbClr val="0070C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 </a:t>
            </a:r>
            <a:r>
              <a:rPr lang="ru-RU" sz="3200" b="1" dirty="0" smtClean="0">
                <a:solidFill>
                  <a:srgbClr val="00206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люди стремятся к стандартизации речи для большего понимания и эффективности в общении</a:t>
            </a:r>
            <a:endParaRPr lang="ru-RU" sz="3200" dirty="0">
              <a:solidFill>
                <a:srgbClr val="002060"/>
              </a:solidFill>
              <a:effectLst/>
              <a:latin typeface="Arial Black" panose="020B0A04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97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8" t="816" r="51475" b="-816"/>
          <a:stretch/>
        </p:blipFill>
        <p:spPr>
          <a:xfrm>
            <a:off x="1" y="0"/>
            <a:ext cx="167951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9511" y="1614777"/>
            <a:ext cx="10410133" cy="32931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0179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8" t="816" r="51475" b="-816"/>
          <a:stretch/>
        </p:blipFill>
        <p:spPr>
          <a:xfrm>
            <a:off x="1" y="0"/>
            <a:ext cx="16795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004617" y="594440"/>
            <a:ext cx="52341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Результаты опроса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2999" y="2309893"/>
            <a:ext cx="920480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lnSpc>
                <a:spcPct val="150000"/>
              </a:lnSpc>
              <a:buFontTx/>
              <a:buChar char="-"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18 человек</a:t>
            </a:r>
          </a:p>
          <a:p>
            <a:pPr marL="571500" indent="-571500">
              <a:lnSpc>
                <a:spcPct val="150000"/>
              </a:lnSpc>
              <a:buFontTx/>
              <a:buChar char="-"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развлечения, хобби</a:t>
            </a:r>
          </a:p>
          <a:p>
            <a:pPr marL="571500" indent="-571500">
              <a:lnSpc>
                <a:spcPct val="150000"/>
              </a:lnSpc>
              <a:buFontTx/>
              <a:buChar char="-"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плохое качество перевода</a:t>
            </a:r>
          </a:p>
          <a:p>
            <a:pPr marL="571500" indent="-571500">
              <a:lnSpc>
                <a:spcPct val="150000"/>
              </a:lnSpc>
              <a:buFontTx/>
              <a:buChar char="-"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английский, японский</a:t>
            </a:r>
          </a:p>
          <a:p>
            <a:pPr marL="571500" indent="-571500">
              <a:lnSpc>
                <a:spcPct val="150000"/>
              </a:lnSpc>
              <a:buFontTx/>
              <a:buChar char="-"/>
            </a:pPr>
            <a:endParaRPr lang="ru-RU" sz="36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82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8" t="816" r="51475" b="-816"/>
          <a:stretch/>
        </p:blipFill>
        <p:spPr>
          <a:xfrm>
            <a:off x="1" y="0"/>
            <a:ext cx="167951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1719" r="12239"/>
          <a:stretch/>
        </p:blipFill>
        <p:spPr>
          <a:xfrm>
            <a:off x="2679700" y="248443"/>
            <a:ext cx="8525278" cy="636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64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8" t="816" r="51475" b="-816"/>
          <a:stretch/>
        </p:blipFill>
        <p:spPr>
          <a:xfrm>
            <a:off x="1" y="0"/>
            <a:ext cx="1679510" cy="6858000"/>
          </a:xfrm>
          <a:prstGeom prst="rect">
            <a:avLst/>
          </a:prstGeom>
        </p:spPr>
      </p:pic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9840849"/>
              </p:ext>
            </p:extLst>
          </p:nvPr>
        </p:nvGraphicFramePr>
        <p:xfrm>
          <a:off x="2503759" y="396193"/>
          <a:ext cx="7928128" cy="5566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6113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98" t="638" r="56246" b="-638"/>
          <a:stretch/>
        </p:blipFill>
        <p:spPr>
          <a:xfrm rot="5400000">
            <a:off x="6530832" y="-4137413"/>
            <a:ext cx="455282" cy="1086705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8" t="816" r="51475" b="-816"/>
          <a:stretch/>
        </p:blipFill>
        <p:spPr>
          <a:xfrm>
            <a:off x="1" y="0"/>
            <a:ext cx="167951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96091" y="145143"/>
            <a:ext cx="23711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ЦЕЛЬ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00973" y="1492898"/>
            <a:ext cx="836799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Выявить принципы 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эффективной коммуникации и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разработать 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обучающий материал</a:t>
            </a:r>
            <a:endParaRPr lang="ru-RU" sz="36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0" y="1062692"/>
            <a:ext cx="1558212" cy="15582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5060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18" t="1347" r="53367" b="1053"/>
          <a:stretch/>
        </p:blipFill>
        <p:spPr>
          <a:xfrm rot="5400000">
            <a:off x="6543090" y="-1677177"/>
            <a:ext cx="430763" cy="108670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18" t="1347" r="53367" b="1053"/>
          <a:stretch/>
        </p:blipFill>
        <p:spPr>
          <a:xfrm rot="5400000">
            <a:off x="6543091" y="-2812403"/>
            <a:ext cx="430763" cy="1086705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8" t="816" r="51475" b="-816"/>
          <a:stretch/>
        </p:blipFill>
        <p:spPr>
          <a:xfrm>
            <a:off x="1" y="0"/>
            <a:ext cx="167951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51275" y="425062"/>
            <a:ext cx="5772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ЗАКЛЮЧЕНИЕ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4" r="9887"/>
          <a:stretch/>
        </p:blipFill>
        <p:spPr>
          <a:xfrm>
            <a:off x="-26940" y="2247998"/>
            <a:ext cx="1635617" cy="17237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220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563" y="1066380"/>
            <a:ext cx="11495313" cy="23876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  <a:t>Секреты эффективной коммуникации</a:t>
            </a:r>
            <a:endParaRPr lang="ru-RU" sz="7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3290" y="4030824"/>
            <a:ext cx="9144000" cy="1847462"/>
          </a:xfr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400" b="1" i="1" dirty="0" smtClean="0">
                <a:solidFill>
                  <a:schemeClr val="accent1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The </a:t>
            </a:r>
            <a:r>
              <a:rPr lang="en-US" sz="5400" b="1" i="1" dirty="0">
                <a:solidFill>
                  <a:schemeClr val="accent1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secrets of effective </a:t>
            </a:r>
            <a:r>
              <a:rPr lang="en-US" sz="5400" b="1" i="1" dirty="0" smtClean="0">
                <a:solidFill>
                  <a:schemeClr val="accent1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communication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10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8" t="816" r="51475" b="-816"/>
          <a:stretch/>
        </p:blipFill>
        <p:spPr>
          <a:xfrm>
            <a:off x="1" y="0"/>
            <a:ext cx="167951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476418" y="145143"/>
            <a:ext cx="34515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ЗАДАЧИ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79511" y="1068473"/>
            <a:ext cx="10512489" cy="58067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44450" indent="-457200">
              <a:spcAft>
                <a:spcPts val="1000"/>
              </a:spcAft>
              <a:buFont typeface="+mj-lt"/>
              <a:buAutoNum type="arabicPeriod"/>
            </a:pPr>
            <a:r>
              <a:rPr lang="ru-RU" sz="2600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Провести опрос </a:t>
            </a:r>
            <a:br>
              <a:rPr lang="ru-RU" sz="2600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600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Собрать </a:t>
            </a:r>
            <a:r>
              <a:rPr lang="ru-RU" sz="2600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информацию на тему коммуникации (определение, формы коммуникации)</a:t>
            </a:r>
          </a:p>
          <a:p>
            <a:pPr marL="457200" marR="44450" indent="-457200">
              <a:spcAft>
                <a:spcPts val="1000"/>
              </a:spcAft>
              <a:buFont typeface="+mj-lt"/>
              <a:buAutoNum type="arabicPeriod"/>
            </a:pPr>
            <a:r>
              <a:rPr lang="ru-RU" sz="2600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Найти </a:t>
            </a:r>
            <a:r>
              <a:rPr lang="ru-RU" sz="2600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проблемы, которые могут возникать в момент общения между людьми, которые общаются на одном и разных языках</a:t>
            </a:r>
          </a:p>
          <a:p>
            <a:pPr marL="457200" marR="44450" indent="-457200">
              <a:spcAft>
                <a:spcPts val="1000"/>
              </a:spcAft>
              <a:buFont typeface="+mj-lt"/>
              <a:buAutoNum type="arabicPeriod"/>
            </a:pPr>
            <a:r>
              <a:rPr lang="ru-RU" sz="2600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Найти </a:t>
            </a:r>
            <a:r>
              <a:rPr lang="ru-RU" sz="2600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 проблем неэффективной коммуникации</a:t>
            </a:r>
          </a:p>
          <a:p>
            <a:pPr marL="457200" marR="44450" indent="-457200">
              <a:spcAft>
                <a:spcPts val="1000"/>
              </a:spcAft>
              <a:buFont typeface="+mj-lt"/>
              <a:buAutoNum type="arabicPeriod"/>
            </a:pPr>
            <a:r>
              <a:rPr lang="ru-RU" sz="2600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Разработать </a:t>
            </a:r>
            <a:r>
              <a:rPr lang="ru-RU" sz="2600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продукт, который поможет людям общаться более эффективно </a:t>
            </a:r>
          </a:p>
          <a:p>
            <a:pPr marL="457200" marR="44450" indent="-457200">
              <a:spcAft>
                <a:spcPts val="1000"/>
              </a:spcAft>
              <a:buFont typeface="+mj-lt"/>
              <a:buAutoNum type="arabicPeriod"/>
            </a:pPr>
            <a:r>
              <a:rPr lang="ru-RU" sz="2600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Разработать </a:t>
            </a:r>
            <a:r>
              <a:rPr lang="ru-RU" sz="2600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продукт, в котором будет содержаться информация об улучшении качества коммуникации  </a:t>
            </a:r>
            <a:endParaRPr lang="ru-RU" sz="2600" dirty="0">
              <a:solidFill>
                <a:srgbClr val="002060"/>
              </a:solidFill>
              <a:effectLst/>
              <a:latin typeface="Arial Black" panose="020B0A04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46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98" t="638" r="56246" b="-638"/>
          <a:stretch/>
        </p:blipFill>
        <p:spPr>
          <a:xfrm rot="5400000">
            <a:off x="6530833" y="-3208266"/>
            <a:ext cx="455282" cy="1086705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8" t="816" r="51475" b="-816"/>
          <a:stretch/>
        </p:blipFill>
        <p:spPr>
          <a:xfrm>
            <a:off x="1" y="0"/>
            <a:ext cx="167951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36388" y="75480"/>
            <a:ext cx="39966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ПРЕДМЕТ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00973" y="1074289"/>
            <a:ext cx="101024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приемы эффективной коммуникации</a:t>
            </a:r>
            <a:endParaRPr lang="ru-RU" sz="36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78950" y="2735438"/>
            <a:ext cx="65517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АКТУАЛЬНОСТЬ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973" y="3941303"/>
            <a:ext cx="992977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с развитием технологий люди из разных частей мира начали больше общаться, но не все люди могут понимать друг друга без определённых знаний. </a:t>
            </a:r>
            <a:endParaRPr lang="ru-RU" sz="36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5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8" t="816" r="51475" b="-816"/>
          <a:stretch/>
        </p:blipFill>
        <p:spPr>
          <a:xfrm>
            <a:off x="1" y="0"/>
            <a:ext cx="167951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30785" y="72572"/>
            <a:ext cx="682430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МЕТОДЫ </a:t>
            </a:r>
          </a:p>
          <a:p>
            <a:pPr algn="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ИССЛЕДОВАНИЯ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79511" y="1899469"/>
            <a:ext cx="10319656" cy="4452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3600" u="sng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3600" u="sng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мпирические</a:t>
            </a:r>
            <a:r>
              <a:rPr lang="ru-RU" sz="3600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опрос, сравнение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3600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3600" u="sng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кспериментально-теоретические</a:t>
            </a:r>
            <a:r>
              <a:rPr lang="ru-RU" sz="3600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анализ языковых явлений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3600" u="sng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600" u="sng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еоретические</a:t>
            </a:r>
            <a:r>
              <a:rPr lang="ru-RU" sz="3600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изучение и обобщение</a:t>
            </a:r>
            <a:endParaRPr lang="ru-RU" sz="3600" dirty="0">
              <a:solidFill>
                <a:srgbClr val="002060"/>
              </a:solidFill>
              <a:effectLst/>
              <a:latin typeface="Arial Black" panose="020B0A04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81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41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18" t="1347" r="53367" b="1053"/>
          <a:stretch/>
        </p:blipFill>
        <p:spPr>
          <a:xfrm rot="5400000">
            <a:off x="6543090" y="-1677177"/>
            <a:ext cx="430763" cy="108670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18" t="1347" r="53367" b="1053"/>
          <a:stretch/>
        </p:blipFill>
        <p:spPr>
          <a:xfrm rot="5400000">
            <a:off x="6543091" y="-2812403"/>
            <a:ext cx="430763" cy="1086705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8" t="816" r="51475" b="1584"/>
          <a:stretch/>
        </p:blipFill>
        <p:spPr>
          <a:xfrm>
            <a:off x="0" y="1"/>
            <a:ext cx="167951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51275" y="425062"/>
            <a:ext cx="724910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ТЕОРЕТИЧЕСКАЯ 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ЧАСТЬ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88" y="2297479"/>
            <a:ext cx="1674254" cy="16742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9870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8" t="816" r="51475" b="-816"/>
          <a:stretch/>
        </p:blipFill>
        <p:spPr>
          <a:xfrm>
            <a:off x="1" y="0"/>
            <a:ext cx="16795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77142" y="1157197"/>
            <a:ext cx="10014858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5400" b="1" u="sng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К</a:t>
            </a:r>
            <a:r>
              <a:rPr lang="ru-RU" sz="3600" b="1" u="sng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оммуникация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- (лат. </a:t>
            </a:r>
            <a:r>
              <a:rPr lang="ru-RU" sz="3600" dirty="0" err="1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communicatio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, от </a:t>
            </a:r>
            <a:r>
              <a:rPr lang="ru-RU" sz="3600" dirty="0" err="1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communico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— делаю общим, связываю, общаюсь) — общение, обмен мыслями, сведениями, идеями и т. д. 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47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8" t="816" r="51475" b="-816"/>
          <a:stretch/>
        </p:blipFill>
        <p:spPr>
          <a:xfrm>
            <a:off x="1" y="0"/>
            <a:ext cx="167951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321" y="3741573"/>
            <a:ext cx="4422711" cy="29484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059731" y="0"/>
            <a:ext cx="1013226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800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Э</a:t>
            </a:r>
            <a:r>
              <a:rPr lang="ru-RU" sz="3600" dirty="0">
                <a:solidFill>
                  <a:srgbClr val="00206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ффективная коммуникация – это такая коммуникация, которая позволяет достигнуть результата речи с минимальными усилиями. </a:t>
            </a:r>
            <a:endParaRPr lang="ru-RU" sz="36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12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396" y="97498"/>
            <a:ext cx="9389699" cy="657278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8" t="816" r="51475" b="-816"/>
          <a:stretch/>
        </p:blipFill>
        <p:spPr>
          <a:xfrm>
            <a:off x="1" y="0"/>
            <a:ext cx="16795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79511" y="-285532"/>
            <a:ext cx="10014858" cy="1209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5400" b="1" u="sng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Цели коммуникации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01" y="5701609"/>
            <a:ext cx="3750905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экспрессивная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04717" y="2101364"/>
            <a:ext cx="3284378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убеждающая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88307" y="4057208"/>
            <a:ext cx="4005938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познавательная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76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239</Words>
  <Application>Microsoft Office PowerPoint</Application>
  <PresentationFormat>Широкоэкранный</PresentationFormat>
  <Paragraphs>65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Batang</vt:lpstr>
      <vt:lpstr>Arial</vt:lpstr>
      <vt:lpstr>Arial Black</vt:lpstr>
      <vt:lpstr>Calibri</vt:lpstr>
      <vt:lpstr>Calibri Light</vt:lpstr>
      <vt:lpstr>Times New Roman</vt:lpstr>
      <vt:lpstr>Тема Office</vt:lpstr>
      <vt:lpstr>Секреты эффективной коммуникации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Секреты эффективной коммуникации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</dc:creator>
  <cp:lastModifiedBy>Денис</cp:lastModifiedBy>
  <cp:revision>37</cp:revision>
  <cp:lastPrinted>2022-02-27T05:58:30Z</cp:lastPrinted>
  <dcterms:created xsi:type="dcterms:W3CDTF">2022-02-07T11:22:37Z</dcterms:created>
  <dcterms:modified xsi:type="dcterms:W3CDTF">2022-02-27T07:32:14Z</dcterms:modified>
</cp:coreProperties>
</file>