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4" r:id="rId1"/>
  </p:sldMasterIdLst>
  <p:sldIdLst>
    <p:sldId id="256" r:id="rId2"/>
    <p:sldId id="257" r:id="rId3"/>
    <p:sldId id="258" r:id="rId4"/>
    <p:sldId id="271" r:id="rId5"/>
    <p:sldId id="282" r:id="rId6"/>
    <p:sldId id="272" r:id="rId7"/>
    <p:sldId id="273" r:id="rId8"/>
    <p:sldId id="287" r:id="rId9"/>
    <p:sldId id="283" r:id="rId10"/>
    <p:sldId id="285" r:id="rId11"/>
    <p:sldId id="286" r:id="rId12"/>
    <p:sldId id="274" r:id="rId13"/>
    <p:sldId id="275" r:id="rId14"/>
    <p:sldId id="278" r:id="rId15"/>
    <p:sldId id="276" r:id="rId16"/>
    <p:sldId id="279" r:id="rId17"/>
    <p:sldId id="284" r:id="rId18"/>
    <p:sldId id="270" r:id="rId19"/>
  </p:sldIdLst>
  <p:sldSz cx="9144000" cy="6858000" type="screen4x3"/>
  <p:notesSz cx="7559675" cy="106918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A89F9131-02AE-4E6B-B09B-7A992DC01D8E}">
          <p14:sldIdLst>
            <p14:sldId id="256"/>
            <p14:sldId id="257"/>
            <p14:sldId id="258"/>
            <p14:sldId id="271"/>
            <p14:sldId id="282"/>
          </p14:sldIdLst>
        </p14:section>
        <p14:section name="Раздел без заголовка" id="{EA98D7CC-1ACE-4B63-859F-AD906D3F0D56}">
          <p14:sldIdLst>
            <p14:sldId id="272"/>
            <p14:sldId id="273"/>
            <p14:sldId id="287"/>
            <p14:sldId id="283"/>
            <p14:sldId id="285"/>
            <p14:sldId id="286"/>
            <p14:sldId id="274"/>
            <p14:sldId id="275"/>
            <p14:sldId id="278"/>
            <p14:sldId id="276"/>
            <p14:sldId id="279"/>
            <p14:sldId id="284"/>
            <p14:sldId id="270"/>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04" autoAdjust="0"/>
    <p:restoredTop sz="94660"/>
  </p:normalViewPr>
  <p:slideViewPr>
    <p:cSldViewPr>
      <p:cViewPr varScale="1">
        <p:scale>
          <a:sx n="72" d="100"/>
          <a:sy n="72" d="100"/>
        </p:scale>
        <p:origin x="1032"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466173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3/21/2025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412522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3/21/2025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55470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3/21/2025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0754900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3/21/2025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4905098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3/21/2025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0530089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0DDF080-5E8C-48AD-84E5-6C08B304C14E}" type="datetimeFigureOut">
              <a:rPr lang="en-US" dirty="0"/>
              <a:t>3/21/2025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33891-D5E7-4C7B-BF1D-E855E53CB5A8}" type="slidenum">
              <a:rPr lang="en-US" dirty="0"/>
              <a:t>‹#›</a:t>
            </a:fld>
            <a:endParaRPr lang="en-US" dirty="0"/>
          </a:p>
        </p:txBody>
      </p:sp>
    </p:spTree>
    <p:extLst>
      <p:ext uri="{BB962C8B-B14F-4D97-AF65-F5344CB8AC3E}">
        <p14:creationId xmlns:p14="http://schemas.microsoft.com/office/powerpoint/2010/main" val="12951173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880431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70DDF080-5E8C-48AD-84E5-6C08B304C14E}" type="datetimeFigureOut">
              <a:rPr lang="en-US" dirty="0"/>
              <a:t>3/21/2025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33891-D5E7-4C7B-BF1D-E855E53CB5A8}" type="slidenum">
              <a:rPr lang="en-US" dirty="0"/>
              <a:t>‹#›</a:t>
            </a:fld>
            <a:endParaRPr lang="en-US" dirty="0"/>
          </a:p>
        </p:txBody>
      </p:sp>
    </p:spTree>
    <p:extLst>
      <p:ext uri="{BB962C8B-B14F-4D97-AF65-F5344CB8AC3E}">
        <p14:creationId xmlns:p14="http://schemas.microsoft.com/office/powerpoint/2010/main" val="1664344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3/21/2025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808345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3/21/2025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4019783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3/21/2025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732130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3/21/2025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303333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3/21/2025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011609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Date Placeholder 4"/>
          <p:cNvSpPr>
            <a:spLocks noGrp="1"/>
          </p:cNvSpPr>
          <p:nvPr>
            <p:ph type="dt" sz="half" idx="10"/>
          </p:nvPr>
        </p:nvSpPr>
        <p:spPr/>
        <p:txBody>
          <a:bodyPr/>
          <a:lstStyle/>
          <a:p>
            <a:fld id="{70DDF080-5E8C-48AD-84E5-6C08B304C14E}" type="datetimeFigureOut">
              <a:rPr lang="en-US" dirty="0"/>
              <a:t>3/21/2025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333891-D5E7-4C7B-BF1D-E855E53CB5A8}" type="slidenum">
              <a:rPr lang="en-US" dirty="0"/>
              <a:t>‹#›</a:t>
            </a:fld>
            <a:endParaRPr lang="en-US" dirty="0"/>
          </a:p>
        </p:txBody>
      </p:sp>
    </p:spTree>
    <p:extLst>
      <p:ext uri="{BB962C8B-B14F-4D97-AF65-F5344CB8AC3E}">
        <p14:creationId xmlns:p14="http://schemas.microsoft.com/office/powerpoint/2010/main" val="3662172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3/21/2025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866303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3/21/2025</a:t>
            </a:fld>
            <a:endParaRPr lang="en-US" dirty="0"/>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388244652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spark.ru/startup/be-smart/blog/34235/chtenie-vsluh-dlya-razvitiya-rechi"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spark.ru/startup/be-smart/blog/34235/chtenie-vsluh-dlya-razvitiya-rechi"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CustomShape 1"/>
          <p:cNvSpPr/>
          <p:nvPr/>
        </p:nvSpPr>
        <p:spPr>
          <a:xfrm>
            <a:off x="323640" y="0"/>
            <a:ext cx="8205480" cy="378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br/>
            <a:br/>
            <a:br/>
            <a:br/>
            <a:endParaRPr lang="ru-RU" sz="1800" b="0" strike="noStrike" spc="-1">
              <a:latin typeface="Arial"/>
            </a:endParaRPr>
          </a:p>
        </p:txBody>
      </p:sp>
      <p:sp>
        <p:nvSpPr>
          <p:cNvPr id="83" name="CustomShape 2"/>
          <p:cNvSpPr/>
          <p:nvPr/>
        </p:nvSpPr>
        <p:spPr>
          <a:xfrm>
            <a:off x="2123640" y="620640"/>
            <a:ext cx="7199640" cy="3655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ru-RU" sz="1800" b="0" strike="noStrike" spc="-1">
              <a:latin typeface="Arial"/>
            </a:endParaRPr>
          </a:p>
          <a:p>
            <a:pPr>
              <a:lnSpc>
                <a:spcPct val="100000"/>
              </a:lnSpc>
            </a:pPr>
            <a:endParaRPr lang="ru-RU" sz="1800" b="0" strike="noStrike" spc="-1">
              <a:latin typeface="Arial"/>
            </a:endParaRPr>
          </a:p>
        </p:txBody>
      </p:sp>
      <p:sp>
        <p:nvSpPr>
          <p:cNvPr id="84" name="CustomShape 3"/>
          <p:cNvSpPr/>
          <p:nvPr/>
        </p:nvSpPr>
        <p:spPr>
          <a:xfrm>
            <a:off x="144000" y="2376000"/>
            <a:ext cx="3368880" cy="1113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ru-RU" sz="1800" b="0" strike="noStrike" spc="-1">
              <a:latin typeface="Arial"/>
            </a:endParaRPr>
          </a:p>
          <a:p>
            <a:pPr>
              <a:lnSpc>
                <a:spcPct val="100000"/>
              </a:lnSpc>
            </a:pPr>
            <a:endParaRPr lang="ru-RU" sz="1800" b="0" strike="noStrike" spc="-1">
              <a:latin typeface="Arial"/>
            </a:endParaRPr>
          </a:p>
        </p:txBody>
      </p:sp>
      <p:sp>
        <p:nvSpPr>
          <p:cNvPr id="85" name="CustomShape 4"/>
          <p:cNvSpPr/>
          <p:nvPr/>
        </p:nvSpPr>
        <p:spPr>
          <a:xfrm>
            <a:off x="3574440" y="288000"/>
            <a:ext cx="2329200" cy="346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0" strike="noStrike" spc="-1">
                <a:latin typeface="Arial"/>
              </a:rPr>
              <a:t> </a:t>
            </a:r>
          </a:p>
        </p:txBody>
      </p:sp>
      <p:sp>
        <p:nvSpPr>
          <p:cNvPr id="87" name="TextShape 5"/>
          <p:cNvSpPr txBox="1"/>
          <p:nvPr/>
        </p:nvSpPr>
        <p:spPr>
          <a:xfrm>
            <a:off x="150120" y="1020240"/>
            <a:ext cx="8166296" cy="1355760"/>
          </a:xfrm>
          <a:prstGeom prst="rect">
            <a:avLst/>
          </a:prstGeom>
          <a:noFill/>
          <a:ln>
            <a:noFill/>
          </a:ln>
        </p:spPr>
        <p:txBody>
          <a:bodyPr lIns="90000" tIns="45000" rIns="90000" bIns="45000"/>
          <a:lstStyle/>
          <a:p>
            <a:pPr algn="ctr"/>
            <a:r>
              <a:rPr lang="ru-RU" sz="1800" b="1" strike="noStrike" spc="-1" dirty="0">
                <a:solidFill>
                  <a:srgbClr val="404040"/>
                </a:solidFill>
                <a:latin typeface="Times New Roman"/>
              </a:rPr>
              <a:t>Муниципальное бюджетное образовательное учреждение дополнительного образования  «Центр детского творчества «Парус» ГО г. Уфа РБ</a:t>
            </a:r>
            <a:endParaRPr lang="ru-RU" sz="1800" b="0" strike="noStrike" spc="-1" dirty="0">
              <a:latin typeface="Arial"/>
            </a:endParaRPr>
          </a:p>
        </p:txBody>
      </p:sp>
      <p:sp>
        <p:nvSpPr>
          <p:cNvPr id="88" name="TextShape 6"/>
          <p:cNvSpPr txBox="1"/>
          <p:nvPr/>
        </p:nvSpPr>
        <p:spPr>
          <a:xfrm>
            <a:off x="216000" y="2729160"/>
            <a:ext cx="8100416" cy="877320"/>
          </a:xfrm>
          <a:prstGeom prst="rect">
            <a:avLst/>
          </a:prstGeom>
          <a:noFill/>
          <a:ln>
            <a:noFill/>
          </a:ln>
        </p:spPr>
        <p:txBody>
          <a:bodyPr lIns="90000" tIns="45000" rIns="90000" bIns="45000"/>
          <a:lstStyle/>
          <a:p>
            <a:pPr algn="ctr"/>
            <a:r>
              <a:rPr lang="ru-RU" b="1" dirty="0"/>
              <a:t>Искусство публичного выступления.</a:t>
            </a:r>
            <a:endParaRPr lang="ru-RU" dirty="0"/>
          </a:p>
          <a:p>
            <a:pPr algn="ctr"/>
            <a:r>
              <a:rPr lang="ru-RU" b="1" dirty="0"/>
              <a:t>Методика развития коммуникативных навыков педагога.</a:t>
            </a:r>
            <a:endParaRPr lang="ru-RU" dirty="0"/>
          </a:p>
          <a:p>
            <a:pPr marL="457200" algn="ctr">
              <a:spcAft>
                <a:spcPts val="0"/>
              </a:spcAft>
            </a:pPr>
            <a:endParaRPr lang="ru-RU" b="1" kern="100" dirty="0">
              <a:effectLst/>
              <a:latin typeface="Times New Roman"/>
              <a:ea typeface="NSimSun"/>
              <a:cs typeface="Mangal"/>
            </a:endParaRPr>
          </a:p>
          <a:p>
            <a:pPr marL="457200" algn="ctr">
              <a:spcAft>
                <a:spcPts val="0"/>
              </a:spcAft>
            </a:pPr>
            <a:endParaRPr lang="ru-RU" kern="100" dirty="0">
              <a:effectLst/>
              <a:latin typeface="Times New Roman"/>
              <a:ea typeface="NSimSun"/>
              <a:cs typeface="Mangal"/>
            </a:endParaRPr>
          </a:p>
          <a:p>
            <a:pPr marL="457200" algn="ctr">
              <a:spcAft>
                <a:spcPts val="0"/>
              </a:spcAft>
            </a:pPr>
            <a:endParaRPr lang="ru-RU" kern="100" dirty="0">
              <a:latin typeface="Times New Roman"/>
              <a:ea typeface="NSimSun"/>
              <a:cs typeface="Mangal"/>
            </a:endParaRPr>
          </a:p>
          <a:p>
            <a:pPr marL="457200" algn="r">
              <a:spcAft>
                <a:spcPts val="0"/>
              </a:spcAft>
            </a:pPr>
            <a:r>
              <a:rPr lang="ru-RU" kern="100" dirty="0" err="1">
                <a:effectLst/>
                <a:latin typeface="Times New Roman"/>
                <a:ea typeface="NSimSun"/>
                <a:cs typeface="Mangal"/>
              </a:rPr>
              <a:t>Нигматуллина</a:t>
            </a:r>
            <a:r>
              <a:rPr lang="ru-RU" kern="100" dirty="0">
                <a:effectLst/>
                <a:latin typeface="Times New Roman"/>
                <a:ea typeface="NSimSun"/>
                <a:cs typeface="Mangal"/>
              </a:rPr>
              <a:t> А.М., </a:t>
            </a:r>
          </a:p>
          <a:p>
            <a:pPr marL="457200" algn="r">
              <a:spcAft>
                <a:spcPts val="0"/>
              </a:spcAft>
            </a:pPr>
            <a:r>
              <a:rPr lang="ru-RU" kern="100" dirty="0">
                <a:effectLst/>
                <a:latin typeface="Times New Roman"/>
                <a:ea typeface="NSimSun"/>
                <a:cs typeface="Mangal"/>
              </a:rPr>
              <a:t>методист МБОУ ДО</a:t>
            </a:r>
          </a:p>
          <a:p>
            <a:pPr marL="457200" algn="r">
              <a:spcAft>
                <a:spcPts val="0"/>
              </a:spcAft>
            </a:pPr>
            <a:r>
              <a:rPr lang="ru-RU" kern="100" dirty="0">
                <a:effectLst/>
                <a:latin typeface="Times New Roman"/>
                <a:ea typeface="NSimSun"/>
                <a:cs typeface="Mangal"/>
              </a:rPr>
              <a:t> «ЦДТ Парус»</a:t>
            </a:r>
            <a:endParaRPr lang="ru-RU" kern="100" dirty="0">
              <a:effectLst/>
              <a:latin typeface="Liberation Serif"/>
              <a:ea typeface="NSimSun"/>
              <a:cs typeface="Mang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D36E5E93-4A8B-4241-B5BC-34D6244ED900}"/>
              </a:ext>
            </a:extLst>
          </p:cNvPr>
          <p:cNvSpPr/>
          <p:nvPr/>
        </p:nvSpPr>
        <p:spPr>
          <a:xfrm>
            <a:off x="467544" y="620688"/>
            <a:ext cx="8208912" cy="4847994"/>
          </a:xfrm>
          <a:prstGeom prst="rect">
            <a:avLst/>
          </a:prstGeom>
        </p:spPr>
        <p:txBody>
          <a:bodyPr wrap="square">
            <a:spAutoFit/>
          </a:bodyPr>
          <a:lstStyle/>
          <a:p>
            <a:pPr indent="457200" algn="just" fontAlgn="base">
              <a:lnSpc>
                <a:spcPct val="150000"/>
              </a:lnSpc>
            </a:pPr>
            <a:r>
              <a:rPr lang="ru-RU" sz="1600" spc="-10" dirty="0">
                <a:solidFill>
                  <a:srgbClr val="2F2F2F"/>
                </a:solidFill>
                <a:latin typeface="Arial" panose="020B0604020202020204" pitchFamily="34" charset="0"/>
                <a:ea typeface="Times New Roman" panose="02020603050405020304" pitchFamily="18" charset="0"/>
                <a:cs typeface="Arial" panose="020B0604020202020204" pitchFamily="34" charset="0"/>
              </a:rPr>
              <a:t>Кроме слов мы приобретаем обороты, новые способы построения фраз, манеры убеждения и описания. Таким образом, с одной стороны, мы актуализируем пассивный запас – вспоминаем звучную лексику, вводим ее в речь. А с другой – выучиваем новые слова, обогащаем «арсенал».</a:t>
            </a:r>
            <a:endParaRPr lang="ru-RU" sz="1600" dirty="0">
              <a:latin typeface="Arial" panose="020B0604020202020204" pitchFamily="34" charset="0"/>
              <a:ea typeface="Calibri" panose="020F0502020204030204" pitchFamily="34" charset="0"/>
              <a:cs typeface="Arial" panose="020B0604020202020204" pitchFamily="34" charset="0"/>
            </a:endParaRPr>
          </a:p>
          <a:p>
            <a:pPr indent="457200" algn="just" fontAlgn="base">
              <a:lnSpc>
                <a:spcPct val="150000"/>
              </a:lnSpc>
            </a:pPr>
            <a:r>
              <a:rPr lang="ru-RU" sz="1600" spc="-10" dirty="0">
                <a:solidFill>
                  <a:srgbClr val="2F2F2F"/>
                </a:solidFill>
                <a:latin typeface="Arial" panose="020B0604020202020204" pitchFamily="34" charset="0"/>
                <a:ea typeface="Times New Roman" panose="02020603050405020304" pitchFamily="18" charset="0"/>
                <a:cs typeface="Arial" panose="020B0604020202020204" pitchFamily="34" charset="0"/>
              </a:rPr>
              <a:t>Зачем нужен большой словарный запас? Он позволяет лучше выражать мысли, проще создавать желаемый образ и слыть умником. По речи вы всегда сможете определить интеллигентного и начитанного человека.</a:t>
            </a:r>
            <a:endParaRPr lang="ru-RU" sz="1600" dirty="0">
              <a:latin typeface="Arial" panose="020B0604020202020204" pitchFamily="34" charset="0"/>
              <a:ea typeface="Calibri" panose="020F0502020204030204" pitchFamily="34" charset="0"/>
              <a:cs typeface="Arial" panose="020B0604020202020204" pitchFamily="34" charset="0"/>
            </a:endParaRPr>
          </a:p>
          <a:p>
            <a:pPr indent="457200" algn="just">
              <a:lnSpc>
                <a:spcPct val="150000"/>
              </a:lnSpc>
            </a:pPr>
            <a:r>
              <a:rPr lang="ru-RU" sz="1600" spc="-10" dirty="0">
                <a:solidFill>
                  <a:srgbClr val="2F2F2F"/>
                </a:solidFill>
                <a:latin typeface="Arial" panose="020B0604020202020204" pitchFamily="34" charset="0"/>
                <a:ea typeface="Calibri" panose="020F0502020204030204" pitchFamily="34" charset="0"/>
                <a:cs typeface="Arial" panose="020B0604020202020204" pitchFamily="34" charset="0"/>
              </a:rPr>
              <a:t>Читая вслух, мы выходим за рамки привычной модели речи, говорим не как всегда. Как надо читать? Главное правило – по-разному. В зависимости от текста. Задача максимально передавать эмоции и акценты, заложенные автором. Как чувствуем. Где - то растет динамика повествования, и мы говорим быстрее, где-то медленная и мягкая беседа, где-то восклицания, где-то шепот. Не надо переигрывать, надо служить проводником и оживлять текст голосом. </a:t>
            </a:r>
            <a:endParaRPr lang="ru-RU"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860905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Прямоугольник 1">
                <a:extLst>
                  <a:ext uri="{FF2B5EF4-FFF2-40B4-BE49-F238E27FC236}">
                    <a16:creationId xmlns:a16="http://schemas.microsoft.com/office/drawing/2014/main" id="{77390954-DBDE-44B5-8FCE-E5E4DFC65DF4}"/>
                  </a:ext>
                </a:extLst>
              </p:cNvPr>
              <p:cNvSpPr/>
              <p:nvPr/>
            </p:nvSpPr>
            <p:spPr>
              <a:xfrm>
                <a:off x="683568" y="499223"/>
                <a:ext cx="7776864" cy="5959773"/>
              </a:xfrm>
              <a:prstGeom prst="rect">
                <a:avLst/>
              </a:prstGeom>
            </p:spPr>
            <p:txBody>
              <a:bodyPr wrap="square">
                <a:spAutoFit/>
              </a:bodyPr>
              <a:lstStyle/>
              <a:p>
                <a:pPr indent="450215" algn="just" fontAlgn="base">
                  <a:lnSpc>
                    <a:spcPct val="150000"/>
                  </a:lnSpc>
                  <a:spcAft>
                    <a:spcPts val="0"/>
                  </a:spcAft>
                </a:pPr>
                <a:r>
                  <a:rPr lang="ru-RU" spc="-10" dirty="0">
                    <a:solidFill>
                      <a:srgbClr val="2F2F2F"/>
                    </a:solidFill>
                    <a:latin typeface="Times New Roman" panose="02020603050405020304" pitchFamily="18" charset="0"/>
                    <a:ea typeface="Times New Roman" panose="02020603050405020304" pitchFamily="18" charset="0"/>
                  </a:rPr>
                  <a:t>Ваша задача выйти за рамки привычной речевой манеры, а не побыстрее прочитать. Помните, автор много над текстом работал, выстрадал его, для вас старался.</a:t>
                </a:r>
                <a:endParaRPr lang="ru-RU" sz="1600" dirty="0">
                  <a:latin typeface="Times New Roman" panose="02020603050405020304" pitchFamily="18" charset="0"/>
                  <a:ea typeface="Times New Roman" panose="02020603050405020304" pitchFamily="18" charset="0"/>
                </a:endParaRPr>
              </a:p>
              <a:p>
                <a:pPr indent="450215" algn="just" fontAlgn="base">
                  <a:lnSpc>
                    <a:spcPct val="150000"/>
                  </a:lnSpc>
                </a:pPr>
                <a:r>
                  <a:rPr lang="ru-RU" spc="-10" dirty="0">
                    <a:solidFill>
                      <a:srgbClr val="2F2F2F"/>
                    </a:solidFill>
                    <a:latin typeface="Times New Roman" panose="02020603050405020304" pitchFamily="18" charset="0"/>
                    <a:ea typeface="Times New Roman" panose="02020603050405020304" pitchFamily="18" charset="0"/>
                  </a:rPr>
                  <a:t>Продолжительность чтения: 15-30 минут в день – отличное время тренировки.</a:t>
                </a:r>
                <a:endParaRPr lang="ru-RU" sz="1600" dirty="0">
                  <a:latin typeface="Times New Roman" panose="02020603050405020304" pitchFamily="18" charset="0"/>
                  <a:ea typeface="Times New Roman" panose="02020603050405020304" pitchFamily="18" charset="0"/>
                </a:endParaRPr>
              </a:p>
              <a:p>
                <a:pPr indent="450215" algn="just" fontAlgn="base">
                  <a:lnSpc>
                    <a:spcPct val="150000"/>
                  </a:lnSpc>
                </a:pPr>
                <a:r>
                  <a:rPr lang="ru-RU" spc="-10" dirty="0">
                    <a:solidFill>
                      <a:srgbClr val="2F2F2F"/>
                    </a:solidFill>
                    <a:latin typeface="Times New Roman" panose="02020603050405020304" pitchFamily="18" charset="0"/>
                    <a:ea typeface="Times New Roman" panose="02020603050405020304" pitchFamily="18" charset="0"/>
                  </a:rPr>
                  <a:t>Если есть возможность, читайте кому-нибудь. Это красивая привычка, способ скоротать время, сблизиться. Но для упражнения важнее, что такой контекст ближе к обычной коммуникации – есть слушатель. И так мы склонны больше стараться.</a:t>
                </a:r>
                <a:endParaRPr lang="ru-RU" sz="1600" dirty="0">
                  <a:latin typeface="Times New Roman" panose="02020603050405020304" pitchFamily="18" charset="0"/>
                  <a:ea typeface="Times New Roman" panose="02020603050405020304" pitchFamily="18" charset="0"/>
                </a:endParaRPr>
              </a:p>
              <a:p>
                <a:pPr indent="450215" algn="just" fontAlgn="base">
                  <a:lnSpc>
                    <a:spcPct val="150000"/>
                  </a:lnSpc>
                </a:pPr>
                <a:r>
                  <a:rPr lang="ru-RU" spc="-10" dirty="0">
                    <a:solidFill>
                      <a:srgbClr val="2F2F2F"/>
                    </a:solidFill>
                    <a:latin typeface="Times New Roman" panose="02020603050405020304" pitchFamily="18" charset="0"/>
                    <a:ea typeface="Times New Roman" panose="02020603050405020304" pitchFamily="18" charset="0"/>
                  </a:rPr>
                  <a:t>P.S. Этот совет будет неполноценным, если не сказать про стихи. Стихи – это тоже самое, только лучше, потому что сложнее. Сложнее передать смысл, соблюдая паузы и интонации. Читайте их вслух, учите, читайте другим. Рэп тоже считается</a:t>
                </a:r>
                <a14:m>
                  <m:oMath xmlns:m="http://schemas.openxmlformats.org/officeDocument/2006/math">
                    <m:sSup>
                      <m:sSupPr>
                        <m:ctrlPr>
                          <a:rPr lang="ru-RU" i="1" spc="-10" smtClean="0">
                            <a:solidFill>
                              <a:srgbClr val="2F2F2F"/>
                            </a:solidFill>
                            <a:latin typeface="Cambria Math" panose="02040503050406030204" pitchFamily="18" charset="0"/>
                          </a:rPr>
                        </m:ctrlPr>
                      </m:sSupPr>
                      <m:e/>
                      <m:sup>
                        <m:r>
                          <a:rPr lang="ru-RU" b="0" i="1" spc="-10" smtClean="0">
                            <a:solidFill>
                              <a:srgbClr val="2F2F2F"/>
                            </a:solidFill>
                            <a:latin typeface="Cambria Math" panose="02040503050406030204" pitchFamily="18" charset="0"/>
                          </a:rPr>
                          <m:t>92</m:t>
                        </m:r>
                      </m:sup>
                    </m:sSup>
                  </m:oMath>
                </a14:m>
                <a:r>
                  <a:rPr lang="ru-RU" spc="-10" dirty="0">
                    <a:solidFill>
                      <a:srgbClr val="2F2F2F"/>
                    </a:solidFill>
                    <a:latin typeface="Times New Roman" panose="02020603050405020304" pitchFamily="18" charset="0"/>
                    <a:ea typeface="Times New Roman" panose="02020603050405020304" pitchFamily="18" charset="0"/>
                  </a:rPr>
                  <a:t>. (</a:t>
                </a:r>
                <a:r>
                  <a:rPr lang="ru-RU" u="sng" spc="-10" dirty="0">
                    <a:solidFill>
                      <a:srgbClr val="2F2F2F"/>
                    </a:solidFill>
                    <a:latin typeface="Times New Roman" panose="02020603050405020304" pitchFamily="18" charset="0"/>
                    <a:ea typeface="Times New Roman" panose="02020603050405020304" pitchFamily="18" charset="0"/>
                    <a:hlinkClick r:id="rId2"/>
                  </a:rPr>
                  <a:t>https://spark.ru/startup/be-smart/blog/34235/chtenie-vsluh-dlya-razvitiya-rechi</a:t>
                </a:r>
                <a:r>
                  <a:rPr lang="ru-RU" spc="-10" dirty="0">
                    <a:solidFill>
                      <a:srgbClr val="2F2F2F"/>
                    </a:solidFill>
                    <a:latin typeface="Times New Roman" panose="02020603050405020304" pitchFamily="18" charset="0"/>
                    <a:ea typeface="Times New Roman" panose="02020603050405020304" pitchFamily="18" charset="0"/>
                  </a:rPr>
                  <a:t>) </a:t>
                </a:r>
                <a:endParaRPr lang="ru-RU" sz="1600" dirty="0">
                  <a:effectLst/>
                  <a:latin typeface="Times New Roman" panose="02020603050405020304" pitchFamily="18" charset="0"/>
                  <a:ea typeface="Times New Roman" panose="02020603050405020304" pitchFamily="18" charset="0"/>
                </a:endParaRPr>
              </a:p>
            </p:txBody>
          </p:sp>
        </mc:Choice>
        <mc:Fallback xmlns="">
          <p:sp>
            <p:nvSpPr>
              <p:cNvPr id="2" name="Прямоугольник 1">
                <a:extLst>
                  <a:ext uri="{FF2B5EF4-FFF2-40B4-BE49-F238E27FC236}">
                    <a16:creationId xmlns:a16="http://schemas.microsoft.com/office/drawing/2014/main" id="{77390954-DBDE-44B5-8FCE-E5E4DFC65DF4}"/>
                  </a:ext>
                </a:extLst>
              </p:cNvPr>
              <p:cNvSpPr>
                <a:spLocks noRot="1" noChangeAspect="1" noMove="1" noResize="1" noEditPoints="1" noAdjustHandles="1" noChangeArrowheads="1" noChangeShapeType="1" noTextEdit="1"/>
              </p:cNvSpPr>
              <p:nvPr/>
            </p:nvSpPr>
            <p:spPr>
              <a:xfrm>
                <a:off x="683568" y="499223"/>
                <a:ext cx="7776864" cy="5959773"/>
              </a:xfrm>
              <a:prstGeom prst="rect">
                <a:avLst/>
              </a:prstGeom>
              <a:blipFill>
                <a:blip r:embed="rId3"/>
                <a:stretch>
                  <a:fillRect l="-627" r="-705"/>
                </a:stretch>
              </a:blipFill>
            </p:spPr>
            <p:txBody>
              <a:bodyPr/>
              <a:lstStyle/>
              <a:p>
                <a:r>
                  <a:rPr lang="ru-RU">
                    <a:noFill/>
                  </a:rPr>
                  <a:t> </a:t>
                </a:r>
              </a:p>
            </p:txBody>
          </p:sp>
        </mc:Fallback>
      </mc:AlternateContent>
    </p:spTree>
    <p:extLst>
      <p:ext uri="{BB962C8B-B14F-4D97-AF65-F5344CB8AC3E}">
        <p14:creationId xmlns:p14="http://schemas.microsoft.com/office/powerpoint/2010/main" val="42672319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CustomShape 1"/>
          <p:cNvSpPr/>
          <p:nvPr/>
        </p:nvSpPr>
        <p:spPr>
          <a:xfrm>
            <a:off x="323640" y="0"/>
            <a:ext cx="8205480" cy="378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br/>
            <a:br/>
            <a:br/>
            <a:br/>
            <a:endParaRPr lang="ru-RU" sz="1800" b="0" strike="noStrike" spc="-1">
              <a:latin typeface="Arial"/>
            </a:endParaRPr>
          </a:p>
        </p:txBody>
      </p:sp>
      <p:sp>
        <p:nvSpPr>
          <p:cNvPr id="96" name="CustomShape 2"/>
          <p:cNvSpPr/>
          <p:nvPr/>
        </p:nvSpPr>
        <p:spPr>
          <a:xfrm>
            <a:off x="2123640" y="620640"/>
            <a:ext cx="7199640" cy="3655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ru-RU" sz="1800" b="0" strike="noStrike" spc="-1">
              <a:latin typeface="Arial"/>
            </a:endParaRPr>
          </a:p>
          <a:p>
            <a:pPr>
              <a:lnSpc>
                <a:spcPct val="100000"/>
              </a:lnSpc>
            </a:pPr>
            <a:endParaRPr lang="ru-RU" sz="1800" b="0" strike="noStrike" spc="-1">
              <a:latin typeface="Arial"/>
            </a:endParaRPr>
          </a:p>
        </p:txBody>
      </p:sp>
      <p:sp>
        <p:nvSpPr>
          <p:cNvPr id="2" name="Прямоугольник 1"/>
          <p:cNvSpPr/>
          <p:nvPr/>
        </p:nvSpPr>
        <p:spPr>
          <a:xfrm>
            <a:off x="1188340" y="769595"/>
            <a:ext cx="6048672" cy="2523768"/>
          </a:xfrm>
          <a:prstGeom prst="rect">
            <a:avLst/>
          </a:prstGeom>
        </p:spPr>
        <p:txBody>
          <a:bodyPr wrap="square">
            <a:spAutoFit/>
          </a:bodyPr>
          <a:lstStyle/>
          <a:p>
            <a:r>
              <a:rPr lang="ru-RU" dirty="0"/>
              <a:t>	</a:t>
            </a:r>
          </a:p>
          <a:p>
            <a:endParaRPr lang="ru-RU" dirty="0"/>
          </a:p>
          <a:p>
            <a:r>
              <a:rPr lang="ru-RU" dirty="0"/>
              <a:t>	</a:t>
            </a:r>
          </a:p>
          <a:p>
            <a:endParaRPr lang="ru-RU" sz="1400"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endParaRPr lang="ru-RU" dirty="0"/>
          </a:p>
          <a:p>
            <a:endParaRPr lang="ru-RU" dirty="0">
              <a:latin typeface="+mj-lt"/>
            </a:endParaRPr>
          </a:p>
        </p:txBody>
      </p:sp>
      <p:sp>
        <p:nvSpPr>
          <p:cNvPr id="3" name="Прямоугольник 2">
            <a:extLst>
              <a:ext uri="{FF2B5EF4-FFF2-40B4-BE49-F238E27FC236}">
                <a16:creationId xmlns:a16="http://schemas.microsoft.com/office/drawing/2014/main" id="{B02EE1A1-DA50-4ADB-B14C-05309B9A7E6C}"/>
              </a:ext>
            </a:extLst>
          </p:cNvPr>
          <p:cNvSpPr/>
          <p:nvPr/>
        </p:nvSpPr>
        <p:spPr>
          <a:xfrm>
            <a:off x="252741" y="2304214"/>
            <a:ext cx="1861888" cy="6860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Правильность речи</a:t>
            </a:r>
          </a:p>
        </p:txBody>
      </p:sp>
      <p:sp>
        <p:nvSpPr>
          <p:cNvPr id="7" name="Прямоугольник 6">
            <a:extLst>
              <a:ext uri="{FF2B5EF4-FFF2-40B4-BE49-F238E27FC236}">
                <a16:creationId xmlns:a16="http://schemas.microsoft.com/office/drawing/2014/main" id="{7C212BE3-EA54-4244-9100-683F74A53208}"/>
              </a:ext>
            </a:extLst>
          </p:cNvPr>
          <p:cNvSpPr/>
          <p:nvPr/>
        </p:nvSpPr>
        <p:spPr>
          <a:xfrm>
            <a:off x="2356753" y="2261773"/>
            <a:ext cx="1922512" cy="7285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Ясность  речи</a:t>
            </a:r>
          </a:p>
        </p:txBody>
      </p:sp>
      <p:sp>
        <p:nvSpPr>
          <p:cNvPr id="8" name="Прямоугольник 7">
            <a:extLst>
              <a:ext uri="{FF2B5EF4-FFF2-40B4-BE49-F238E27FC236}">
                <a16:creationId xmlns:a16="http://schemas.microsoft.com/office/drawing/2014/main" id="{59D39977-D8B0-43E9-9EFD-A91C3265F7EA}"/>
              </a:ext>
            </a:extLst>
          </p:cNvPr>
          <p:cNvSpPr/>
          <p:nvPr/>
        </p:nvSpPr>
        <p:spPr>
          <a:xfrm>
            <a:off x="4521388" y="2280502"/>
            <a:ext cx="1922512" cy="7285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Простота речи</a:t>
            </a:r>
          </a:p>
        </p:txBody>
      </p:sp>
      <p:sp>
        <p:nvSpPr>
          <p:cNvPr id="9" name="Прямоугольник 8">
            <a:extLst>
              <a:ext uri="{FF2B5EF4-FFF2-40B4-BE49-F238E27FC236}">
                <a16:creationId xmlns:a16="http://schemas.microsoft.com/office/drawing/2014/main" id="{84D5C92B-DA63-4384-9CA8-314AD69EB27A}"/>
              </a:ext>
            </a:extLst>
          </p:cNvPr>
          <p:cNvSpPr/>
          <p:nvPr/>
        </p:nvSpPr>
        <p:spPr>
          <a:xfrm>
            <a:off x="6686024" y="2261774"/>
            <a:ext cx="1922512" cy="7472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Сжатость речи</a:t>
            </a:r>
          </a:p>
        </p:txBody>
      </p:sp>
      <p:sp>
        <p:nvSpPr>
          <p:cNvPr id="4" name="Прямоугольник 3">
            <a:extLst>
              <a:ext uri="{FF2B5EF4-FFF2-40B4-BE49-F238E27FC236}">
                <a16:creationId xmlns:a16="http://schemas.microsoft.com/office/drawing/2014/main" id="{C03A6102-CE13-49CE-8E34-E3748BB6BB23}"/>
              </a:ext>
            </a:extLst>
          </p:cNvPr>
          <p:cNvSpPr/>
          <p:nvPr/>
        </p:nvSpPr>
        <p:spPr>
          <a:xfrm>
            <a:off x="2264589" y="712691"/>
            <a:ext cx="5907723" cy="7285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t>Признаки «хорошей речи»</a:t>
            </a:r>
          </a:p>
          <a:p>
            <a:pPr algn="ctr"/>
            <a:endParaRPr lang="ru-RU" dirty="0"/>
          </a:p>
        </p:txBody>
      </p:sp>
      <p:sp>
        <p:nvSpPr>
          <p:cNvPr id="12" name="Прямоугольник 11">
            <a:extLst>
              <a:ext uri="{FF2B5EF4-FFF2-40B4-BE49-F238E27FC236}">
                <a16:creationId xmlns:a16="http://schemas.microsoft.com/office/drawing/2014/main" id="{D944F9D8-4C56-49AC-BAE9-B9F15AFE149B}"/>
              </a:ext>
            </a:extLst>
          </p:cNvPr>
          <p:cNvSpPr/>
          <p:nvPr/>
        </p:nvSpPr>
        <p:spPr>
          <a:xfrm>
            <a:off x="257058" y="3666196"/>
            <a:ext cx="1861888" cy="6860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Точность речи</a:t>
            </a:r>
          </a:p>
        </p:txBody>
      </p:sp>
      <p:sp>
        <p:nvSpPr>
          <p:cNvPr id="13" name="Прямоугольник 12">
            <a:extLst>
              <a:ext uri="{FF2B5EF4-FFF2-40B4-BE49-F238E27FC236}">
                <a16:creationId xmlns:a16="http://schemas.microsoft.com/office/drawing/2014/main" id="{847706C5-2DF2-42FF-B8F0-C82DD832F43C}"/>
              </a:ext>
            </a:extLst>
          </p:cNvPr>
          <p:cNvSpPr/>
          <p:nvPr/>
        </p:nvSpPr>
        <p:spPr>
          <a:xfrm>
            <a:off x="2330173" y="3668069"/>
            <a:ext cx="1861888" cy="6860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Логичность речи</a:t>
            </a:r>
          </a:p>
        </p:txBody>
      </p:sp>
      <p:sp>
        <p:nvSpPr>
          <p:cNvPr id="14" name="Прямоугольник 13">
            <a:extLst>
              <a:ext uri="{FF2B5EF4-FFF2-40B4-BE49-F238E27FC236}">
                <a16:creationId xmlns:a16="http://schemas.microsoft.com/office/drawing/2014/main" id="{88557172-3A29-4E7C-8BDC-F10E9770EB25}"/>
              </a:ext>
            </a:extLst>
          </p:cNvPr>
          <p:cNvSpPr/>
          <p:nvPr/>
        </p:nvSpPr>
        <p:spPr>
          <a:xfrm>
            <a:off x="4521388" y="3683105"/>
            <a:ext cx="1861888" cy="6691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Богатство речи</a:t>
            </a:r>
          </a:p>
        </p:txBody>
      </p:sp>
      <p:sp>
        <p:nvSpPr>
          <p:cNvPr id="15" name="Прямоугольник 14">
            <a:extLst>
              <a:ext uri="{FF2B5EF4-FFF2-40B4-BE49-F238E27FC236}">
                <a16:creationId xmlns:a16="http://schemas.microsoft.com/office/drawing/2014/main" id="{3925829D-0F3B-41E0-B198-580DE51DE90F}"/>
              </a:ext>
            </a:extLst>
          </p:cNvPr>
          <p:cNvSpPr/>
          <p:nvPr/>
        </p:nvSpPr>
        <p:spPr>
          <a:xfrm>
            <a:off x="6730489" y="3685005"/>
            <a:ext cx="1861888" cy="6672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Чистота речи</a:t>
            </a:r>
          </a:p>
        </p:txBody>
      </p:sp>
      <p:pic>
        <p:nvPicPr>
          <p:cNvPr id="16" name="Рисунок 15">
            <a:extLst>
              <a:ext uri="{FF2B5EF4-FFF2-40B4-BE49-F238E27FC236}">
                <a16:creationId xmlns:a16="http://schemas.microsoft.com/office/drawing/2014/main" id="{44C8A279-7551-4C0E-AEB8-335A836DCD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069" y="372953"/>
            <a:ext cx="1450410" cy="1450410"/>
          </a:xfrm>
          <a:prstGeom prst="rect">
            <a:avLst/>
          </a:prstGeom>
        </p:spPr>
      </p:pic>
    </p:spTree>
    <p:extLst>
      <p:ext uri="{BB962C8B-B14F-4D97-AF65-F5344CB8AC3E}">
        <p14:creationId xmlns:p14="http://schemas.microsoft.com/office/powerpoint/2010/main" val="1103815467"/>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CustomShape 1"/>
          <p:cNvSpPr/>
          <p:nvPr/>
        </p:nvSpPr>
        <p:spPr>
          <a:xfrm>
            <a:off x="323640" y="0"/>
            <a:ext cx="8205480" cy="378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br/>
            <a:br/>
            <a:br/>
            <a:br/>
            <a:endParaRPr lang="ru-RU" sz="1800" b="0" strike="noStrike" spc="-1">
              <a:latin typeface="Arial"/>
            </a:endParaRPr>
          </a:p>
        </p:txBody>
      </p:sp>
      <p:sp>
        <p:nvSpPr>
          <p:cNvPr id="96" name="CustomShape 2"/>
          <p:cNvSpPr/>
          <p:nvPr/>
        </p:nvSpPr>
        <p:spPr>
          <a:xfrm>
            <a:off x="2123640" y="620640"/>
            <a:ext cx="7199640" cy="3655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ru-RU" sz="1800" b="0" strike="noStrike" spc="-1">
              <a:latin typeface="Arial"/>
            </a:endParaRPr>
          </a:p>
          <a:p>
            <a:pPr>
              <a:lnSpc>
                <a:spcPct val="100000"/>
              </a:lnSpc>
            </a:pPr>
            <a:endParaRPr lang="ru-RU" sz="1800" b="0" strike="noStrike" spc="-1">
              <a:latin typeface="Arial"/>
            </a:endParaRPr>
          </a:p>
        </p:txBody>
      </p:sp>
      <p:sp>
        <p:nvSpPr>
          <p:cNvPr id="3" name="Прямоугольник 2">
            <a:extLst>
              <a:ext uri="{FF2B5EF4-FFF2-40B4-BE49-F238E27FC236}">
                <a16:creationId xmlns:a16="http://schemas.microsoft.com/office/drawing/2014/main" id="{B02EE1A1-DA50-4ADB-B14C-05309B9A7E6C}"/>
              </a:ext>
            </a:extLst>
          </p:cNvPr>
          <p:cNvSpPr/>
          <p:nvPr/>
        </p:nvSpPr>
        <p:spPr>
          <a:xfrm>
            <a:off x="252741" y="1658084"/>
            <a:ext cx="1861888" cy="37879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1600" dirty="0"/>
              <a:t>Употребление слов-паразитов: «как бы», «по ходу», «типа», «это», «это самое», «вот», «ну вот», «ну», «короче», «то есть», «практически», «</a:t>
            </a:r>
            <a:r>
              <a:rPr lang="ru-RU" sz="1600" dirty="0" err="1"/>
              <a:t>по-любому</a:t>
            </a:r>
            <a:r>
              <a:rPr lang="ru-RU" sz="1600" dirty="0"/>
              <a:t>», «</a:t>
            </a:r>
            <a:r>
              <a:rPr lang="ru-RU" sz="1600" dirty="0" err="1"/>
              <a:t>вобщем</a:t>
            </a:r>
            <a:r>
              <a:rPr lang="ru-RU" sz="1600" dirty="0"/>
              <a:t>», «да не вопрос» «без проблем»</a:t>
            </a:r>
          </a:p>
        </p:txBody>
      </p:sp>
      <p:sp>
        <p:nvSpPr>
          <p:cNvPr id="4" name="Прямоугольник 3">
            <a:extLst>
              <a:ext uri="{FF2B5EF4-FFF2-40B4-BE49-F238E27FC236}">
                <a16:creationId xmlns:a16="http://schemas.microsoft.com/office/drawing/2014/main" id="{C03A6102-CE13-49CE-8E34-E3748BB6BB23}"/>
              </a:ext>
            </a:extLst>
          </p:cNvPr>
          <p:cNvSpPr/>
          <p:nvPr/>
        </p:nvSpPr>
        <p:spPr>
          <a:xfrm>
            <a:off x="2692296" y="643834"/>
            <a:ext cx="5907723" cy="540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i="1" dirty="0"/>
              <a:t>С</a:t>
            </a:r>
            <a:r>
              <a:rPr lang="ru-RU" sz="1600" b="1" dirty="0"/>
              <a:t>амые распространённые ошибки в речи</a:t>
            </a:r>
          </a:p>
          <a:p>
            <a:pPr algn="ctr"/>
            <a:endParaRPr lang="ru-RU" sz="1600" dirty="0"/>
          </a:p>
        </p:txBody>
      </p:sp>
      <p:sp>
        <p:nvSpPr>
          <p:cNvPr id="12" name="Прямоугольник 11">
            <a:extLst>
              <a:ext uri="{FF2B5EF4-FFF2-40B4-BE49-F238E27FC236}">
                <a16:creationId xmlns:a16="http://schemas.microsoft.com/office/drawing/2014/main" id="{D944F9D8-4C56-49AC-BAE9-B9F15AFE149B}"/>
              </a:ext>
            </a:extLst>
          </p:cNvPr>
          <p:cNvSpPr/>
          <p:nvPr/>
        </p:nvSpPr>
        <p:spPr>
          <a:xfrm>
            <a:off x="4488456" y="1658084"/>
            <a:ext cx="1861888" cy="37504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a:t>Использование в речи грубых просторечий и жаргонных слов, которые противопоставляются литературному языку: зануда, прешься, клёво, прикол, а также слов-сокращений: телек,  комп, </a:t>
            </a:r>
            <a:r>
              <a:rPr lang="ru-RU" sz="1600" dirty="0" err="1"/>
              <a:t>зпшка</a:t>
            </a:r>
            <a:endParaRPr lang="ru-RU" sz="1600" dirty="0"/>
          </a:p>
        </p:txBody>
      </p:sp>
      <p:sp>
        <p:nvSpPr>
          <p:cNvPr id="13" name="Прямоугольник 12">
            <a:extLst>
              <a:ext uri="{FF2B5EF4-FFF2-40B4-BE49-F238E27FC236}">
                <a16:creationId xmlns:a16="http://schemas.microsoft.com/office/drawing/2014/main" id="{847706C5-2DF2-42FF-B8F0-C82DD832F43C}"/>
              </a:ext>
            </a:extLst>
          </p:cNvPr>
          <p:cNvSpPr/>
          <p:nvPr/>
        </p:nvSpPr>
        <p:spPr>
          <a:xfrm>
            <a:off x="2375104" y="4428146"/>
            <a:ext cx="1861888" cy="10433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a:t>Звуки-паразиты: «э-э-э», «а-а-а» или «м-м-м»</a:t>
            </a:r>
          </a:p>
        </p:txBody>
      </p:sp>
      <p:sp>
        <p:nvSpPr>
          <p:cNvPr id="14" name="Прямоугольник 13">
            <a:extLst>
              <a:ext uri="{FF2B5EF4-FFF2-40B4-BE49-F238E27FC236}">
                <a16:creationId xmlns:a16="http://schemas.microsoft.com/office/drawing/2014/main" id="{88557172-3A29-4E7C-8BDC-F10E9770EB25}"/>
              </a:ext>
            </a:extLst>
          </p:cNvPr>
          <p:cNvSpPr/>
          <p:nvPr/>
        </p:nvSpPr>
        <p:spPr>
          <a:xfrm>
            <a:off x="2375104" y="1643994"/>
            <a:ext cx="1861888" cy="21273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a:t>Слова-паразиты на букву «ё»: «</a:t>
            </a:r>
            <a:r>
              <a:rPr lang="ru-RU" sz="1600" dirty="0" err="1"/>
              <a:t>ёклмн</a:t>
            </a:r>
            <a:r>
              <a:rPr lang="ru-RU" sz="1600" dirty="0"/>
              <a:t>», «ёпрст», «ёлки-палки», «ё-моё», «</a:t>
            </a:r>
            <a:r>
              <a:rPr lang="ru-RU" sz="1600" dirty="0" err="1"/>
              <a:t>ёкарный</a:t>
            </a:r>
            <a:r>
              <a:rPr lang="ru-RU" sz="1600" dirty="0"/>
              <a:t> </a:t>
            </a:r>
            <a:r>
              <a:rPr lang="ru-RU" sz="1600" dirty="0" err="1"/>
              <a:t>бабай</a:t>
            </a:r>
            <a:r>
              <a:rPr lang="ru-RU" sz="1600" dirty="0"/>
              <a:t>», «</a:t>
            </a:r>
            <a:r>
              <a:rPr lang="ru-RU" sz="1600" dirty="0" err="1"/>
              <a:t>ёшкин</a:t>
            </a:r>
            <a:r>
              <a:rPr lang="ru-RU" sz="1600" dirty="0"/>
              <a:t> кот»</a:t>
            </a:r>
          </a:p>
        </p:txBody>
      </p:sp>
      <p:sp>
        <p:nvSpPr>
          <p:cNvPr id="15" name="Прямоугольник 14">
            <a:extLst>
              <a:ext uri="{FF2B5EF4-FFF2-40B4-BE49-F238E27FC236}">
                <a16:creationId xmlns:a16="http://schemas.microsoft.com/office/drawing/2014/main" id="{3925829D-0F3B-41E0-B198-580DE51DE90F}"/>
              </a:ext>
            </a:extLst>
          </p:cNvPr>
          <p:cNvSpPr/>
          <p:nvPr/>
        </p:nvSpPr>
        <p:spPr>
          <a:xfrm>
            <a:off x="6729177" y="1636123"/>
            <a:ext cx="1861888" cy="27302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a:t>Нелитературное произношение слов: </a:t>
            </a:r>
            <a:r>
              <a:rPr lang="ru-RU" sz="1600" dirty="0" err="1"/>
              <a:t>хочут</a:t>
            </a:r>
            <a:r>
              <a:rPr lang="ru-RU" sz="1600" dirty="0"/>
              <a:t> –хотят, пошлите – пойдёмте, </a:t>
            </a:r>
            <a:r>
              <a:rPr lang="ru-RU" sz="1600" dirty="0" err="1"/>
              <a:t>заплотит</a:t>
            </a:r>
            <a:r>
              <a:rPr lang="ru-RU" sz="1600" dirty="0"/>
              <a:t> – заплатит, </a:t>
            </a:r>
            <a:r>
              <a:rPr lang="ru-RU" sz="1600" dirty="0" err="1"/>
              <a:t>ложить</a:t>
            </a:r>
            <a:r>
              <a:rPr lang="ru-RU" sz="1600" dirty="0"/>
              <a:t> – класть, ихний, </a:t>
            </a:r>
            <a:r>
              <a:rPr lang="ru-RU" sz="1600" dirty="0" err="1"/>
              <a:t>евонный</a:t>
            </a:r>
            <a:r>
              <a:rPr lang="ru-RU" sz="1600" dirty="0"/>
              <a:t> – их, его, кушайте – ешьте.</a:t>
            </a:r>
          </a:p>
        </p:txBody>
      </p:sp>
      <p:sp>
        <p:nvSpPr>
          <p:cNvPr id="16" name="Прямоугольник 15">
            <a:extLst>
              <a:ext uri="{FF2B5EF4-FFF2-40B4-BE49-F238E27FC236}">
                <a16:creationId xmlns:a16="http://schemas.microsoft.com/office/drawing/2014/main" id="{98B00010-CD14-4A25-AC35-9F6A766DF1CD}"/>
              </a:ext>
            </a:extLst>
          </p:cNvPr>
          <p:cNvSpPr/>
          <p:nvPr/>
        </p:nvSpPr>
        <p:spPr>
          <a:xfrm>
            <a:off x="6729177" y="4558349"/>
            <a:ext cx="1861888" cy="1115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a:t>Неправильное определение рода имен существительных</a:t>
            </a:r>
          </a:p>
        </p:txBody>
      </p:sp>
      <p:pic>
        <p:nvPicPr>
          <p:cNvPr id="17" name="Рисунок 16">
            <a:extLst>
              <a:ext uri="{FF2B5EF4-FFF2-40B4-BE49-F238E27FC236}">
                <a16:creationId xmlns:a16="http://schemas.microsoft.com/office/drawing/2014/main" id="{80C51A10-3F09-4905-A521-ABAAF61A575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9539" y="132757"/>
            <a:ext cx="1328203" cy="1328203"/>
          </a:xfrm>
          <a:prstGeom prst="rect">
            <a:avLst/>
          </a:prstGeom>
        </p:spPr>
      </p:pic>
    </p:spTree>
    <p:extLst>
      <p:ext uri="{BB962C8B-B14F-4D97-AF65-F5344CB8AC3E}">
        <p14:creationId xmlns:p14="http://schemas.microsoft.com/office/powerpoint/2010/main" val="403249143"/>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CustomShape 1"/>
          <p:cNvSpPr/>
          <p:nvPr/>
        </p:nvSpPr>
        <p:spPr>
          <a:xfrm>
            <a:off x="323640" y="0"/>
            <a:ext cx="8205480" cy="378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br/>
            <a:br/>
            <a:br/>
            <a:br/>
            <a:endParaRPr lang="ru-RU" sz="1800" b="0" strike="noStrike" spc="-1">
              <a:latin typeface="Arial"/>
            </a:endParaRPr>
          </a:p>
        </p:txBody>
      </p:sp>
      <p:sp>
        <p:nvSpPr>
          <p:cNvPr id="96" name="CustomShape 2"/>
          <p:cNvSpPr/>
          <p:nvPr/>
        </p:nvSpPr>
        <p:spPr>
          <a:xfrm>
            <a:off x="2123640" y="620640"/>
            <a:ext cx="7199640" cy="3655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ru-RU" sz="1800" b="0" strike="noStrike" spc="-1">
              <a:latin typeface="Arial"/>
            </a:endParaRPr>
          </a:p>
          <a:p>
            <a:pPr>
              <a:lnSpc>
                <a:spcPct val="100000"/>
              </a:lnSpc>
            </a:pPr>
            <a:endParaRPr lang="ru-RU" sz="1800" b="0" strike="noStrike" spc="-1">
              <a:latin typeface="Arial"/>
            </a:endParaRPr>
          </a:p>
        </p:txBody>
      </p:sp>
      <p:sp>
        <p:nvSpPr>
          <p:cNvPr id="4" name="Прямоугольник 3">
            <a:extLst>
              <a:ext uri="{FF2B5EF4-FFF2-40B4-BE49-F238E27FC236}">
                <a16:creationId xmlns:a16="http://schemas.microsoft.com/office/drawing/2014/main" id="{C03A6102-CE13-49CE-8E34-E3748BB6BB23}"/>
              </a:ext>
            </a:extLst>
          </p:cNvPr>
          <p:cNvSpPr/>
          <p:nvPr/>
        </p:nvSpPr>
        <p:spPr>
          <a:xfrm>
            <a:off x="2604911" y="373408"/>
            <a:ext cx="5907723" cy="17854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a:t>Определите род существительных:</a:t>
            </a:r>
          </a:p>
          <a:p>
            <a:pPr algn="ctr"/>
            <a:endParaRPr lang="ru-RU" dirty="0"/>
          </a:p>
        </p:txBody>
      </p:sp>
      <p:sp>
        <p:nvSpPr>
          <p:cNvPr id="15" name="Прямоугольник 14">
            <a:extLst>
              <a:ext uri="{FF2B5EF4-FFF2-40B4-BE49-F238E27FC236}">
                <a16:creationId xmlns:a16="http://schemas.microsoft.com/office/drawing/2014/main" id="{3925829D-0F3B-41E0-B198-580DE51DE90F}"/>
              </a:ext>
            </a:extLst>
          </p:cNvPr>
          <p:cNvSpPr/>
          <p:nvPr/>
        </p:nvSpPr>
        <p:spPr>
          <a:xfrm>
            <a:off x="1090933" y="3059609"/>
            <a:ext cx="5907723" cy="17854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200000"/>
              </a:lnSpc>
            </a:pPr>
            <a:r>
              <a:rPr lang="ru-RU" i="1" dirty="0"/>
              <a:t>Шампунь, какао, мозоль, пальто, кофе, вермишель, тюль, гель , вуаль, караоке</a:t>
            </a:r>
            <a:r>
              <a:rPr lang="ru-RU" sz="1400" i="1" dirty="0"/>
              <a:t>.</a:t>
            </a:r>
            <a:endParaRPr lang="ru-RU" dirty="0"/>
          </a:p>
        </p:txBody>
      </p:sp>
      <p:pic>
        <p:nvPicPr>
          <p:cNvPr id="6" name="Рисунок 5">
            <a:extLst>
              <a:ext uri="{FF2B5EF4-FFF2-40B4-BE49-F238E27FC236}">
                <a16:creationId xmlns:a16="http://schemas.microsoft.com/office/drawing/2014/main" id="{FFEE9568-60E4-42CE-A2C9-8FE70F7E86C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460244" y="335115"/>
            <a:ext cx="1862031" cy="1862031"/>
          </a:xfrm>
          <a:prstGeom prst="rect">
            <a:avLst/>
          </a:prstGeom>
        </p:spPr>
      </p:pic>
    </p:spTree>
    <p:extLst>
      <p:ext uri="{BB962C8B-B14F-4D97-AF65-F5344CB8AC3E}">
        <p14:creationId xmlns:p14="http://schemas.microsoft.com/office/powerpoint/2010/main" val="1061081924"/>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CustomShape 1"/>
          <p:cNvSpPr/>
          <p:nvPr/>
        </p:nvSpPr>
        <p:spPr>
          <a:xfrm>
            <a:off x="323640" y="0"/>
            <a:ext cx="8205480" cy="378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br/>
            <a:br/>
            <a:br/>
            <a:br/>
            <a:endParaRPr lang="ru-RU" sz="1800" b="0" strike="noStrike" spc="-1">
              <a:latin typeface="Arial"/>
            </a:endParaRPr>
          </a:p>
        </p:txBody>
      </p:sp>
      <p:sp>
        <p:nvSpPr>
          <p:cNvPr id="96" name="CustomShape 2"/>
          <p:cNvSpPr/>
          <p:nvPr/>
        </p:nvSpPr>
        <p:spPr>
          <a:xfrm>
            <a:off x="2123640" y="620640"/>
            <a:ext cx="7199640" cy="3655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ru-RU" sz="1800" b="0" strike="noStrike" spc="-1">
              <a:latin typeface="Arial"/>
            </a:endParaRPr>
          </a:p>
          <a:p>
            <a:pPr>
              <a:lnSpc>
                <a:spcPct val="100000"/>
              </a:lnSpc>
            </a:pPr>
            <a:endParaRPr lang="ru-RU" sz="1800" b="0" strike="noStrike" spc="-1">
              <a:latin typeface="Arial"/>
            </a:endParaRPr>
          </a:p>
        </p:txBody>
      </p:sp>
      <p:sp>
        <p:nvSpPr>
          <p:cNvPr id="3" name="Прямоугольник 2">
            <a:extLst>
              <a:ext uri="{FF2B5EF4-FFF2-40B4-BE49-F238E27FC236}">
                <a16:creationId xmlns:a16="http://schemas.microsoft.com/office/drawing/2014/main" id="{B02EE1A1-DA50-4ADB-B14C-05309B9A7E6C}"/>
              </a:ext>
            </a:extLst>
          </p:cNvPr>
          <p:cNvSpPr/>
          <p:nvPr/>
        </p:nvSpPr>
        <p:spPr>
          <a:xfrm>
            <a:off x="252741" y="1658084"/>
            <a:ext cx="1861888" cy="43632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1600" dirty="0"/>
              <a:t>Строить правильно предложения - учиться правильному построению нужно начинать с письменных упражнений, записывая в отдельную тетрадь интересные мысли, наблюдения, афоризмы.</a:t>
            </a:r>
          </a:p>
        </p:txBody>
      </p:sp>
      <p:sp>
        <p:nvSpPr>
          <p:cNvPr id="7" name="Прямоугольник 6">
            <a:extLst>
              <a:ext uri="{FF2B5EF4-FFF2-40B4-BE49-F238E27FC236}">
                <a16:creationId xmlns:a16="http://schemas.microsoft.com/office/drawing/2014/main" id="{7C212BE3-EA54-4244-9100-683F74A53208}"/>
              </a:ext>
            </a:extLst>
          </p:cNvPr>
          <p:cNvSpPr/>
          <p:nvPr/>
        </p:nvSpPr>
        <p:spPr>
          <a:xfrm>
            <a:off x="2356753" y="1658083"/>
            <a:ext cx="1922512" cy="43632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a:t>Увеличивать словарный запас - работать с толковыми словарями, разгадывать кроссворды или сканворды, читать не только художественную классическую литературу, но и современную, а также пересказывать ее.</a:t>
            </a:r>
          </a:p>
        </p:txBody>
      </p:sp>
      <p:sp>
        <p:nvSpPr>
          <p:cNvPr id="4" name="Прямоугольник 3">
            <a:extLst>
              <a:ext uri="{FF2B5EF4-FFF2-40B4-BE49-F238E27FC236}">
                <a16:creationId xmlns:a16="http://schemas.microsoft.com/office/drawing/2014/main" id="{C03A6102-CE13-49CE-8E34-E3748BB6BB23}"/>
              </a:ext>
            </a:extLst>
          </p:cNvPr>
          <p:cNvSpPr/>
          <p:nvPr/>
        </p:nvSpPr>
        <p:spPr>
          <a:xfrm>
            <a:off x="1472518" y="923476"/>
            <a:ext cx="5907723" cy="540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a:t>Что делать, чтобы научиться красивой и грамотной речи?</a:t>
            </a:r>
            <a:endParaRPr lang="ru-RU" b="1" dirty="0"/>
          </a:p>
        </p:txBody>
      </p:sp>
      <p:sp>
        <p:nvSpPr>
          <p:cNvPr id="12" name="Прямоугольник 11">
            <a:extLst>
              <a:ext uri="{FF2B5EF4-FFF2-40B4-BE49-F238E27FC236}">
                <a16:creationId xmlns:a16="http://schemas.microsoft.com/office/drawing/2014/main" id="{D944F9D8-4C56-49AC-BAE9-B9F15AFE149B}"/>
              </a:ext>
            </a:extLst>
          </p:cNvPr>
          <p:cNvSpPr/>
          <p:nvPr/>
        </p:nvSpPr>
        <p:spPr>
          <a:xfrm>
            <a:off x="4597843" y="3309750"/>
            <a:ext cx="1861888" cy="27115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a:t>Избавляться от слов-паразитов - составить список своих личных слов-паразитов и научиться обходиться без них.</a:t>
            </a:r>
          </a:p>
        </p:txBody>
      </p:sp>
      <p:sp>
        <p:nvSpPr>
          <p:cNvPr id="13" name="Прямоугольник 12">
            <a:extLst>
              <a:ext uri="{FF2B5EF4-FFF2-40B4-BE49-F238E27FC236}">
                <a16:creationId xmlns:a16="http://schemas.microsoft.com/office/drawing/2014/main" id="{847706C5-2DF2-42FF-B8F0-C82DD832F43C}"/>
              </a:ext>
            </a:extLst>
          </p:cNvPr>
          <p:cNvSpPr/>
          <p:nvPr/>
        </p:nvSpPr>
        <p:spPr>
          <a:xfrm>
            <a:off x="4521389" y="1663462"/>
            <a:ext cx="1861888" cy="1291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a:t>Учиться выделять главное - избегать лишней информации</a:t>
            </a:r>
          </a:p>
        </p:txBody>
      </p:sp>
      <p:sp>
        <p:nvSpPr>
          <p:cNvPr id="15" name="Прямоугольник 14">
            <a:extLst>
              <a:ext uri="{FF2B5EF4-FFF2-40B4-BE49-F238E27FC236}">
                <a16:creationId xmlns:a16="http://schemas.microsoft.com/office/drawing/2014/main" id="{3925829D-0F3B-41E0-B198-580DE51DE90F}"/>
              </a:ext>
            </a:extLst>
          </p:cNvPr>
          <p:cNvSpPr/>
          <p:nvPr/>
        </p:nvSpPr>
        <p:spPr>
          <a:xfrm>
            <a:off x="6654798" y="2727790"/>
            <a:ext cx="1861888" cy="21202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a:t>Расширять разговорную практику - использовать все возможности для публичного выступления.</a:t>
            </a:r>
          </a:p>
        </p:txBody>
      </p:sp>
    </p:spTree>
    <p:extLst>
      <p:ext uri="{BB962C8B-B14F-4D97-AF65-F5344CB8AC3E}">
        <p14:creationId xmlns:p14="http://schemas.microsoft.com/office/powerpoint/2010/main" val="1030965444"/>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5EBD6F0B-C083-450D-910E-6A09AF9E4612}"/>
              </a:ext>
            </a:extLst>
          </p:cNvPr>
          <p:cNvSpPr/>
          <p:nvPr/>
        </p:nvSpPr>
        <p:spPr>
          <a:xfrm>
            <a:off x="755576" y="3933056"/>
            <a:ext cx="7632848" cy="1200329"/>
          </a:xfrm>
          <a:prstGeom prst="rect">
            <a:avLst/>
          </a:prstGeom>
        </p:spPr>
        <p:txBody>
          <a:bodyPr wrap="square">
            <a:spAutoFit/>
          </a:bodyPr>
          <a:lstStyle/>
          <a:p>
            <a:r>
              <a:rPr lang="ru-RU" b="1" i="0" dirty="0">
                <a:solidFill>
                  <a:srgbClr val="1C1C1C"/>
                </a:solidFill>
                <a:effectLst/>
                <a:latin typeface="Arial" panose="020B0604020202020204" pitchFamily="34" charset="0"/>
                <a:cs typeface="Arial" panose="020B0604020202020204" pitchFamily="34" charset="0"/>
              </a:rPr>
              <a:t>«Использование сетевого сервиса </a:t>
            </a:r>
            <a:r>
              <a:rPr lang="en-US" b="1" dirty="0" err="1">
                <a:latin typeface="Arial" panose="020B0604020202020204" pitchFamily="34" charset="0"/>
                <a:cs typeface="Arial" panose="020B0604020202020204" pitchFamily="34" charset="0"/>
              </a:rPr>
              <a:t>LearningApps</a:t>
            </a:r>
            <a:r>
              <a:rPr lang="ru-RU" b="1" dirty="0">
                <a:latin typeface="Arial" panose="020B0604020202020204" pitchFamily="34" charset="0"/>
                <a:cs typeface="Arial" panose="020B0604020202020204" pitchFamily="34" charset="0"/>
              </a:rPr>
              <a:t>.</a:t>
            </a:r>
            <a:r>
              <a:rPr lang="en-US" b="1" dirty="0">
                <a:latin typeface="Arial" panose="020B0604020202020204" pitchFamily="34" charset="0"/>
                <a:cs typeface="Arial" panose="020B0604020202020204" pitchFamily="34" charset="0"/>
              </a:rPr>
              <a:t>org</a:t>
            </a:r>
            <a:r>
              <a:rPr lang="ru-RU" b="1" dirty="0">
                <a:latin typeface="Arial" panose="020B0604020202020204" pitchFamily="34" charset="0"/>
                <a:cs typeface="Arial" panose="020B0604020202020204" pitchFamily="34" charset="0"/>
              </a:rPr>
              <a:t>, как эффективный инструмент, для развития и повышения профессионального мастерства педагога»</a:t>
            </a:r>
            <a:endParaRPr lang="en-US" b="1" dirty="0">
              <a:latin typeface="Arial" panose="020B0604020202020204" pitchFamily="34" charset="0"/>
              <a:cs typeface="Arial" panose="020B0604020202020204" pitchFamily="34" charset="0"/>
            </a:endParaRPr>
          </a:p>
          <a:p>
            <a:endParaRPr lang="ru-RU" b="1" i="0" dirty="0">
              <a:solidFill>
                <a:srgbClr val="1C1C1C"/>
              </a:solidFill>
              <a:effectLst/>
              <a:latin typeface="Graphik RBC LC"/>
            </a:endParaRPr>
          </a:p>
        </p:txBody>
      </p:sp>
      <p:sp>
        <p:nvSpPr>
          <p:cNvPr id="8" name="Прямоугольник 7">
            <a:extLst>
              <a:ext uri="{FF2B5EF4-FFF2-40B4-BE49-F238E27FC236}">
                <a16:creationId xmlns:a16="http://schemas.microsoft.com/office/drawing/2014/main" id="{EFE43620-86EB-42A1-98DD-114CD8D24760}"/>
              </a:ext>
            </a:extLst>
          </p:cNvPr>
          <p:cNvSpPr/>
          <p:nvPr/>
        </p:nvSpPr>
        <p:spPr>
          <a:xfrm>
            <a:off x="865389" y="4941168"/>
            <a:ext cx="5922134" cy="923330"/>
          </a:xfrm>
          <a:prstGeom prst="rect">
            <a:avLst/>
          </a:prstGeom>
        </p:spPr>
        <p:txBody>
          <a:bodyPr wrap="none">
            <a:spAutoFit/>
          </a:bodyPr>
          <a:lstStyle/>
          <a:p>
            <a:pPr algn="ctr"/>
            <a:r>
              <a:rPr lang="ru-RU" b="1" dirty="0">
                <a:solidFill>
                  <a:srgbClr val="1C1C1C"/>
                </a:solidFill>
                <a:latin typeface="Arial" panose="020B0604020202020204" pitchFamily="34" charset="0"/>
                <a:cs typeface="Arial" panose="020B0604020202020204" pitchFamily="34" charset="0"/>
              </a:rPr>
              <a:t>1. Неправильное употребление падежной формы</a:t>
            </a:r>
          </a:p>
          <a:p>
            <a:r>
              <a:rPr lang="ru-RU" b="1" dirty="0">
                <a:solidFill>
                  <a:srgbClr val="1C1C1C"/>
                </a:solidFill>
                <a:latin typeface="Arial" panose="020B0604020202020204" pitchFamily="34" charset="0"/>
                <a:cs typeface="Arial" panose="020B0604020202020204" pitchFamily="34" charset="0"/>
              </a:rPr>
              <a:t> 2. Пунктуационные ошибки </a:t>
            </a:r>
            <a:endParaRPr lang="ru-RU" b="1" dirty="0">
              <a:latin typeface="Arial" panose="020B0604020202020204" pitchFamily="34" charset="0"/>
              <a:cs typeface="Arial" panose="020B0604020202020204" pitchFamily="34" charset="0"/>
            </a:endParaRPr>
          </a:p>
          <a:p>
            <a:endParaRPr lang="ru-RU" b="1" i="0" dirty="0">
              <a:solidFill>
                <a:srgbClr val="1C1C1C"/>
              </a:solidFill>
              <a:effectLst/>
              <a:latin typeface="Graphik RBC LC"/>
            </a:endParaRPr>
          </a:p>
        </p:txBody>
      </p:sp>
      <p:pic>
        <p:nvPicPr>
          <p:cNvPr id="10" name="Рисунок 9">
            <a:extLst>
              <a:ext uri="{FF2B5EF4-FFF2-40B4-BE49-F238E27FC236}">
                <a16:creationId xmlns:a16="http://schemas.microsoft.com/office/drawing/2014/main" id="{801D9F26-1430-4374-A956-9409B2AF041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79712" y="235158"/>
            <a:ext cx="5413079" cy="3672408"/>
          </a:xfrm>
          <a:prstGeom prst="rect">
            <a:avLst/>
          </a:prstGeom>
        </p:spPr>
      </p:pic>
    </p:spTree>
    <p:extLst>
      <p:ext uri="{BB962C8B-B14F-4D97-AF65-F5344CB8AC3E}">
        <p14:creationId xmlns:p14="http://schemas.microsoft.com/office/powerpoint/2010/main" val="1767952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A8459C33-6039-45F1-B106-5A77ED1E9B82}"/>
              </a:ext>
            </a:extLst>
          </p:cNvPr>
          <p:cNvSpPr/>
          <p:nvPr/>
        </p:nvSpPr>
        <p:spPr>
          <a:xfrm>
            <a:off x="1618138" y="2204864"/>
            <a:ext cx="5907723" cy="21962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Невозможно запомнить произношение всех русских слов  и правила пунктуации,  но возможно не нарушать нормы  и заранее подготовиться к своим выступлениям</a:t>
            </a:r>
          </a:p>
          <a:p>
            <a:pPr algn="ctr"/>
            <a:endParaRPr lang="ru-RU" dirty="0"/>
          </a:p>
        </p:txBody>
      </p:sp>
      <p:pic>
        <p:nvPicPr>
          <p:cNvPr id="4" name="Рисунок 3">
            <a:extLst>
              <a:ext uri="{FF2B5EF4-FFF2-40B4-BE49-F238E27FC236}">
                <a16:creationId xmlns:a16="http://schemas.microsoft.com/office/drawing/2014/main" id="{E4DA04E7-1CF6-444D-B773-69D7CDD0E3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5414" y="299738"/>
            <a:ext cx="1893187" cy="1882493"/>
          </a:xfrm>
          <a:prstGeom prst="rect">
            <a:avLst/>
          </a:prstGeom>
        </p:spPr>
      </p:pic>
    </p:spTree>
    <p:extLst>
      <p:ext uri="{BB962C8B-B14F-4D97-AF65-F5344CB8AC3E}">
        <p14:creationId xmlns:p14="http://schemas.microsoft.com/office/powerpoint/2010/main" val="9155122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CustomShape 1"/>
          <p:cNvSpPr/>
          <p:nvPr/>
        </p:nvSpPr>
        <p:spPr>
          <a:xfrm>
            <a:off x="323640" y="0"/>
            <a:ext cx="8205480" cy="378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br/>
            <a:br/>
            <a:br/>
            <a:br/>
            <a:endParaRPr lang="ru-RU" sz="1800" b="0" strike="noStrike" spc="-1">
              <a:latin typeface="Arial"/>
            </a:endParaRPr>
          </a:p>
        </p:txBody>
      </p:sp>
      <p:sp>
        <p:nvSpPr>
          <p:cNvPr id="160" name="CustomShape 2"/>
          <p:cNvSpPr/>
          <p:nvPr/>
        </p:nvSpPr>
        <p:spPr>
          <a:xfrm>
            <a:off x="2123640" y="620640"/>
            <a:ext cx="7199640" cy="3655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ru-RU" sz="1800" b="0" strike="noStrike" spc="-1">
              <a:latin typeface="Arial"/>
            </a:endParaRPr>
          </a:p>
          <a:p>
            <a:pPr>
              <a:lnSpc>
                <a:spcPct val="100000"/>
              </a:lnSpc>
            </a:pPr>
            <a:endParaRPr lang="ru-RU" sz="1800" b="0" strike="noStrike" spc="-1">
              <a:latin typeface="Arial"/>
            </a:endParaRPr>
          </a:p>
        </p:txBody>
      </p:sp>
      <p:sp>
        <p:nvSpPr>
          <p:cNvPr id="6" name="Прямоугольник 5">
            <a:extLst>
              <a:ext uri="{FF2B5EF4-FFF2-40B4-BE49-F238E27FC236}">
                <a16:creationId xmlns:a16="http://schemas.microsoft.com/office/drawing/2014/main" id="{0C8C9E27-C5EC-49B9-89E6-D42CD6508CAF}"/>
              </a:ext>
            </a:extLst>
          </p:cNvPr>
          <p:cNvSpPr/>
          <p:nvPr/>
        </p:nvSpPr>
        <p:spPr>
          <a:xfrm>
            <a:off x="1187624" y="1893960"/>
            <a:ext cx="6552728" cy="1200329"/>
          </a:xfrm>
          <a:prstGeom prst="rect">
            <a:avLst/>
          </a:prstGeom>
        </p:spPr>
        <p:txBody>
          <a:bodyPr wrap="square">
            <a:spAutoFit/>
          </a:bodyPr>
          <a:lstStyle/>
          <a:p>
            <a:pPr algn="ctr"/>
            <a:endParaRPr lang="ru-RU" dirty="0"/>
          </a:p>
          <a:p>
            <a:pPr algn="ctr"/>
            <a:endParaRPr lang="ru-RU" dirty="0"/>
          </a:p>
          <a:p>
            <a:pPr algn="ctr"/>
            <a:endParaRPr lang="ru-RU" dirty="0"/>
          </a:p>
          <a:p>
            <a:pPr algn="ctr"/>
            <a:r>
              <a:rPr lang="ru-RU" dirty="0"/>
              <a:t> </a:t>
            </a:r>
          </a:p>
        </p:txBody>
      </p:sp>
      <p:sp>
        <p:nvSpPr>
          <p:cNvPr id="5" name="Прямоугольник 4">
            <a:extLst>
              <a:ext uri="{FF2B5EF4-FFF2-40B4-BE49-F238E27FC236}">
                <a16:creationId xmlns:a16="http://schemas.microsoft.com/office/drawing/2014/main" id="{61FC2702-C7E7-4264-8DEB-C98FB7FEC79E}"/>
              </a:ext>
            </a:extLst>
          </p:cNvPr>
          <p:cNvSpPr/>
          <p:nvPr/>
        </p:nvSpPr>
        <p:spPr>
          <a:xfrm>
            <a:off x="1618138" y="2349292"/>
            <a:ext cx="5907723" cy="17854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Помните о том, что педагог должен считать профессиональным долгом непрерывное совершенствование своей речи!</a:t>
            </a:r>
          </a:p>
          <a:p>
            <a:pPr algn="ctr"/>
            <a:endParaRPr lang="ru-RU" dirty="0"/>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CustomShape 1"/>
          <p:cNvSpPr/>
          <p:nvPr/>
        </p:nvSpPr>
        <p:spPr>
          <a:xfrm>
            <a:off x="323640" y="0"/>
            <a:ext cx="8205480" cy="378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br/>
            <a:br/>
            <a:br/>
            <a:br/>
            <a:endParaRPr lang="ru-RU" sz="1800" b="0" strike="noStrike" spc="-1">
              <a:latin typeface="Arial"/>
            </a:endParaRPr>
          </a:p>
        </p:txBody>
      </p:sp>
      <p:sp>
        <p:nvSpPr>
          <p:cNvPr id="91" name="CustomShape 2"/>
          <p:cNvSpPr/>
          <p:nvPr/>
        </p:nvSpPr>
        <p:spPr>
          <a:xfrm>
            <a:off x="2123640" y="620640"/>
            <a:ext cx="7199640" cy="3655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ru-RU" sz="1800" b="0" strike="noStrike" spc="-1">
              <a:latin typeface="Arial"/>
            </a:endParaRPr>
          </a:p>
          <a:p>
            <a:pPr>
              <a:lnSpc>
                <a:spcPct val="100000"/>
              </a:lnSpc>
            </a:pPr>
            <a:endParaRPr lang="ru-RU" sz="1800" b="0" strike="noStrike" spc="-1">
              <a:latin typeface="Arial"/>
            </a:endParaRPr>
          </a:p>
        </p:txBody>
      </p:sp>
      <p:sp>
        <p:nvSpPr>
          <p:cNvPr id="3" name="Прямоугольник 2"/>
          <p:cNvSpPr/>
          <p:nvPr/>
        </p:nvSpPr>
        <p:spPr>
          <a:xfrm>
            <a:off x="1619672" y="1859340"/>
            <a:ext cx="6048672" cy="646331"/>
          </a:xfrm>
          <a:prstGeom prst="rect">
            <a:avLst/>
          </a:prstGeom>
        </p:spPr>
        <p:txBody>
          <a:bodyPr wrap="square">
            <a:spAutoFit/>
          </a:bodyPr>
          <a:lstStyle/>
          <a:p>
            <a:endParaRPr lang="ru-RU" b="1" dirty="0"/>
          </a:p>
          <a:p>
            <a:endParaRPr lang="ru-RU" b="1" dirty="0"/>
          </a:p>
        </p:txBody>
      </p:sp>
      <p:sp>
        <p:nvSpPr>
          <p:cNvPr id="5" name="Прямоугольник 4">
            <a:extLst>
              <a:ext uri="{FF2B5EF4-FFF2-40B4-BE49-F238E27FC236}">
                <a16:creationId xmlns:a16="http://schemas.microsoft.com/office/drawing/2014/main" id="{BECF3586-2389-4278-9B63-5DD440EDCF0B}"/>
              </a:ext>
            </a:extLst>
          </p:cNvPr>
          <p:cNvSpPr/>
          <p:nvPr/>
        </p:nvSpPr>
        <p:spPr>
          <a:xfrm>
            <a:off x="2685817" y="2308537"/>
            <a:ext cx="5907723" cy="32218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t>Речь педагога </a:t>
            </a:r>
            <a:r>
              <a:rPr lang="ru-RU" dirty="0"/>
              <a:t>– основное орудие педагогического воздействия и одновременно образец для воспитанников и их родителей, а также коллег. Успешное овладение педагогической профессией невозможно без овладения культурой речи и культурой общения, принципами и правилами ораторского искусства, искусства публичного выступления.</a:t>
            </a:r>
          </a:p>
          <a:p>
            <a:pPr algn="ctr"/>
            <a:endParaRPr lang="ru-RU" dirty="0"/>
          </a:p>
        </p:txBody>
      </p:sp>
      <p:pic>
        <p:nvPicPr>
          <p:cNvPr id="4" name="Рисунок 3">
            <a:extLst>
              <a:ext uri="{FF2B5EF4-FFF2-40B4-BE49-F238E27FC236}">
                <a16:creationId xmlns:a16="http://schemas.microsoft.com/office/drawing/2014/main" id="{F114ADAD-003E-4D7C-B032-C87A6FE5F7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9107" y="416055"/>
            <a:ext cx="2261129" cy="2261129"/>
          </a:xfrm>
          <a:prstGeom prst="rect">
            <a:avLst/>
          </a:prstGeom>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CustomShape 1"/>
          <p:cNvSpPr/>
          <p:nvPr/>
        </p:nvSpPr>
        <p:spPr>
          <a:xfrm>
            <a:off x="323640" y="0"/>
            <a:ext cx="8205480" cy="378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br/>
            <a:br/>
            <a:br/>
            <a:br/>
            <a:endParaRPr lang="ru-RU" sz="1800" b="0" strike="noStrike" spc="-1">
              <a:latin typeface="Arial"/>
            </a:endParaRPr>
          </a:p>
        </p:txBody>
      </p:sp>
      <p:sp>
        <p:nvSpPr>
          <p:cNvPr id="96" name="CustomShape 2"/>
          <p:cNvSpPr/>
          <p:nvPr/>
        </p:nvSpPr>
        <p:spPr>
          <a:xfrm>
            <a:off x="2123640" y="620640"/>
            <a:ext cx="7199640" cy="3655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ru-RU" sz="1800" b="0" strike="noStrike" spc="-1">
              <a:latin typeface="Arial"/>
            </a:endParaRPr>
          </a:p>
          <a:p>
            <a:pPr>
              <a:lnSpc>
                <a:spcPct val="100000"/>
              </a:lnSpc>
            </a:pPr>
            <a:endParaRPr lang="ru-RU" sz="1800" b="0" strike="noStrike" spc="-1">
              <a:latin typeface="Arial"/>
            </a:endParaRPr>
          </a:p>
        </p:txBody>
      </p:sp>
      <p:sp>
        <p:nvSpPr>
          <p:cNvPr id="2" name="Прямоугольник 1"/>
          <p:cNvSpPr/>
          <p:nvPr/>
        </p:nvSpPr>
        <p:spPr>
          <a:xfrm>
            <a:off x="1214409" y="622938"/>
            <a:ext cx="6048672" cy="2523768"/>
          </a:xfrm>
          <a:prstGeom prst="rect">
            <a:avLst/>
          </a:prstGeom>
        </p:spPr>
        <p:txBody>
          <a:bodyPr wrap="square">
            <a:spAutoFit/>
          </a:bodyPr>
          <a:lstStyle/>
          <a:p>
            <a:r>
              <a:rPr lang="ru-RU" dirty="0"/>
              <a:t>	</a:t>
            </a:r>
          </a:p>
          <a:p>
            <a:endParaRPr lang="ru-RU" dirty="0"/>
          </a:p>
          <a:p>
            <a:r>
              <a:rPr lang="ru-RU" dirty="0"/>
              <a:t>	</a:t>
            </a:r>
          </a:p>
          <a:p>
            <a:endParaRPr lang="ru-RU" sz="1400"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endParaRPr lang="ru-RU" dirty="0"/>
          </a:p>
          <a:p>
            <a:endParaRPr lang="ru-RU" dirty="0">
              <a:latin typeface="+mj-lt"/>
            </a:endParaRPr>
          </a:p>
        </p:txBody>
      </p:sp>
      <p:sp>
        <p:nvSpPr>
          <p:cNvPr id="3" name="Прямоугольник 2">
            <a:extLst>
              <a:ext uri="{FF2B5EF4-FFF2-40B4-BE49-F238E27FC236}">
                <a16:creationId xmlns:a16="http://schemas.microsoft.com/office/drawing/2014/main" id="{B02EE1A1-DA50-4ADB-B14C-05309B9A7E6C}"/>
              </a:ext>
            </a:extLst>
          </p:cNvPr>
          <p:cNvSpPr/>
          <p:nvPr/>
        </p:nvSpPr>
        <p:spPr>
          <a:xfrm>
            <a:off x="308443" y="3344303"/>
            <a:ext cx="1861888" cy="10336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присутствие группы слушателей</a:t>
            </a:r>
          </a:p>
          <a:p>
            <a:pPr algn="ctr"/>
            <a:endParaRPr lang="ru-RU" dirty="0"/>
          </a:p>
        </p:txBody>
      </p:sp>
      <p:sp>
        <p:nvSpPr>
          <p:cNvPr id="7" name="Прямоугольник 6">
            <a:extLst>
              <a:ext uri="{FF2B5EF4-FFF2-40B4-BE49-F238E27FC236}">
                <a16:creationId xmlns:a16="http://schemas.microsoft.com/office/drawing/2014/main" id="{7C212BE3-EA54-4244-9100-683F74A53208}"/>
              </a:ext>
            </a:extLst>
          </p:cNvPr>
          <p:cNvSpPr/>
          <p:nvPr/>
        </p:nvSpPr>
        <p:spPr>
          <a:xfrm>
            <a:off x="2505701" y="3344303"/>
            <a:ext cx="1922512" cy="10131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преобладающая монологическая речь</a:t>
            </a:r>
          </a:p>
          <a:p>
            <a:pPr algn="ctr"/>
            <a:endParaRPr lang="ru-RU" dirty="0"/>
          </a:p>
        </p:txBody>
      </p:sp>
      <p:sp>
        <p:nvSpPr>
          <p:cNvPr id="8" name="Прямоугольник 7">
            <a:extLst>
              <a:ext uri="{FF2B5EF4-FFF2-40B4-BE49-F238E27FC236}">
                <a16:creationId xmlns:a16="http://schemas.microsoft.com/office/drawing/2014/main" id="{59D39977-D8B0-43E9-9EFD-A91C3265F7EA}"/>
              </a:ext>
            </a:extLst>
          </p:cNvPr>
          <p:cNvSpPr/>
          <p:nvPr/>
        </p:nvSpPr>
        <p:spPr>
          <a:xfrm>
            <a:off x="4639966" y="3321852"/>
            <a:ext cx="1922512" cy="10131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продуманная структура высказывания</a:t>
            </a:r>
          </a:p>
          <a:p>
            <a:pPr algn="ctr"/>
            <a:endParaRPr lang="ru-RU" dirty="0"/>
          </a:p>
        </p:txBody>
      </p:sp>
      <p:sp>
        <p:nvSpPr>
          <p:cNvPr id="9" name="Прямоугольник 8">
            <a:extLst>
              <a:ext uri="{FF2B5EF4-FFF2-40B4-BE49-F238E27FC236}">
                <a16:creationId xmlns:a16="http://schemas.microsoft.com/office/drawing/2014/main" id="{84D5C92B-DA63-4384-9CA8-314AD69EB27A}"/>
              </a:ext>
            </a:extLst>
          </p:cNvPr>
          <p:cNvSpPr/>
          <p:nvPr/>
        </p:nvSpPr>
        <p:spPr>
          <a:xfrm>
            <a:off x="6771098" y="3326296"/>
            <a:ext cx="1922512" cy="990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конкретная цель</a:t>
            </a:r>
          </a:p>
        </p:txBody>
      </p:sp>
      <p:sp>
        <p:nvSpPr>
          <p:cNvPr id="4" name="Прямоугольник 3">
            <a:extLst>
              <a:ext uri="{FF2B5EF4-FFF2-40B4-BE49-F238E27FC236}">
                <a16:creationId xmlns:a16="http://schemas.microsoft.com/office/drawing/2014/main" id="{C03A6102-CE13-49CE-8E34-E3748BB6BB23}"/>
              </a:ext>
            </a:extLst>
          </p:cNvPr>
          <p:cNvSpPr/>
          <p:nvPr/>
        </p:nvSpPr>
        <p:spPr>
          <a:xfrm>
            <a:off x="2505701" y="858621"/>
            <a:ext cx="590772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Особенности публичного выступления: </a:t>
            </a:r>
          </a:p>
          <a:p>
            <a:pPr algn="ctr"/>
            <a:endParaRPr lang="ru-RU" dirty="0"/>
          </a:p>
        </p:txBody>
      </p:sp>
      <p:pic>
        <p:nvPicPr>
          <p:cNvPr id="6" name="Рисунок 5">
            <a:extLst>
              <a:ext uri="{FF2B5EF4-FFF2-40B4-BE49-F238E27FC236}">
                <a16:creationId xmlns:a16="http://schemas.microsoft.com/office/drawing/2014/main" id="{DAE812CD-EBB7-4D6B-9489-C58DCB88C1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4556" y="195249"/>
            <a:ext cx="2241145" cy="2241145"/>
          </a:xfrm>
          <a:prstGeom prst="rect">
            <a:avLst/>
          </a:prstGeom>
        </p:spPr>
      </p:pic>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CustomShape 1"/>
          <p:cNvSpPr/>
          <p:nvPr/>
        </p:nvSpPr>
        <p:spPr>
          <a:xfrm>
            <a:off x="323640" y="0"/>
            <a:ext cx="8205480" cy="378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br/>
            <a:br/>
            <a:br/>
            <a:br/>
            <a:endParaRPr lang="ru-RU" sz="1800" b="0" strike="noStrike" spc="-1">
              <a:latin typeface="Arial"/>
            </a:endParaRPr>
          </a:p>
        </p:txBody>
      </p:sp>
      <p:sp>
        <p:nvSpPr>
          <p:cNvPr id="96" name="CustomShape 2"/>
          <p:cNvSpPr/>
          <p:nvPr/>
        </p:nvSpPr>
        <p:spPr>
          <a:xfrm>
            <a:off x="2123640" y="620640"/>
            <a:ext cx="7199640" cy="3655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ru-RU" sz="1800" b="0" strike="noStrike" spc="-1">
              <a:latin typeface="Arial"/>
            </a:endParaRPr>
          </a:p>
          <a:p>
            <a:pPr>
              <a:lnSpc>
                <a:spcPct val="100000"/>
              </a:lnSpc>
            </a:pPr>
            <a:endParaRPr lang="ru-RU" sz="1800" b="0" strike="noStrike" spc="-1">
              <a:latin typeface="Arial"/>
            </a:endParaRPr>
          </a:p>
        </p:txBody>
      </p:sp>
      <p:sp>
        <p:nvSpPr>
          <p:cNvPr id="2" name="Прямоугольник 1"/>
          <p:cNvSpPr/>
          <p:nvPr/>
        </p:nvSpPr>
        <p:spPr>
          <a:xfrm>
            <a:off x="1214409" y="622938"/>
            <a:ext cx="6048672" cy="2523768"/>
          </a:xfrm>
          <a:prstGeom prst="rect">
            <a:avLst/>
          </a:prstGeom>
        </p:spPr>
        <p:txBody>
          <a:bodyPr wrap="square">
            <a:spAutoFit/>
          </a:bodyPr>
          <a:lstStyle/>
          <a:p>
            <a:r>
              <a:rPr lang="ru-RU" dirty="0"/>
              <a:t>	</a:t>
            </a:r>
          </a:p>
          <a:p>
            <a:endParaRPr lang="ru-RU" dirty="0"/>
          </a:p>
          <a:p>
            <a:r>
              <a:rPr lang="ru-RU" dirty="0"/>
              <a:t>	</a:t>
            </a:r>
          </a:p>
          <a:p>
            <a:endParaRPr lang="ru-RU" sz="1400"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endParaRPr lang="ru-RU" dirty="0"/>
          </a:p>
          <a:p>
            <a:endParaRPr lang="ru-RU" dirty="0">
              <a:latin typeface="+mj-lt"/>
            </a:endParaRPr>
          </a:p>
        </p:txBody>
      </p:sp>
      <p:sp>
        <p:nvSpPr>
          <p:cNvPr id="3" name="Прямоугольник 2">
            <a:extLst>
              <a:ext uri="{FF2B5EF4-FFF2-40B4-BE49-F238E27FC236}">
                <a16:creationId xmlns:a16="http://schemas.microsoft.com/office/drawing/2014/main" id="{B02EE1A1-DA50-4ADB-B14C-05309B9A7E6C}"/>
              </a:ext>
            </a:extLst>
          </p:cNvPr>
          <p:cNvSpPr/>
          <p:nvPr/>
        </p:nvSpPr>
        <p:spPr>
          <a:xfrm>
            <a:off x="213496" y="3158718"/>
            <a:ext cx="1861888" cy="13504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нормы устного и письменного литературного языка</a:t>
            </a:r>
          </a:p>
          <a:p>
            <a:pPr algn="ctr"/>
            <a:endParaRPr lang="ru-RU" dirty="0"/>
          </a:p>
        </p:txBody>
      </p:sp>
      <p:sp>
        <p:nvSpPr>
          <p:cNvPr id="7" name="Прямоугольник 6">
            <a:extLst>
              <a:ext uri="{FF2B5EF4-FFF2-40B4-BE49-F238E27FC236}">
                <a16:creationId xmlns:a16="http://schemas.microsoft.com/office/drawing/2014/main" id="{7C212BE3-EA54-4244-9100-683F74A53208}"/>
              </a:ext>
            </a:extLst>
          </p:cNvPr>
          <p:cNvSpPr/>
          <p:nvPr/>
        </p:nvSpPr>
        <p:spPr>
          <a:xfrm>
            <a:off x="2395628" y="3168047"/>
            <a:ext cx="1922512" cy="10131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правила произношения</a:t>
            </a:r>
          </a:p>
        </p:txBody>
      </p:sp>
      <p:sp>
        <p:nvSpPr>
          <p:cNvPr id="8" name="Прямоугольник 7">
            <a:extLst>
              <a:ext uri="{FF2B5EF4-FFF2-40B4-BE49-F238E27FC236}">
                <a16:creationId xmlns:a16="http://schemas.microsoft.com/office/drawing/2014/main" id="{59D39977-D8B0-43E9-9EFD-A91C3265F7EA}"/>
              </a:ext>
            </a:extLst>
          </p:cNvPr>
          <p:cNvSpPr/>
          <p:nvPr/>
        </p:nvSpPr>
        <p:spPr>
          <a:xfrm>
            <a:off x="4590128" y="3200519"/>
            <a:ext cx="1922512" cy="10131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правильное ударение</a:t>
            </a:r>
          </a:p>
        </p:txBody>
      </p:sp>
      <p:sp>
        <p:nvSpPr>
          <p:cNvPr id="9" name="Прямоугольник 8">
            <a:extLst>
              <a:ext uri="{FF2B5EF4-FFF2-40B4-BE49-F238E27FC236}">
                <a16:creationId xmlns:a16="http://schemas.microsoft.com/office/drawing/2014/main" id="{84D5C92B-DA63-4384-9CA8-314AD69EB27A}"/>
              </a:ext>
            </a:extLst>
          </p:cNvPr>
          <p:cNvSpPr/>
          <p:nvPr/>
        </p:nvSpPr>
        <p:spPr>
          <a:xfrm>
            <a:off x="6838354" y="3223035"/>
            <a:ext cx="1922512" cy="990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словоупотребление</a:t>
            </a:r>
          </a:p>
        </p:txBody>
      </p:sp>
      <p:sp>
        <p:nvSpPr>
          <p:cNvPr id="4" name="Прямоугольник 3">
            <a:extLst>
              <a:ext uri="{FF2B5EF4-FFF2-40B4-BE49-F238E27FC236}">
                <a16:creationId xmlns:a16="http://schemas.microsoft.com/office/drawing/2014/main" id="{C03A6102-CE13-49CE-8E34-E3748BB6BB23}"/>
              </a:ext>
            </a:extLst>
          </p:cNvPr>
          <p:cNvSpPr/>
          <p:nvPr/>
        </p:nvSpPr>
        <p:spPr>
          <a:xfrm>
            <a:off x="2423417" y="1683704"/>
            <a:ext cx="590772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Грамотная, </a:t>
            </a:r>
            <a:r>
              <a:rPr lang="ru-RU" b="1" dirty="0"/>
              <a:t>культурная </a:t>
            </a:r>
            <a:r>
              <a:rPr lang="ru-RU" dirty="0"/>
              <a:t>речь педагога</a:t>
            </a:r>
          </a:p>
          <a:p>
            <a:pPr algn="ctr"/>
            <a:endParaRPr lang="ru-RU" dirty="0"/>
          </a:p>
        </p:txBody>
      </p:sp>
      <p:pic>
        <p:nvPicPr>
          <p:cNvPr id="6" name="Рисунок 5">
            <a:extLst>
              <a:ext uri="{FF2B5EF4-FFF2-40B4-BE49-F238E27FC236}">
                <a16:creationId xmlns:a16="http://schemas.microsoft.com/office/drawing/2014/main" id="{04BCCFF5-A867-4517-BDE4-4CC77B2EE6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640" y="495975"/>
            <a:ext cx="2265159" cy="2265159"/>
          </a:xfrm>
          <a:prstGeom prst="rect">
            <a:avLst/>
          </a:prstGeom>
        </p:spPr>
      </p:pic>
    </p:spTree>
    <p:extLst>
      <p:ext uri="{BB962C8B-B14F-4D97-AF65-F5344CB8AC3E}">
        <p14:creationId xmlns:p14="http://schemas.microsoft.com/office/powerpoint/2010/main" val="1169986659"/>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CustomShape 1"/>
          <p:cNvSpPr/>
          <p:nvPr/>
        </p:nvSpPr>
        <p:spPr>
          <a:xfrm>
            <a:off x="323640" y="0"/>
            <a:ext cx="8205480" cy="378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br/>
            <a:br/>
            <a:br/>
            <a:br/>
            <a:endParaRPr lang="ru-RU" sz="1800" b="0" strike="noStrike" spc="-1">
              <a:latin typeface="Arial"/>
            </a:endParaRPr>
          </a:p>
        </p:txBody>
      </p:sp>
      <p:sp>
        <p:nvSpPr>
          <p:cNvPr id="96" name="CustomShape 2"/>
          <p:cNvSpPr/>
          <p:nvPr/>
        </p:nvSpPr>
        <p:spPr>
          <a:xfrm>
            <a:off x="764010" y="-45914"/>
            <a:ext cx="7199640" cy="3655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ru-RU" sz="1800" b="0" strike="noStrike" spc="-1">
              <a:latin typeface="Arial"/>
            </a:endParaRPr>
          </a:p>
          <a:p>
            <a:pPr>
              <a:lnSpc>
                <a:spcPct val="100000"/>
              </a:lnSpc>
            </a:pPr>
            <a:endParaRPr lang="ru-RU" sz="1800" b="0" strike="noStrike" spc="-1">
              <a:latin typeface="Arial"/>
            </a:endParaRPr>
          </a:p>
        </p:txBody>
      </p:sp>
      <p:sp>
        <p:nvSpPr>
          <p:cNvPr id="2" name="Прямоугольник 1"/>
          <p:cNvSpPr/>
          <p:nvPr/>
        </p:nvSpPr>
        <p:spPr>
          <a:xfrm>
            <a:off x="1214409" y="622938"/>
            <a:ext cx="6048672" cy="2523768"/>
          </a:xfrm>
          <a:prstGeom prst="rect">
            <a:avLst/>
          </a:prstGeom>
        </p:spPr>
        <p:txBody>
          <a:bodyPr wrap="square">
            <a:spAutoFit/>
          </a:bodyPr>
          <a:lstStyle/>
          <a:p>
            <a:r>
              <a:rPr lang="ru-RU" dirty="0"/>
              <a:t>	</a:t>
            </a:r>
          </a:p>
          <a:p>
            <a:endParaRPr lang="ru-RU" dirty="0"/>
          </a:p>
          <a:p>
            <a:r>
              <a:rPr lang="ru-RU" dirty="0"/>
              <a:t>	</a:t>
            </a:r>
          </a:p>
          <a:p>
            <a:endParaRPr lang="ru-RU" sz="1400"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endParaRPr lang="ru-RU" dirty="0"/>
          </a:p>
          <a:p>
            <a:endParaRPr lang="ru-RU" dirty="0">
              <a:latin typeface="+mj-lt"/>
            </a:endParaRPr>
          </a:p>
        </p:txBody>
      </p:sp>
      <p:sp>
        <p:nvSpPr>
          <p:cNvPr id="7" name="Прямоугольник 6">
            <a:extLst>
              <a:ext uri="{FF2B5EF4-FFF2-40B4-BE49-F238E27FC236}">
                <a16:creationId xmlns:a16="http://schemas.microsoft.com/office/drawing/2014/main" id="{7C212BE3-EA54-4244-9100-683F74A53208}"/>
              </a:ext>
            </a:extLst>
          </p:cNvPr>
          <p:cNvSpPr/>
          <p:nvPr/>
        </p:nvSpPr>
        <p:spPr>
          <a:xfrm>
            <a:off x="1337455" y="2383556"/>
            <a:ext cx="1922512" cy="39894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a:t>[</a:t>
            </a:r>
            <a:r>
              <a:rPr lang="ru-RU" dirty="0" err="1"/>
              <a:t>шн</a:t>
            </a:r>
            <a:r>
              <a:rPr lang="ru-RU" dirty="0"/>
              <a:t>]:</a:t>
            </a:r>
          </a:p>
          <a:p>
            <a:r>
              <a:rPr lang="ru-RU" dirty="0"/>
              <a:t>коне[</a:t>
            </a:r>
            <a:r>
              <a:rPr lang="ru-RU" dirty="0" err="1"/>
              <a:t>шн</a:t>
            </a:r>
            <a:r>
              <a:rPr lang="ru-RU" dirty="0"/>
              <a:t>]о,</a:t>
            </a:r>
          </a:p>
          <a:p>
            <a:r>
              <a:rPr lang="ru-RU" dirty="0" err="1"/>
              <a:t>ску</a:t>
            </a:r>
            <a:r>
              <a:rPr lang="ru-RU" dirty="0"/>
              <a:t>[</a:t>
            </a:r>
            <a:r>
              <a:rPr lang="ru-RU" dirty="0" err="1"/>
              <a:t>шн</a:t>
            </a:r>
            <a:r>
              <a:rPr lang="ru-RU" dirty="0"/>
              <a:t>]о,</a:t>
            </a:r>
          </a:p>
          <a:p>
            <a:r>
              <a:rPr lang="ru-RU" dirty="0" err="1"/>
              <a:t>наро</a:t>
            </a:r>
            <a:r>
              <a:rPr lang="ru-RU" dirty="0"/>
              <a:t>[</a:t>
            </a:r>
            <a:r>
              <a:rPr lang="ru-RU" dirty="0" err="1"/>
              <a:t>шн</a:t>
            </a:r>
            <a:r>
              <a:rPr lang="ru-RU" dirty="0"/>
              <a:t>]о,</a:t>
            </a:r>
          </a:p>
          <a:p>
            <a:r>
              <a:rPr lang="ru-RU" dirty="0" err="1"/>
              <a:t>яи</a:t>
            </a:r>
            <a:r>
              <a:rPr lang="ru-RU" dirty="0"/>
              <a:t>[</a:t>
            </a:r>
            <a:r>
              <a:rPr lang="ru-RU" dirty="0" err="1"/>
              <a:t>шн</a:t>
            </a:r>
            <a:r>
              <a:rPr lang="ru-RU" dirty="0"/>
              <a:t>]</a:t>
            </a:r>
            <a:r>
              <a:rPr lang="ru-RU" dirty="0" err="1"/>
              <a:t>ица</a:t>
            </a:r>
            <a:r>
              <a:rPr lang="ru-RU" dirty="0"/>
              <a:t>,</a:t>
            </a:r>
          </a:p>
          <a:p>
            <a:r>
              <a:rPr lang="ru-RU" dirty="0" err="1"/>
              <a:t>скворе</a:t>
            </a:r>
            <a:r>
              <a:rPr lang="ru-RU" dirty="0"/>
              <a:t>[</a:t>
            </a:r>
            <a:r>
              <a:rPr lang="ru-RU" dirty="0" err="1"/>
              <a:t>шн</a:t>
            </a:r>
            <a:r>
              <a:rPr lang="ru-RU" dirty="0"/>
              <a:t>]</a:t>
            </a:r>
            <a:r>
              <a:rPr lang="ru-RU" dirty="0" err="1"/>
              <a:t>ик</a:t>
            </a:r>
            <a:r>
              <a:rPr lang="ru-RU" dirty="0"/>
              <a:t>,</a:t>
            </a:r>
          </a:p>
          <a:p>
            <a:r>
              <a:rPr lang="ru-RU" dirty="0"/>
              <a:t>горчи[</a:t>
            </a:r>
            <a:r>
              <a:rPr lang="ru-RU" dirty="0" err="1"/>
              <a:t>шн</a:t>
            </a:r>
            <a:r>
              <a:rPr lang="ru-RU" dirty="0"/>
              <a:t>]</a:t>
            </a:r>
            <a:r>
              <a:rPr lang="ru-RU" dirty="0" err="1"/>
              <a:t>ик</a:t>
            </a:r>
            <a:r>
              <a:rPr lang="ru-RU" dirty="0"/>
              <a:t>,</a:t>
            </a:r>
          </a:p>
          <a:p>
            <a:r>
              <a:rPr lang="ru-RU" dirty="0" err="1"/>
              <a:t>деви</a:t>
            </a:r>
            <a:r>
              <a:rPr lang="ru-RU" dirty="0"/>
              <a:t>[</a:t>
            </a:r>
            <a:r>
              <a:rPr lang="ru-RU" dirty="0" err="1"/>
              <a:t>шн</a:t>
            </a:r>
            <a:r>
              <a:rPr lang="ru-RU" dirty="0"/>
              <a:t>]</a:t>
            </a:r>
            <a:r>
              <a:rPr lang="ru-RU" dirty="0" err="1"/>
              <a:t>ик</a:t>
            </a:r>
            <a:r>
              <a:rPr lang="ru-RU" dirty="0"/>
              <a:t>,</a:t>
            </a:r>
          </a:p>
          <a:p>
            <a:r>
              <a:rPr lang="ru-RU" dirty="0" err="1"/>
              <a:t>оче</a:t>
            </a:r>
            <a:r>
              <a:rPr lang="ru-RU" dirty="0"/>
              <a:t>[</a:t>
            </a:r>
            <a:r>
              <a:rPr lang="ru-RU" dirty="0" err="1"/>
              <a:t>шн</a:t>
            </a:r>
            <a:r>
              <a:rPr lang="ru-RU" dirty="0"/>
              <a:t>]</a:t>
            </a:r>
            <a:r>
              <a:rPr lang="ru-RU" dirty="0" err="1"/>
              <a:t>ик</a:t>
            </a:r>
            <a:r>
              <a:rPr lang="ru-RU" dirty="0"/>
              <a:t>,</a:t>
            </a:r>
          </a:p>
          <a:p>
            <a:r>
              <a:rPr lang="ru-RU" dirty="0" err="1"/>
              <a:t>пустя</a:t>
            </a:r>
            <a:r>
              <a:rPr lang="ru-RU" dirty="0"/>
              <a:t>[</a:t>
            </a:r>
            <a:r>
              <a:rPr lang="ru-RU" dirty="0" err="1"/>
              <a:t>шн</a:t>
            </a:r>
            <a:r>
              <a:rPr lang="ru-RU" dirty="0"/>
              <a:t>]</a:t>
            </a:r>
            <a:r>
              <a:rPr lang="ru-RU" dirty="0" err="1"/>
              <a:t>ый</a:t>
            </a:r>
            <a:r>
              <a:rPr lang="ru-RU" dirty="0"/>
              <a:t>, </a:t>
            </a:r>
          </a:p>
          <a:p>
            <a:r>
              <a:rPr lang="ru-RU" dirty="0" err="1"/>
              <a:t>Никити</a:t>
            </a:r>
            <a:r>
              <a:rPr lang="ru-RU" dirty="0"/>
              <a:t>[</a:t>
            </a:r>
            <a:r>
              <a:rPr lang="ru-RU" dirty="0" err="1"/>
              <a:t>шн</a:t>
            </a:r>
            <a:r>
              <a:rPr lang="ru-RU" dirty="0"/>
              <a:t>]а, </a:t>
            </a:r>
            <a:r>
              <a:rPr lang="ru-RU" dirty="0" err="1"/>
              <a:t>Ильини</a:t>
            </a:r>
            <a:r>
              <a:rPr lang="ru-RU" dirty="0"/>
              <a:t>[</a:t>
            </a:r>
            <a:r>
              <a:rPr lang="ru-RU" dirty="0" err="1"/>
              <a:t>шн</a:t>
            </a:r>
            <a:r>
              <a:rPr lang="ru-RU" dirty="0"/>
              <a:t>]а</a:t>
            </a:r>
          </a:p>
        </p:txBody>
      </p:sp>
      <p:sp>
        <p:nvSpPr>
          <p:cNvPr id="8" name="Прямоугольник 7">
            <a:extLst>
              <a:ext uri="{FF2B5EF4-FFF2-40B4-BE49-F238E27FC236}">
                <a16:creationId xmlns:a16="http://schemas.microsoft.com/office/drawing/2014/main" id="{59D39977-D8B0-43E9-9EFD-A91C3265F7EA}"/>
              </a:ext>
            </a:extLst>
          </p:cNvPr>
          <p:cNvSpPr/>
          <p:nvPr/>
        </p:nvSpPr>
        <p:spPr>
          <a:xfrm>
            <a:off x="4363830" y="2383556"/>
            <a:ext cx="4352907" cy="3958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a:t>[</a:t>
            </a:r>
            <a:r>
              <a:rPr lang="ru-RU" dirty="0" err="1"/>
              <a:t>шн</a:t>
            </a:r>
            <a:r>
              <a:rPr lang="ru-RU" dirty="0"/>
              <a:t>] и [</a:t>
            </a:r>
            <a:r>
              <a:rPr lang="ru-RU" dirty="0" err="1"/>
              <a:t>чн</a:t>
            </a:r>
            <a:r>
              <a:rPr lang="ru-RU" dirty="0"/>
              <a:t>]:</a:t>
            </a:r>
          </a:p>
          <a:p>
            <a:r>
              <a:rPr lang="ru-RU" dirty="0" err="1"/>
              <a:t>було</a:t>
            </a:r>
            <a:r>
              <a:rPr lang="ru-RU" dirty="0"/>
              <a:t>[</a:t>
            </a:r>
            <a:r>
              <a:rPr lang="ru-RU" dirty="0" err="1"/>
              <a:t>чн</a:t>
            </a:r>
            <a:r>
              <a:rPr lang="ru-RU" dirty="0"/>
              <a:t>]</a:t>
            </a:r>
            <a:r>
              <a:rPr lang="ru-RU" dirty="0" err="1"/>
              <a:t>ая</a:t>
            </a:r>
            <a:r>
              <a:rPr lang="ru-RU" dirty="0"/>
              <a:t> и </a:t>
            </a:r>
            <a:r>
              <a:rPr lang="ru-RU" dirty="0" err="1"/>
              <a:t>було</a:t>
            </a:r>
            <a:r>
              <a:rPr lang="ru-RU" dirty="0"/>
              <a:t>[</a:t>
            </a:r>
            <a:r>
              <a:rPr lang="ru-RU" dirty="0" err="1"/>
              <a:t>шн</a:t>
            </a:r>
            <a:r>
              <a:rPr lang="ru-RU" dirty="0"/>
              <a:t>]</a:t>
            </a:r>
            <a:r>
              <a:rPr lang="ru-RU" dirty="0" err="1"/>
              <a:t>ая</a:t>
            </a:r>
            <a:r>
              <a:rPr lang="ru-RU" dirty="0"/>
              <a:t>;</a:t>
            </a:r>
          </a:p>
          <a:p>
            <a:r>
              <a:rPr lang="ru-RU" dirty="0" err="1"/>
              <a:t>полуно</a:t>
            </a:r>
            <a:r>
              <a:rPr lang="ru-RU" dirty="0"/>
              <a:t>[</a:t>
            </a:r>
            <a:r>
              <a:rPr lang="ru-RU" dirty="0" err="1"/>
              <a:t>чн</a:t>
            </a:r>
            <a:r>
              <a:rPr lang="ru-RU" dirty="0"/>
              <a:t>]</a:t>
            </a:r>
            <a:r>
              <a:rPr lang="ru-RU" dirty="0" err="1"/>
              <a:t>ик</a:t>
            </a:r>
            <a:r>
              <a:rPr lang="ru-RU" dirty="0"/>
              <a:t> и </a:t>
            </a:r>
            <a:r>
              <a:rPr lang="ru-RU" dirty="0" err="1"/>
              <a:t>полуно</a:t>
            </a:r>
            <a:r>
              <a:rPr lang="ru-RU" dirty="0"/>
              <a:t>[</a:t>
            </a:r>
            <a:r>
              <a:rPr lang="ru-RU" dirty="0" err="1"/>
              <a:t>шн</a:t>
            </a:r>
            <a:r>
              <a:rPr lang="ru-RU" dirty="0"/>
              <a:t>]</a:t>
            </a:r>
            <a:r>
              <a:rPr lang="ru-RU" dirty="0" err="1"/>
              <a:t>ик</a:t>
            </a:r>
            <a:r>
              <a:rPr lang="ru-RU" dirty="0"/>
              <a:t>;</a:t>
            </a:r>
          </a:p>
          <a:p>
            <a:r>
              <a:rPr lang="ru-RU" dirty="0"/>
              <a:t>горни[</a:t>
            </a:r>
            <a:r>
              <a:rPr lang="ru-RU" dirty="0" err="1"/>
              <a:t>чн</a:t>
            </a:r>
            <a:r>
              <a:rPr lang="ru-RU" dirty="0"/>
              <a:t>]</a:t>
            </a:r>
            <a:r>
              <a:rPr lang="ru-RU" dirty="0" err="1"/>
              <a:t>ая</a:t>
            </a:r>
            <a:r>
              <a:rPr lang="ru-RU" dirty="0"/>
              <a:t> и горни[</a:t>
            </a:r>
            <a:r>
              <a:rPr lang="ru-RU" dirty="0" err="1"/>
              <a:t>шн</a:t>
            </a:r>
            <a:r>
              <a:rPr lang="ru-RU" dirty="0"/>
              <a:t>]</a:t>
            </a:r>
            <a:r>
              <a:rPr lang="ru-RU" dirty="0" err="1"/>
              <a:t>ная</a:t>
            </a:r>
            <a:r>
              <a:rPr lang="ru-RU" dirty="0"/>
              <a:t>;</a:t>
            </a:r>
          </a:p>
          <a:p>
            <a:r>
              <a:rPr lang="ru-RU" dirty="0"/>
              <a:t>горчи[</a:t>
            </a:r>
            <a:r>
              <a:rPr lang="ru-RU" dirty="0" err="1"/>
              <a:t>чн</a:t>
            </a:r>
            <a:r>
              <a:rPr lang="ru-RU" dirty="0"/>
              <a:t>]</a:t>
            </a:r>
            <a:r>
              <a:rPr lang="ru-RU" dirty="0" err="1"/>
              <a:t>ый</a:t>
            </a:r>
            <a:r>
              <a:rPr lang="ru-RU" dirty="0"/>
              <a:t> и горчи[</a:t>
            </a:r>
            <a:r>
              <a:rPr lang="ru-RU" dirty="0" err="1"/>
              <a:t>шн</a:t>
            </a:r>
            <a:r>
              <a:rPr lang="ru-RU" dirty="0"/>
              <a:t>]</a:t>
            </a:r>
            <a:r>
              <a:rPr lang="ru-RU" dirty="0" err="1"/>
              <a:t>ый</a:t>
            </a:r>
            <a:r>
              <a:rPr lang="ru-RU" dirty="0"/>
              <a:t>;</a:t>
            </a:r>
          </a:p>
          <a:p>
            <a:r>
              <a:rPr lang="ru-RU" dirty="0"/>
              <a:t>двое[</a:t>
            </a:r>
            <a:r>
              <a:rPr lang="ru-RU" dirty="0" err="1"/>
              <a:t>чн</a:t>
            </a:r>
            <a:r>
              <a:rPr lang="ru-RU" dirty="0"/>
              <a:t>]</a:t>
            </a:r>
            <a:r>
              <a:rPr lang="ru-RU" dirty="0" err="1"/>
              <a:t>ик</a:t>
            </a:r>
            <a:r>
              <a:rPr lang="ru-RU" dirty="0"/>
              <a:t> и двое[</a:t>
            </a:r>
            <a:r>
              <a:rPr lang="ru-RU" dirty="0" err="1"/>
              <a:t>шн</a:t>
            </a:r>
            <a:r>
              <a:rPr lang="ru-RU" dirty="0"/>
              <a:t>]</a:t>
            </a:r>
            <a:r>
              <a:rPr lang="ru-RU" dirty="0" err="1"/>
              <a:t>ик</a:t>
            </a:r>
            <a:r>
              <a:rPr lang="ru-RU" dirty="0"/>
              <a:t>;</a:t>
            </a:r>
          </a:p>
          <a:p>
            <a:r>
              <a:rPr lang="ru-RU" dirty="0" err="1"/>
              <a:t>копее</a:t>
            </a:r>
            <a:r>
              <a:rPr lang="ru-RU" dirty="0"/>
              <a:t>[</a:t>
            </a:r>
            <a:r>
              <a:rPr lang="ru-RU" dirty="0" err="1"/>
              <a:t>чн</a:t>
            </a:r>
            <a:r>
              <a:rPr lang="ru-RU" dirty="0"/>
              <a:t>]</a:t>
            </a:r>
            <a:r>
              <a:rPr lang="ru-RU" dirty="0" err="1"/>
              <a:t>ый</a:t>
            </a:r>
            <a:r>
              <a:rPr lang="ru-RU" dirty="0"/>
              <a:t> и </a:t>
            </a:r>
            <a:r>
              <a:rPr lang="ru-RU" dirty="0" err="1"/>
              <a:t>копее</a:t>
            </a:r>
            <a:r>
              <a:rPr lang="ru-RU" dirty="0"/>
              <a:t>[</a:t>
            </a:r>
            <a:r>
              <a:rPr lang="ru-RU" dirty="0" err="1"/>
              <a:t>шн</a:t>
            </a:r>
            <a:r>
              <a:rPr lang="ru-RU" dirty="0"/>
              <a:t>]</a:t>
            </a:r>
            <a:r>
              <a:rPr lang="ru-RU" dirty="0" err="1"/>
              <a:t>ый</a:t>
            </a:r>
            <a:r>
              <a:rPr lang="ru-RU" dirty="0"/>
              <a:t>;</a:t>
            </a:r>
          </a:p>
          <a:p>
            <a:r>
              <a:rPr lang="ru-RU" dirty="0" err="1"/>
              <a:t>лаво</a:t>
            </a:r>
            <a:r>
              <a:rPr lang="ru-RU" dirty="0"/>
              <a:t>[</a:t>
            </a:r>
            <a:r>
              <a:rPr lang="ru-RU" dirty="0" err="1"/>
              <a:t>чн</a:t>
            </a:r>
            <a:r>
              <a:rPr lang="ru-RU" dirty="0"/>
              <a:t>]</a:t>
            </a:r>
            <a:r>
              <a:rPr lang="ru-RU" dirty="0" err="1"/>
              <a:t>ик</a:t>
            </a:r>
            <a:r>
              <a:rPr lang="ru-RU" dirty="0"/>
              <a:t> и </a:t>
            </a:r>
            <a:r>
              <a:rPr lang="ru-RU" dirty="0" err="1"/>
              <a:t>лаво</a:t>
            </a:r>
            <a:r>
              <a:rPr lang="ru-RU" dirty="0"/>
              <a:t>[</a:t>
            </a:r>
            <a:r>
              <a:rPr lang="ru-RU" dirty="0" err="1"/>
              <a:t>шн</a:t>
            </a:r>
            <a:r>
              <a:rPr lang="ru-RU" dirty="0"/>
              <a:t>]</a:t>
            </a:r>
            <a:r>
              <a:rPr lang="ru-RU" dirty="0" err="1"/>
              <a:t>ик</a:t>
            </a:r>
            <a:r>
              <a:rPr lang="ru-RU" dirty="0"/>
              <a:t>;</a:t>
            </a:r>
          </a:p>
          <a:p>
            <a:r>
              <a:rPr lang="ru-RU" dirty="0" err="1"/>
              <a:t>подсве</a:t>
            </a:r>
            <a:r>
              <a:rPr lang="ru-RU" dirty="0"/>
              <a:t>[</a:t>
            </a:r>
            <a:r>
              <a:rPr lang="ru-RU" dirty="0" err="1"/>
              <a:t>чн</a:t>
            </a:r>
            <a:r>
              <a:rPr lang="ru-RU" dirty="0"/>
              <a:t>]</a:t>
            </a:r>
            <a:r>
              <a:rPr lang="ru-RU" dirty="0" err="1"/>
              <a:t>ик</a:t>
            </a:r>
            <a:r>
              <a:rPr lang="ru-RU" dirty="0"/>
              <a:t> и </a:t>
            </a:r>
            <a:r>
              <a:rPr lang="ru-RU" dirty="0" err="1"/>
              <a:t>подсве</a:t>
            </a:r>
            <a:r>
              <a:rPr lang="ru-RU" dirty="0"/>
              <a:t>[</a:t>
            </a:r>
            <a:r>
              <a:rPr lang="ru-RU" dirty="0" err="1"/>
              <a:t>шн</a:t>
            </a:r>
            <a:r>
              <a:rPr lang="ru-RU" dirty="0"/>
              <a:t>]</a:t>
            </a:r>
            <a:r>
              <a:rPr lang="ru-RU" dirty="0" err="1"/>
              <a:t>ик</a:t>
            </a:r>
            <a:r>
              <a:rPr lang="ru-RU" dirty="0"/>
              <a:t>;</a:t>
            </a:r>
          </a:p>
          <a:p>
            <a:r>
              <a:rPr lang="ru-RU" dirty="0" err="1"/>
              <a:t>порядо</a:t>
            </a:r>
            <a:r>
              <a:rPr lang="ru-RU" dirty="0"/>
              <a:t>[</a:t>
            </a:r>
            <a:r>
              <a:rPr lang="ru-RU" dirty="0" err="1"/>
              <a:t>чн</a:t>
            </a:r>
            <a:r>
              <a:rPr lang="ru-RU" dirty="0"/>
              <a:t>]</a:t>
            </a:r>
            <a:r>
              <a:rPr lang="ru-RU" dirty="0" err="1"/>
              <a:t>ый</a:t>
            </a:r>
            <a:r>
              <a:rPr lang="ru-RU" dirty="0"/>
              <a:t> и </a:t>
            </a:r>
            <a:r>
              <a:rPr lang="ru-RU" dirty="0" err="1"/>
              <a:t>порядо</a:t>
            </a:r>
            <a:r>
              <a:rPr lang="ru-RU" dirty="0"/>
              <a:t>[</a:t>
            </a:r>
            <a:r>
              <a:rPr lang="ru-RU" dirty="0" err="1"/>
              <a:t>шн</a:t>
            </a:r>
            <a:r>
              <a:rPr lang="ru-RU" dirty="0"/>
              <a:t>]</a:t>
            </a:r>
            <a:r>
              <a:rPr lang="ru-RU" dirty="0" err="1"/>
              <a:t>ый</a:t>
            </a:r>
            <a:r>
              <a:rPr lang="ru-RU" dirty="0"/>
              <a:t>;</a:t>
            </a:r>
          </a:p>
          <a:p>
            <a:r>
              <a:rPr lang="ru-RU" dirty="0" err="1"/>
              <a:t>праче</a:t>
            </a:r>
            <a:r>
              <a:rPr lang="ru-RU" dirty="0"/>
              <a:t>[</a:t>
            </a:r>
            <a:r>
              <a:rPr lang="ru-RU" dirty="0" err="1"/>
              <a:t>чн</a:t>
            </a:r>
            <a:r>
              <a:rPr lang="ru-RU" dirty="0"/>
              <a:t>]</a:t>
            </a:r>
            <a:r>
              <a:rPr lang="ru-RU" dirty="0" err="1"/>
              <a:t>ая</a:t>
            </a:r>
            <a:r>
              <a:rPr lang="ru-RU" dirty="0"/>
              <a:t> и </a:t>
            </a:r>
            <a:r>
              <a:rPr lang="ru-RU" dirty="0" err="1"/>
              <a:t>праче</a:t>
            </a:r>
            <a:r>
              <a:rPr lang="ru-RU" dirty="0"/>
              <a:t>[</a:t>
            </a:r>
            <a:r>
              <a:rPr lang="ru-RU" dirty="0" err="1"/>
              <a:t>шн</a:t>
            </a:r>
            <a:r>
              <a:rPr lang="ru-RU" dirty="0"/>
              <a:t>]</a:t>
            </a:r>
            <a:r>
              <a:rPr lang="ru-RU" dirty="0" err="1"/>
              <a:t>ая</a:t>
            </a:r>
            <a:r>
              <a:rPr lang="ru-RU" dirty="0"/>
              <a:t>;</a:t>
            </a:r>
          </a:p>
          <a:p>
            <a:r>
              <a:rPr lang="ru-RU" dirty="0"/>
              <a:t>спиче[</a:t>
            </a:r>
            <a:r>
              <a:rPr lang="ru-RU" dirty="0" err="1"/>
              <a:t>чн</a:t>
            </a:r>
            <a:r>
              <a:rPr lang="ru-RU" dirty="0"/>
              <a:t>]</a:t>
            </a:r>
            <a:r>
              <a:rPr lang="ru-RU" dirty="0" err="1"/>
              <a:t>ый</a:t>
            </a:r>
            <a:r>
              <a:rPr lang="ru-RU" dirty="0"/>
              <a:t> и спиче[</a:t>
            </a:r>
            <a:r>
              <a:rPr lang="ru-RU" dirty="0" err="1"/>
              <a:t>шн</a:t>
            </a:r>
            <a:r>
              <a:rPr lang="ru-RU" dirty="0"/>
              <a:t>]</a:t>
            </a:r>
            <a:r>
              <a:rPr lang="ru-RU" dirty="0" err="1"/>
              <a:t>ый</a:t>
            </a:r>
            <a:r>
              <a:rPr lang="ru-RU" dirty="0"/>
              <a:t>;</a:t>
            </a:r>
          </a:p>
          <a:p>
            <a:r>
              <a:rPr lang="ru-RU" dirty="0" err="1"/>
              <a:t>шуто</a:t>
            </a:r>
            <a:r>
              <a:rPr lang="ru-RU" dirty="0"/>
              <a:t>[</a:t>
            </a:r>
            <a:r>
              <a:rPr lang="ru-RU" dirty="0" err="1"/>
              <a:t>чн</a:t>
            </a:r>
            <a:r>
              <a:rPr lang="ru-RU" dirty="0"/>
              <a:t>]</a:t>
            </a:r>
            <a:r>
              <a:rPr lang="ru-RU" dirty="0" err="1"/>
              <a:t>ый</a:t>
            </a:r>
            <a:r>
              <a:rPr lang="ru-RU" dirty="0"/>
              <a:t> и </a:t>
            </a:r>
            <a:r>
              <a:rPr lang="ru-RU" dirty="0" err="1"/>
              <a:t>шуто</a:t>
            </a:r>
            <a:r>
              <a:rPr lang="ru-RU" dirty="0"/>
              <a:t>[</a:t>
            </a:r>
            <a:r>
              <a:rPr lang="ru-RU" dirty="0" err="1"/>
              <a:t>шн</a:t>
            </a:r>
            <a:r>
              <a:rPr lang="ru-RU" dirty="0"/>
              <a:t>]</a:t>
            </a:r>
            <a:r>
              <a:rPr lang="ru-RU" dirty="0" err="1"/>
              <a:t>ый</a:t>
            </a:r>
            <a:r>
              <a:rPr lang="ru-RU" dirty="0"/>
              <a:t>;</a:t>
            </a:r>
          </a:p>
          <a:p>
            <a:r>
              <a:rPr lang="ru-RU" dirty="0" err="1"/>
              <a:t>яи</a:t>
            </a:r>
            <a:r>
              <a:rPr lang="ru-RU" dirty="0"/>
              <a:t>[</a:t>
            </a:r>
            <a:r>
              <a:rPr lang="ru-RU" dirty="0" err="1"/>
              <a:t>чн</a:t>
            </a:r>
            <a:r>
              <a:rPr lang="ru-RU" dirty="0"/>
              <a:t>]</a:t>
            </a:r>
            <a:r>
              <a:rPr lang="ru-RU" dirty="0" err="1"/>
              <a:t>ый</a:t>
            </a:r>
            <a:r>
              <a:rPr lang="ru-RU" dirty="0"/>
              <a:t> и </a:t>
            </a:r>
            <a:r>
              <a:rPr lang="ru-RU" dirty="0" err="1"/>
              <a:t>яи</a:t>
            </a:r>
            <a:r>
              <a:rPr lang="ru-RU" dirty="0"/>
              <a:t>[</a:t>
            </a:r>
            <a:r>
              <a:rPr lang="ru-RU" dirty="0" err="1"/>
              <a:t>шн</a:t>
            </a:r>
            <a:r>
              <a:rPr lang="ru-RU" dirty="0"/>
              <a:t>]</a:t>
            </a:r>
            <a:r>
              <a:rPr lang="ru-RU" dirty="0" err="1"/>
              <a:t>ый</a:t>
            </a:r>
            <a:r>
              <a:rPr lang="ru-RU" dirty="0"/>
              <a:t>.</a:t>
            </a:r>
          </a:p>
        </p:txBody>
      </p:sp>
      <p:sp>
        <p:nvSpPr>
          <p:cNvPr id="4" name="Прямоугольник 3">
            <a:extLst>
              <a:ext uri="{FF2B5EF4-FFF2-40B4-BE49-F238E27FC236}">
                <a16:creationId xmlns:a16="http://schemas.microsoft.com/office/drawing/2014/main" id="{C03A6102-CE13-49CE-8E34-E3748BB6BB23}"/>
              </a:ext>
            </a:extLst>
          </p:cNvPr>
          <p:cNvSpPr/>
          <p:nvPr/>
        </p:nvSpPr>
        <p:spPr>
          <a:xfrm>
            <a:off x="2794358" y="695486"/>
            <a:ext cx="590772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a:t>Ску</a:t>
            </a:r>
            <a:r>
              <a:rPr lang="ru-RU" dirty="0"/>
              <a:t>[</a:t>
            </a:r>
            <a:r>
              <a:rPr lang="ru-RU" dirty="0" err="1"/>
              <a:t>чн</a:t>
            </a:r>
            <a:r>
              <a:rPr lang="ru-RU" dirty="0"/>
              <a:t>]</a:t>
            </a:r>
            <a:r>
              <a:rPr lang="ru-RU" b="1" dirty="0"/>
              <a:t>о или </a:t>
            </a:r>
            <a:r>
              <a:rPr lang="ru-RU" b="1" dirty="0" err="1"/>
              <a:t>ску</a:t>
            </a:r>
            <a:r>
              <a:rPr lang="ru-RU" dirty="0"/>
              <a:t>[</a:t>
            </a:r>
            <a:r>
              <a:rPr lang="ru-RU" dirty="0" err="1"/>
              <a:t>шн</a:t>
            </a:r>
            <a:r>
              <a:rPr lang="ru-RU" dirty="0"/>
              <a:t>]</a:t>
            </a:r>
            <a:r>
              <a:rPr lang="ru-RU" b="1" dirty="0"/>
              <a:t>о?</a:t>
            </a:r>
            <a:endParaRPr lang="ru-RU" dirty="0"/>
          </a:p>
        </p:txBody>
      </p:sp>
      <p:pic>
        <p:nvPicPr>
          <p:cNvPr id="5" name="Рисунок 4">
            <a:extLst>
              <a:ext uri="{FF2B5EF4-FFF2-40B4-BE49-F238E27FC236}">
                <a16:creationId xmlns:a16="http://schemas.microsoft.com/office/drawing/2014/main" id="{CD2B634D-D1BD-42CF-9934-E0158D60B9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250" y="22178"/>
            <a:ext cx="2151709" cy="2151709"/>
          </a:xfrm>
          <a:prstGeom prst="rect">
            <a:avLst/>
          </a:prstGeom>
        </p:spPr>
      </p:pic>
    </p:spTree>
    <p:extLst>
      <p:ext uri="{BB962C8B-B14F-4D97-AF65-F5344CB8AC3E}">
        <p14:creationId xmlns:p14="http://schemas.microsoft.com/office/powerpoint/2010/main" val="3016646119"/>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C03A6102-CE13-49CE-8E34-E3748BB6BB23}"/>
              </a:ext>
            </a:extLst>
          </p:cNvPr>
          <p:cNvSpPr/>
          <p:nvPr/>
        </p:nvSpPr>
        <p:spPr>
          <a:xfrm>
            <a:off x="2908850" y="563739"/>
            <a:ext cx="590772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Расставьте правильно ударения в словах: </a:t>
            </a:r>
          </a:p>
        </p:txBody>
      </p:sp>
      <p:sp>
        <p:nvSpPr>
          <p:cNvPr id="13" name="Прямоугольник 12">
            <a:extLst>
              <a:ext uri="{FF2B5EF4-FFF2-40B4-BE49-F238E27FC236}">
                <a16:creationId xmlns:a16="http://schemas.microsoft.com/office/drawing/2014/main" id="{AB52C559-2E9A-454D-9AD2-66AD5C4112FC}"/>
              </a:ext>
            </a:extLst>
          </p:cNvPr>
          <p:cNvSpPr/>
          <p:nvPr/>
        </p:nvSpPr>
        <p:spPr>
          <a:xfrm>
            <a:off x="741884" y="4177368"/>
            <a:ext cx="4572000" cy="1200329"/>
          </a:xfrm>
          <a:prstGeom prst="rect">
            <a:avLst/>
          </a:prstGeom>
        </p:spPr>
        <p:txBody>
          <a:bodyPr>
            <a:spAutoFit/>
          </a:bodyPr>
          <a:lstStyle/>
          <a:p>
            <a:endParaRPr lang="ru-RU" dirty="0"/>
          </a:p>
          <a:p>
            <a:endParaRPr lang="ru-RU" dirty="0"/>
          </a:p>
          <a:p>
            <a:endParaRPr lang="ru-RU" dirty="0"/>
          </a:p>
          <a:p>
            <a:endParaRPr lang="ru-RU" dirty="0"/>
          </a:p>
        </p:txBody>
      </p:sp>
      <p:sp>
        <p:nvSpPr>
          <p:cNvPr id="29" name="Прямоугольник 28">
            <a:extLst>
              <a:ext uri="{FF2B5EF4-FFF2-40B4-BE49-F238E27FC236}">
                <a16:creationId xmlns:a16="http://schemas.microsoft.com/office/drawing/2014/main" id="{535B5AB2-A902-4578-B8C7-5CEE0B696D7B}"/>
              </a:ext>
            </a:extLst>
          </p:cNvPr>
          <p:cNvSpPr/>
          <p:nvPr/>
        </p:nvSpPr>
        <p:spPr>
          <a:xfrm>
            <a:off x="626657" y="4759085"/>
            <a:ext cx="1160392" cy="369332"/>
          </a:xfrm>
          <a:prstGeom prst="rect">
            <a:avLst/>
          </a:prstGeom>
        </p:spPr>
        <p:txBody>
          <a:bodyPr wrap="square">
            <a:spAutoFit/>
          </a:bodyPr>
          <a:lstStyle/>
          <a:p>
            <a:r>
              <a:rPr lang="ru-RU" dirty="0" err="1">
                <a:latin typeface="Arial" panose="020B0604020202020204" pitchFamily="34" charset="0"/>
                <a:cs typeface="Arial" panose="020B0604020202020204" pitchFamily="34" charset="0"/>
              </a:rPr>
              <a:t>ложить</a:t>
            </a:r>
            <a:r>
              <a:rPr lang="ru-RU" dirty="0">
                <a:latin typeface="Arial" panose="020B0604020202020204" pitchFamily="34" charset="0"/>
                <a:cs typeface="Arial" panose="020B0604020202020204" pitchFamily="34" charset="0"/>
              </a:rPr>
              <a:t> - </a:t>
            </a:r>
          </a:p>
        </p:txBody>
      </p:sp>
      <p:sp>
        <p:nvSpPr>
          <p:cNvPr id="30" name="Прямоугольник 29">
            <a:extLst>
              <a:ext uri="{FF2B5EF4-FFF2-40B4-BE49-F238E27FC236}">
                <a16:creationId xmlns:a16="http://schemas.microsoft.com/office/drawing/2014/main" id="{6EF40106-F8B5-434D-BE16-4B1F6C0D38F5}"/>
              </a:ext>
            </a:extLst>
          </p:cNvPr>
          <p:cNvSpPr/>
          <p:nvPr/>
        </p:nvSpPr>
        <p:spPr>
          <a:xfrm>
            <a:off x="1610010" y="4759085"/>
            <a:ext cx="885454" cy="369332"/>
          </a:xfrm>
          <a:prstGeom prst="rect">
            <a:avLst/>
          </a:prstGeom>
        </p:spPr>
        <p:txBody>
          <a:bodyPr wrap="square">
            <a:spAutoFit/>
          </a:bodyPr>
          <a:lstStyle/>
          <a:p>
            <a:r>
              <a:rPr lang="ru-RU" dirty="0">
                <a:latin typeface="Arial" panose="020B0604020202020204" pitchFamily="34" charset="0"/>
                <a:cs typeface="Arial" panose="020B0604020202020204" pitchFamily="34" charset="0"/>
              </a:rPr>
              <a:t>класть </a:t>
            </a:r>
          </a:p>
        </p:txBody>
      </p:sp>
      <p:sp>
        <p:nvSpPr>
          <p:cNvPr id="22" name="Прямоугольник 21">
            <a:extLst>
              <a:ext uri="{FF2B5EF4-FFF2-40B4-BE49-F238E27FC236}">
                <a16:creationId xmlns:a16="http://schemas.microsoft.com/office/drawing/2014/main" id="{3C8AC186-55B0-41D8-8766-1FAB489460A3}"/>
              </a:ext>
            </a:extLst>
          </p:cNvPr>
          <p:cNvSpPr/>
          <p:nvPr/>
        </p:nvSpPr>
        <p:spPr>
          <a:xfrm>
            <a:off x="585348" y="3152051"/>
            <a:ext cx="1710696" cy="369332"/>
          </a:xfrm>
          <a:prstGeom prst="rect">
            <a:avLst/>
          </a:prstGeom>
        </p:spPr>
        <p:txBody>
          <a:bodyPr wrap="square">
            <a:spAutoFit/>
          </a:bodyPr>
          <a:lstStyle/>
          <a:p>
            <a:r>
              <a:rPr lang="ru-RU" dirty="0">
                <a:latin typeface="Arial" panose="020B0604020202020204" pitchFamily="34" charset="0"/>
                <a:cs typeface="Arial" panose="020B0604020202020204" pitchFamily="34" charset="0"/>
              </a:rPr>
              <a:t>средства -</a:t>
            </a:r>
          </a:p>
        </p:txBody>
      </p:sp>
      <p:sp>
        <p:nvSpPr>
          <p:cNvPr id="23" name="Прямоугольник 22">
            <a:extLst>
              <a:ext uri="{FF2B5EF4-FFF2-40B4-BE49-F238E27FC236}">
                <a16:creationId xmlns:a16="http://schemas.microsoft.com/office/drawing/2014/main" id="{E08D4057-6E00-41EA-863A-7C2DEC45B3CF}"/>
              </a:ext>
            </a:extLst>
          </p:cNvPr>
          <p:cNvSpPr/>
          <p:nvPr/>
        </p:nvSpPr>
        <p:spPr>
          <a:xfrm>
            <a:off x="1886565" y="3130421"/>
            <a:ext cx="1244447" cy="369332"/>
          </a:xfrm>
          <a:prstGeom prst="rect">
            <a:avLst/>
          </a:prstGeom>
        </p:spPr>
        <p:txBody>
          <a:bodyPr wrap="square">
            <a:spAutoFit/>
          </a:bodyPr>
          <a:lstStyle/>
          <a:p>
            <a:r>
              <a:rPr lang="ru-RU" dirty="0" err="1">
                <a:latin typeface="Arial" panose="020B0604020202020204" pitchFamily="34" charset="0"/>
                <a:cs typeface="Arial" panose="020B0604020202020204" pitchFamily="34" charset="0"/>
              </a:rPr>
              <a:t>срЕдства</a:t>
            </a:r>
            <a:r>
              <a:rPr lang="ru-RU" dirty="0">
                <a:latin typeface="Arial" panose="020B0604020202020204" pitchFamily="34" charset="0"/>
                <a:cs typeface="Arial" panose="020B0604020202020204" pitchFamily="34" charset="0"/>
              </a:rPr>
              <a:t>  </a:t>
            </a:r>
          </a:p>
        </p:txBody>
      </p:sp>
      <p:sp>
        <p:nvSpPr>
          <p:cNvPr id="31" name="Прямоугольник 30">
            <a:extLst>
              <a:ext uri="{FF2B5EF4-FFF2-40B4-BE49-F238E27FC236}">
                <a16:creationId xmlns:a16="http://schemas.microsoft.com/office/drawing/2014/main" id="{B9A03789-78E3-4419-A781-BC1307BF98F2}"/>
              </a:ext>
            </a:extLst>
          </p:cNvPr>
          <p:cNvSpPr/>
          <p:nvPr/>
        </p:nvSpPr>
        <p:spPr>
          <a:xfrm>
            <a:off x="599029" y="3512360"/>
            <a:ext cx="1710696" cy="369332"/>
          </a:xfrm>
          <a:prstGeom prst="rect">
            <a:avLst/>
          </a:prstGeom>
        </p:spPr>
        <p:txBody>
          <a:bodyPr wrap="square">
            <a:spAutoFit/>
          </a:bodyPr>
          <a:lstStyle/>
          <a:p>
            <a:r>
              <a:rPr lang="ru-RU" dirty="0">
                <a:latin typeface="Arial" panose="020B0604020202020204" pitchFamily="34" charset="0"/>
                <a:cs typeface="Arial" panose="020B0604020202020204" pitchFamily="34" charset="0"/>
              </a:rPr>
              <a:t>обеспечение -</a:t>
            </a:r>
          </a:p>
        </p:txBody>
      </p:sp>
      <p:sp>
        <p:nvSpPr>
          <p:cNvPr id="32" name="Прямоугольник 31">
            <a:extLst>
              <a:ext uri="{FF2B5EF4-FFF2-40B4-BE49-F238E27FC236}">
                <a16:creationId xmlns:a16="http://schemas.microsoft.com/office/drawing/2014/main" id="{60CAC281-A6AD-4D07-AE09-1B87D1B36D83}"/>
              </a:ext>
            </a:extLst>
          </p:cNvPr>
          <p:cNvSpPr/>
          <p:nvPr/>
        </p:nvSpPr>
        <p:spPr>
          <a:xfrm>
            <a:off x="2158468" y="3491296"/>
            <a:ext cx="1710696" cy="369332"/>
          </a:xfrm>
          <a:prstGeom prst="rect">
            <a:avLst/>
          </a:prstGeom>
        </p:spPr>
        <p:txBody>
          <a:bodyPr wrap="square">
            <a:spAutoFit/>
          </a:bodyPr>
          <a:lstStyle/>
          <a:p>
            <a:r>
              <a:rPr lang="ru-RU" dirty="0" err="1">
                <a:latin typeface="Arial" panose="020B0604020202020204" pitchFamily="34" charset="0"/>
                <a:cs typeface="Arial" panose="020B0604020202020204" pitchFamily="34" charset="0"/>
              </a:rPr>
              <a:t>обеспЕчение</a:t>
            </a:r>
            <a:endParaRPr lang="ru-RU" dirty="0">
              <a:latin typeface="Arial" panose="020B0604020202020204" pitchFamily="34" charset="0"/>
              <a:cs typeface="Arial" panose="020B0604020202020204" pitchFamily="34" charset="0"/>
            </a:endParaRPr>
          </a:p>
        </p:txBody>
      </p:sp>
      <p:sp>
        <p:nvSpPr>
          <p:cNvPr id="37" name="Прямоугольник 36">
            <a:extLst>
              <a:ext uri="{FF2B5EF4-FFF2-40B4-BE49-F238E27FC236}">
                <a16:creationId xmlns:a16="http://schemas.microsoft.com/office/drawing/2014/main" id="{0F3B7485-39F4-4DB0-8310-A532C02A80EA}"/>
              </a:ext>
            </a:extLst>
          </p:cNvPr>
          <p:cNvSpPr/>
          <p:nvPr/>
        </p:nvSpPr>
        <p:spPr>
          <a:xfrm>
            <a:off x="617958" y="3830857"/>
            <a:ext cx="1710696" cy="369332"/>
          </a:xfrm>
          <a:prstGeom prst="rect">
            <a:avLst/>
          </a:prstGeom>
        </p:spPr>
        <p:txBody>
          <a:bodyPr wrap="square">
            <a:spAutoFit/>
          </a:bodyPr>
          <a:lstStyle/>
          <a:p>
            <a:r>
              <a:rPr lang="ru-RU" dirty="0">
                <a:latin typeface="Arial" panose="020B0604020202020204" pitchFamily="34" charset="0"/>
                <a:cs typeface="Arial" panose="020B0604020202020204" pitchFamily="34" charset="0"/>
              </a:rPr>
              <a:t>рефлексия -</a:t>
            </a:r>
          </a:p>
        </p:txBody>
      </p:sp>
      <p:sp>
        <p:nvSpPr>
          <p:cNvPr id="38" name="Прямоугольник 37">
            <a:extLst>
              <a:ext uri="{FF2B5EF4-FFF2-40B4-BE49-F238E27FC236}">
                <a16:creationId xmlns:a16="http://schemas.microsoft.com/office/drawing/2014/main" id="{A76DF28D-27C1-4732-A3DC-769BFF5F8A72}"/>
              </a:ext>
            </a:extLst>
          </p:cNvPr>
          <p:cNvSpPr/>
          <p:nvPr/>
        </p:nvSpPr>
        <p:spPr>
          <a:xfrm>
            <a:off x="2053502" y="3818221"/>
            <a:ext cx="1710696" cy="369332"/>
          </a:xfrm>
          <a:prstGeom prst="rect">
            <a:avLst/>
          </a:prstGeom>
        </p:spPr>
        <p:txBody>
          <a:bodyPr wrap="square">
            <a:spAutoFit/>
          </a:bodyPr>
          <a:lstStyle/>
          <a:p>
            <a:r>
              <a:rPr lang="ru-RU" dirty="0" err="1">
                <a:latin typeface="Arial" panose="020B0604020202020204" pitchFamily="34" charset="0"/>
                <a:cs typeface="Arial" panose="020B0604020202020204" pitchFamily="34" charset="0"/>
              </a:rPr>
              <a:t>рефлЕксия</a:t>
            </a:r>
            <a:endParaRPr lang="ru-RU" dirty="0">
              <a:latin typeface="Arial" panose="020B0604020202020204" pitchFamily="34" charset="0"/>
              <a:cs typeface="Arial" panose="020B0604020202020204" pitchFamily="34" charset="0"/>
            </a:endParaRPr>
          </a:p>
        </p:txBody>
      </p:sp>
      <p:sp>
        <p:nvSpPr>
          <p:cNvPr id="41" name="Прямоугольник 40">
            <a:extLst>
              <a:ext uri="{FF2B5EF4-FFF2-40B4-BE49-F238E27FC236}">
                <a16:creationId xmlns:a16="http://schemas.microsoft.com/office/drawing/2014/main" id="{2CF06F35-2B20-42BA-902D-0DC2BE13C57B}"/>
              </a:ext>
            </a:extLst>
          </p:cNvPr>
          <p:cNvSpPr/>
          <p:nvPr/>
        </p:nvSpPr>
        <p:spPr>
          <a:xfrm>
            <a:off x="618508" y="4164646"/>
            <a:ext cx="1710696" cy="369332"/>
          </a:xfrm>
          <a:prstGeom prst="rect">
            <a:avLst/>
          </a:prstGeom>
        </p:spPr>
        <p:txBody>
          <a:bodyPr wrap="square">
            <a:spAutoFit/>
          </a:bodyPr>
          <a:lstStyle/>
          <a:p>
            <a:r>
              <a:rPr lang="ru-RU" dirty="0">
                <a:latin typeface="Arial" panose="020B0604020202020204" pitchFamily="34" charset="0"/>
                <a:cs typeface="Arial" panose="020B0604020202020204" pitchFamily="34" charset="0"/>
              </a:rPr>
              <a:t>танцовщица - </a:t>
            </a:r>
          </a:p>
        </p:txBody>
      </p:sp>
      <p:sp>
        <p:nvSpPr>
          <p:cNvPr id="42" name="Прямоугольник 41">
            <a:extLst>
              <a:ext uri="{FF2B5EF4-FFF2-40B4-BE49-F238E27FC236}">
                <a16:creationId xmlns:a16="http://schemas.microsoft.com/office/drawing/2014/main" id="{1F43E843-3CA3-4F77-B2FC-44EE5ACE11DC}"/>
              </a:ext>
            </a:extLst>
          </p:cNvPr>
          <p:cNvSpPr/>
          <p:nvPr/>
        </p:nvSpPr>
        <p:spPr>
          <a:xfrm>
            <a:off x="2091297" y="4177368"/>
            <a:ext cx="1710696" cy="369332"/>
          </a:xfrm>
          <a:prstGeom prst="rect">
            <a:avLst/>
          </a:prstGeom>
        </p:spPr>
        <p:txBody>
          <a:bodyPr wrap="square">
            <a:spAutoFit/>
          </a:bodyPr>
          <a:lstStyle/>
          <a:p>
            <a:r>
              <a:rPr lang="ru-RU" dirty="0" err="1">
                <a:latin typeface="Arial" panose="020B0604020202020204" pitchFamily="34" charset="0"/>
                <a:cs typeface="Arial" panose="020B0604020202020204" pitchFamily="34" charset="0"/>
              </a:rPr>
              <a:t>танцОвщица</a:t>
            </a:r>
            <a:endParaRPr lang="ru-RU" dirty="0">
              <a:latin typeface="Arial" panose="020B0604020202020204" pitchFamily="34" charset="0"/>
              <a:cs typeface="Arial" panose="020B0604020202020204" pitchFamily="34" charset="0"/>
            </a:endParaRPr>
          </a:p>
        </p:txBody>
      </p:sp>
      <p:sp>
        <p:nvSpPr>
          <p:cNvPr id="44" name="Прямоугольник 43">
            <a:extLst>
              <a:ext uri="{FF2B5EF4-FFF2-40B4-BE49-F238E27FC236}">
                <a16:creationId xmlns:a16="http://schemas.microsoft.com/office/drawing/2014/main" id="{0FE4D37B-2FAE-47E7-AC88-3493923E60C3}"/>
              </a:ext>
            </a:extLst>
          </p:cNvPr>
          <p:cNvSpPr/>
          <p:nvPr/>
        </p:nvSpPr>
        <p:spPr>
          <a:xfrm>
            <a:off x="637437" y="4441108"/>
            <a:ext cx="1160392" cy="369332"/>
          </a:xfrm>
          <a:prstGeom prst="rect">
            <a:avLst/>
          </a:prstGeom>
        </p:spPr>
        <p:txBody>
          <a:bodyPr wrap="square">
            <a:spAutoFit/>
          </a:bodyPr>
          <a:lstStyle/>
          <a:p>
            <a:r>
              <a:rPr lang="ru-RU" dirty="0">
                <a:latin typeface="Arial" panose="020B0604020202020204" pitchFamily="34" charset="0"/>
                <a:cs typeface="Arial" panose="020B0604020202020204" pitchFamily="34" charset="0"/>
              </a:rPr>
              <a:t>вручит -</a:t>
            </a:r>
          </a:p>
        </p:txBody>
      </p:sp>
      <p:pic>
        <p:nvPicPr>
          <p:cNvPr id="7" name="Рисунок 6">
            <a:extLst>
              <a:ext uri="{FF2B5EF4-FFF2-40B4-BE49-F238E27FC236}">
                <a16:creationId xmlns:a16="http://schemas.microsoft.com/office/drawing/2014/main" id="{2243B3F7-B883-4E27-AAE1-CFCB8C97E28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460244" y="335115"/>
            <a:ext cx="1862031" cy="1862031"/>
          </a:xfrm>
          <a:prstGeom prst="rect">
            <a:avLst/>
          </a:prstGeom>
        </p:spPr>
      </p:pic>
      <p:sp>
        <p:nvSpPr>
          <p:cNvPr id="47" name="Прямоугольник 46">
            <a:extLst>
              <a:ext uri="{FF2B5EF4-FFF2-40B4-BE49-F238E27FC236}">
                <a16:creationId xmlns:a16="http://schemas.microsoft.com/office/drawing/2014/main" id="{2B73BA0D-A85F-40DB-AF9B-AC1F7746E78D}"/>
              </a:ext>
            </a:extLst>
          </p:cNvPr>
          <p:cNvSpPr/>
          <p:nvPr/>
        </p:nvSpPr>
        <p:spPr>
          <a:xfrm>
            <a:off x="1566833" y="4454910"/>
            <a:ext cx="1160392" cy="369332"/>
          </a:xfrm>
          <a:prstGeom prst="rect">
            <a:avLst/>
          </a:prstGeom>
        </p:spPr>
        <p:txBody>
          <a:bodyPr wrap="square">
            <a:spAutoFit/>
          </a:bodyPr>
          <a:lstStyle/>
          <a:p>
            <a:r>
              <a:rPr lang="ru-RU" dirty="0" err="1">
                <a:latin typeface="Arial" panose="020B0604020202020204" pitchFamily="34" charset="0"/>
                <a:cs typeface="Arial" panose="020B0604020202020204" pitchFamily="34" charset="0"/>
              </a:rPr>
              <a:t>вручИт</a:t>
            </a:r>
            <a:endParaRPr lang="ru-RU"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07922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22" grpId="0"/>
      <p:bldP spid="23" grpId="0"/>
      <p:bldP spid="31" grpId="0"/>
      <p:bldP spid="32" grpId="0"/>
      <p:bldP spid="37" grpId="0"/>
      <p:bldP spid="38" grpId="0"/>
      <p:bldP spid="41" grpId="0"/>
      <p:bldP spid="42" grpId="0"/>
      <p:bldP spid="44" grpId="0"/>
      <p:bldP spid="4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CustomShape 1"/>
          <p:cNvSpPr/>
          <p:nvPr/>
        </p:nvSpPr>
        <p:spPr>
          <a:xfrm>
            <a:off x="323640" y="0"/>
            <a:ext cx="8205480" cy="378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br/>
            <a:br/>
            <a:br/>
            <a:br/>
            <a:endParaRPr lang="ru-RU" sz="1800" b="0" strike="noStrike" spc="-1">
              <a:latin typeface="Arial"/>
            </a:endParaRPr>
          </a:p>
        </p:txBody>
      </p:sp>
      <p:sp>
        <p:nvSpPr>
          <p:cNvPr id="96" name="CustomShape 2"/>
          <p:cNvSpPr/>
          <p:nvPr/>
        </p:nvSpPr>
        <p:spPr>
          <a:xfrm>
            <a:off x="2123640" y="620640"/>
            <a:ext cx="7199640" cy="3655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ru-RU" sz="1800" b="0" strike="noStrike" spc="-1">
              <a:latin typeface="Arial"/>
            </a:endParaRPr>
          </a:p>
          <a:p>
            <a:pPr>
              <a:lnSpc>
                <a:spcPct val="100000"/>
              </a:lnSpc>
            </a:pPr>
            <a:endParaRPr lang="ru-RU" sz="1800" b="0" strike="noStrike" spc="-1">
              <a:latin typeface="Arial"/>
            </a:endParaRPr>
          </a:p>
        </p:txBody>
      </p:sp>
      <p:sp>
        <p:nvSpPr>
          <p:cNvPr id="2" name="Прямоугольник 1"/>
          <p:cNvSpPr/>
          <p:nvPr/>
        </p:nvSpPr>
        <p:spPr>
          <a:xfrm>
            <a:off x="1214409" y="622938"/>
            <a:ext cx="6048672" cy="2523768"/>
          </a:xfrm>
          <a:prstGeom prst="rect">
            <a:avLst/>
          </a:prstGeom>
        </p:spPr>
        <p:txBody>
          <a:bodyPr wrap="square">
            <a:spAutoFit/>
          </a:bodyPr>
          <a:lstStyle/>
          <a:p>
            <a:r>
              <a:rPr lang="ru-RU" dirty="0"/>
              <a:t>	</a:t>
            </a:r>
          </a:p>
          <a:p>
            <a:endParaRPr lang="ru-RU" dirty="0"/>
          </a:p>
          <a:p>
            <a:r>
              <a:rPr lang="ru-RU" dirty="0"/>
              <a:t>	</a:t>
            </a:r>
          </a:p>
          <a:p>
            <a:endParaRPr lang="ru-RU" sz="1400"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endParaRPr lang="ru-RU" dirty="0"/>
          </a:p>
          <a:p>
            <a:endParaRPr lang="ru-RU" dirty="0">
              <a:latin typeface="+mj-lt"/>
            </a:endParaRPr>
          </a:p>
        </p:txBody>
      </p:sp>
      <p:sp>
        <p:nvSpPr>
          <p:cNvPr id="3" name="Прямоугольник 2">
            <a:extLst>
              <a:ext uri="{FF2B5EF4-FFF2-40B4-BE49-F238E27FC236}">
                <a16:creationId xmlns:a16="http://schemas.microsoft.com/office/drawing/2014/main" id="{B02EE1A1-DA50-4ADB-B14C-05309B9A7E6C}"/>
              </a:ext>
            </a:extLst>
          </p:cNvPr>
          <p:cNvSpPr/>
          <p:nvPr/>
        </p:nvSpPr>
        <p:spPr>
          <a:xfrm>
            <a:off x="222430" y="2261773"/>
            <a:ext cx="1861888" cy="6860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pc="-1" dirty="0"/>
              <a:t>говорить негромко</a:t>
            </a:r>
            <a:endParaRPr lang="ru-RU" dirty="0"/>
          </a:p>
        </p:txBody>
      </p:sp>
      <p:sp>
        <p:nvSpPr>
          <p:cNvPr id="7" name="Прямоугольник 6">
            <a:extLst>
              <a:ext uri="{FF2B5EF4-FFF2-40B4-BE49-F238E27FC236}">
                <a16:creationId xmlns:a16="http://schemas.microsoft.com/office/drawing/2014/main" id="{7C212BE3-EA54-4244-9100-683F74A53208}"/>
              </a:ext>
            </a:extLst>
          </p:cNvPr>
          <p:cNvSpPr/>
          <p:nvPr/>
        </p:nvSpPr>
        <p:spPr>
          <a:xfrm>
            <a:off x="2356753" y="2261773"/>
            <a:ext cx="1922512" cy="6860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pc="-1" dirty="0"/>
              <a:t>говорить внятно</a:t>
            </a:r>
          </a:p>
          <a:p>
            <a:pPr algn="ctr"/>
            <a:endParaRPr lang="ru-RU" dirty="0"/>
          </a:p>
        </p:txBody>
      </p:sp>
      <p:sp>
        <p:nvSpPr>
          <p:cNvPr id="8" name="Прямоугольник 7">
            <a:extLst>
              <a:ext uri="{FF2B5EF4-FFF2-40B4-BE49-F238E27FC236}">
                <a16:creationId xmlns:a16="http://schemas.microsoft.com/office/drawing/2014/main" id="{59D39977-D8B0-43E9-9EFD-A91C3265F7EA}"/>
              </a:ext>
            </a:extLst>
          </p:cNvPr>
          <p:cNvSpPr/>
          <p:nvPr/>
        </p:nvSpPr>
        <p:spPr>
          <a:xfrm>
            <a:off x="4521388" y="2280502"/>
            <a:ext cx="1922512" cy="12610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pc="-1" dirty="0"/>
              <a:t>говорить со скоростью около 120 слов в минуту</a:t>
            </a:r>
          </a:p>
          <a:p>
            <a:pPr algn="ctr"/>
            <a:endParaRPr lang="ru-RU" dirty="0"/>
          </a:p>
        </p:txBody>
      </p:sp>
      <p:sp>
        <p:nvSpPr>
          <p:cNvPr id="9" name="Прямоугольник 8">
            <a:extLst>
              <a:ext uri="{FF2B5EF4-FFF2-40B4-BE49-F238E27FC236}">
                <a16:creationId xmlns:a16="http://schemas.microsoft.com/office/drawing/2014/main" id="{84D5C92B-DA63-4384-9CA8-314AD69EB27A}"/>
              </a:ext>
            </a:extLst>
          </p:cNvPr>
          <p:cNvSpPr/>
          <p:nvPr/>
        </p:nvSpPr>
        <p:spPr>
          <a:xfrm>
            <a:off x="6645930" y="2593449"/>
            <a:ext cx="1922512" cy="15304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pc="-1" dirty="0"/>
              <a:t>пользоваться паузами - логическими и психологическими</a:t>
            </a:r>
          </a:p>
          <a:p>
            <a:pPr algn="ctr"/>
            <a:endParaRPr lang="ru-RU" dirty="0"/>
          </a:p>
        </p:txBody>
      </p:sp>
      <p:sp>
        <p:nvSpPr>
          <p:cNvPr id="4" name="Прямоугольник 3">
            <a:extLst>
              <a:ext uri="{FF2B5EF4-FFF2-40B4-BE49-F238E27FC236}">
                <a16:creationId xmlns:a16="http://schemas.microsoft.com/office/drawing/2014/main" id="{C03A6102-CE13-49CE-8E34-E3748BB6BB23}"/>
              </a:ext>
            </a:extLst>
          </p:cNvPr>
          <p:cNvSpPr/>
          <p:nvPr/>
        </p:nvSpPr>
        <p:spPr>
          <a:xfrm>
            <a:off x="2514344" y="692645"/>
            <a:ext cx="590772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spc="-1" dirty="0"/>
              <a:t>Правила речевой культуры педагога</a:t>
            </a:r>
          </a:p>
          <a:p>
            <a:pPr algn="ctr"/>
            <a:endParaRPr lang="ru-RU" dirty="0"/>
          </a:p>
        </p:txBody>
      </p:sp>
      <p:sp>
        <p:nvSpPr>
          <p:cNvPr id="12" name="Прямоугольник 11">
            <a:extLst>
              <a:ext uri="{FF2B5EF4-FFF2-40B4-BE49-F238E27FC236}">
                <a16:creationId xmlns:a16="http://schemas.microsoft.com/office/drawing/2014/main" id="{D944F9D8-4C56-49AC-BAE9-B9F15AFE149B}"/>
              </a:ext>
            </a:extLst>
          </p:cNvPr>
          <p:cNvSpPr/>
          <p:nvPr/>
        </p:nvSpPr>
        <p:spPr>
          <a:xfrm>
            <a:off x="2365763" y="3371744"/>
            <a:ext cx="1861888" cy="6860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pc="-1" dirty="0"/>
              <a:t>говорить с интонацией</a:t>
            </a:r>
            <a:endParaRPr lang="ru-RU" dirty="0"/>
          </a:p>
        </p:txBody>
      </p:sp>
      <p:sp>
        <p:nvSpPr>
          <p:cNvPr id="13" name="Прямоугольник 12">
            <a:extLst>
              <a:ext uri="{FF2B5EF4-FFF2-40B4-BE49-F238E27FC236}">
                <a16:creationId xmlns:a16="http://schemas.microsoft.com/office/drawing/2014/main" id="{847706C5-2DF2-42FF-B8F0-C82DD832F43C}"/>
              </a:ext>
            </a:extLst>
          </p:cNvPr>
          <p:cNvSpPr/>
          <p:nvPr/>
        </p:nvSpPr>
        <p:spPr>
          <a:xfrm>
            <a:off x="4537262" y="3681825"/>
            <a:ext cx="1861888" cy="6860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pc="-1" dirty="0"/>
              <a:t>говорить с интонацией</a:t>
            </a:r>
            <a:endParaRPr lang="ru-RU" dirty="0"/>
          </a:p>
        </p:txBody>
      </p:sp>
      <p:sp>
        <p:nvSpPr>
          <p:cNvPr id="14" name="Прямоугольник 13">
            <a:extLst>
              <a:ext uri="{FF2B5EF4-FFF2-40B4-BE49-F238E27FC236}">
                <a16:creationId xmlns:a16="http://schemas.microsoft.com/office/drawing/2014/main" id="{88557172-3A29-4E7C-8BDC-F10E9770EB25}"/>
              </a:ext>
            </a:extLst>
          </p:cNvPr>
          <p:cNvSpPr/>
          <p:nvPr/>
        </p:nvSpPr>
        <p:spPr>
          <a:xfrm>
            <a:off x="261752" y="3387243"/>
            <a:ext cx="1861888" cy="8961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pc="-1" dirty="0"/>
              <a:t>ставить логические ударения</a:t>
            </a:r>
            <a:endParaRPr lang="ru-RU" dirty="0"/>
          </a:p>
        </p:txBody>
      </p:sp>
      <p:pic>
        <p:nvPicPr>
          <p:cNvPr id="6" name="Рисунок 5">
            <a:extLst>
              <a:ext uri="{FF2B5EF4-FFF2-40B4-BE49-F238E27FC236}">
                <a16:creationId xmlns:a16="http://schemas.microsoft.com/office/drawing/2014/main" id="{27BA6611-228D-4389-A353-B0871CC093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069" y="372953"/>
            <a:ext cx="1450410" cy="1450410"/>
          </a:xfrm>
          <a:prstGeom prst="rect">
            <a:avLst/>
          </a:prstGeom>
        </p:spPr>
      </p:pic>
    </p:spTree>
    <p:extLst>
      <p:ext uri="{BB962C8B-B14F-4D97-AF65-F5344CB8AC3E}">
        <p14:creationId xmlns:p14="http://schemas.microsoft.com/office/powerpoint/2010/main" val="4272841509"/>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Прямоугольник 1">
                <a:extLst>
                  <a:ext uri="{FF2B5EF4-FFF2-40B4-BE49-F238E27FC236}">
                    <a16:creationId xmlns:a16="http://schemas.microsoft.com/office/drawing/2014/main" id="{FFA1EB02-492E-4A7E-B2B8-CBAC18508984}"/>
                  </a:ext>
                </a:extLst>
              </p:cNvPr>
              <p:cNvSpPr/>
              <p:nvPr/>
            </p:nvSpPr>
            <p:spPr>
              <a:xfrm>
                <a:off x="899592" y="288813"/>
                <a:ext cx="7488832" cy="6054671"/>
              </a:xfrm>
              <a:prstGeom prst="rect">
                <a:avLst/>
              </a:prstGeom>
            </p:spPr>
            <p:txBody>
              <a:bodyPr wrap="square">
                <a:spAutoFit/>
              </a:bodyPr>
              <a:lstStyle/>
              <a:p>
                <a:pPr algn="ctr" fontAlgn="base">
                  <a:lnSpc>
                    <a:spcPct val="150000"/>
                  </a:lnSpc>
                  <a:spcAft>
                    <a:spcPts val="0"/>
                  </a:spcAft>
                </a:pPr>
                <a:r>
                  <a:rPr lang="ru-RU" sz="1600" b="1" kern="1800" dirty="0">
                    <a:solidFill>
                      <a:srgbClr val="2F2F2F"/>
                    </a:solidFill>
                    <a:latin typeface="Arial" panose="020B0604020202020204" pitchFamily="34" charset="0"/>
                    <a:ea typeface="Times New Roman" panose="02020603050405020304" pitchFamily="18" charset="0"/>
                    <a:cs typeface="Arial" panose="020B0604020202020204" pitchFamily="34" charset="0"/>
                  </a:rPr>
                  <a:t>Чтение вслух для развития речи</a:t>
                </a:r>
                <a:endParaRPr lang="ru-RU" sz="1600" b="1" dirty="0">
                  <a:latin typeface="Arial" panose="020B0604020202020204" pitchFamily="34" charset="0"/>
                  <a:ea typeface="Calibri" panose="020F0502020204030204" pitchFamily="34" charset="0"/>
                  <a:cs typeface="Arial" panose="020B0604020202020204" pitchFamily="34" charset="0"/>
                </a:endParaRPr>
              </a:p>
              <a:p>
                <a:pPr indent="457200" algn="just" fontAlgn="base">
                  <a:lnSpc>
                    <a:spcPct val="150000"/>
                  </a:lnSpc>
                  <a:spcAft>
                    <a:spcPts val="0"/>
                  </a:spcAft>
                </a:pPr>
                <a:r>
                  <a:rPr lang="ru-RU" sz="1600" spc="-10" dirty="0">
                    <a:solidFill>
                      <a:srgbClr val="2F2F2F"/>
                    </a:solidFill>
                    <a:latin typeface="Arial" panose="020B0604020202020204" pitchFamily="34" charset="0"/>
                    <a:ea typeface="Times New Roman" panose="02020603050405020304" pitchFamily="18" charset="0"/>
                    <a:cs typeface="Arial" panose="020B0604020202020204" pitchFamily="34" charset="0"/>
                  </a:rPr>
                  <a:t>Чтение вслух – это отличное упражнение. Приятное, эффективное, простое в исполнении и доступное. Разберемся, как оно работает и что «лечит»?</a:t>
                </a:r>
              </a:p>
              <a:p>
                <a:pPr indent="457200" algn="just" fontAlgn="base">
                  <a:lnSpc>
                    <a:spcPct val="150000"/>
                  </a:lnSpc>
                  <a:spcAft>
                    <a:spcPts val="0"/>
                  </a:spcAft>
                </a:pPr>
                <a:r>
                  <a:rPr lang="ru-RU" sz="1600" spc="-10" dirty="0">
                    <a:solidFill>
                      <a:srgbClr val="2F2F2F"/>
                    </a:solidFill>
                    <a:latin typeface="Arial" panose="020B0604020202020204" pitchFamily="34" charset="0"/>
                    <a:ea typeface="Times New Roman" panose="02020603050405020304" pitchFamily="18" charset="0"/>
                    <a:cs typeface="Arial" panose="020B0604020202020204" pitchFamily="34" charset="0"/>
                  </a:rPr>
                  <a:t>Тренируем артикуляцию. Читая вслух, мы проговариваем слова, заставляем себя звучать членораздельно и четко. Обычно мы говорим, не сильно утруждая себя, проглатывая и </a:t>
                </a:r>
                <a:r>
                  <a:rPr lang="ru-RU" sz="1600" spc="-10" dirty="0" err="1">
                    <a:solidFill>
                      <a:srgbClr val="2F2F2F"/>
                    </a:solidFill>
                    <a:latin typeface="Arial" panose="020B0604020202020204" pitchFamily="34" charset="0"/>
                    <a:ea typeface="Times New Roman" panose="02020603050405020304" pitchFamily="18" charset="0"/>
                    <a:cs typeface="Arial" panose="020B0604020202020204" pitchFamily="34" charset="0"/>
                  </a:rPr>
                  <a:t>зажевывая</a:t>
                </a:r>
                <a:r>
                  <a:rPr lang="ru-RU" sz="1600" spc="-10" dirty="0">
                    <a:solidFill>
                      <a:srgbClr val="2F2F2F"/>
                    </a:solidFill>
                    <a:latin typeface="Arial" panose="020B0604020202020204" pitchFamily="34" charset="0"/>
                    <a:ea typeface="Times New Roman" panose="02020603050405020304" pitchFamily="18" charset="0"/>
                    <a:cs typeface="Arial" panose="020B0604020202020204" pitchFamily="34" charset="0"/>
                  </a:rPr>
                  <a:t>. С художественным текстом это не пройдет (если только герой не говорит в такой манере). Тут как на любой тренировке – сегодня заставил себя, завтра сам не заметил, как навык сработал в реальных условиях</a:t>
                </a:r>
                <a14:m>
                  <m:oMath xmlns:m="http://schemas.openxmlformats.org/officeDocument/2006/math">
                    <m:sSup>
                      <m:sSupPr>
                        <m:ctrlPr>
                          <a:rPr lang="ru-RU" sz="1600" i="1" spc="-10" smtClean="0">
                            <a:solidFill>
                              <a:srgbClr val="2F2F2F"/>
                            </a:solidFill>
                            <a:latin typeface="Cambria Math" panose="02040503050406030204" pitchFamily="18" charset="0"/>
                            <a:cs typeface="Times New Roman" panose="02020603050405020304" pitchFamily="18" charset="0"/>
                          </a:rPr>
                        </m:ctrlPr>
                      </m:sSupPr>
                      <m:e/>
                      <m:sup>
                        <m:r>
                          <a:rPr lang="ru-RU" sz="1600" b="0" i="1" spc="-10" smtClean="0">
                            <a:solidFill>
                              <a:srgbClr val="2F2F2F"/>
                            </a:solidFill>
                            <a:latin typeface="Cambria Math" panose="02040503050406030204" pitchFamily="18" charset="0"/>
                            <a:cs typeface="Times New Roman" panose="02020603050405020304" pitchFamily="18" charset="0"/>
                          </a:rPr>
                          <m:t>72</m:t>
                        </m:r>
                      </m:sup>
                    </m:sSup>
                  </m:oMath>
                </a14:m>
                <a:r>
                  <a:rPr lang="ru-RU" sz="1600" spc="-10" dirty="0">
                    <a:solidFill>
                      <a:srgbClr val="2F2F2F"/>
                    </a:solidFill>
                    <a:latin typeface="Arial" panose="020B0604020202020204" pitchFamily="34" charset="0"/>
                    <a:ea typeface="Times New Roman" panose="02020603050405020304" pitchFamily="18" charset="0"/>
                    <a:cs typeface="Arial" panose="020B0604020202020204" pitchFamily="34" charset="0"/>
                  </a:rPr>
                  <a:t>.</a:t>
                </a:r>
              </a:p>
              <a:p>
                <a:pPr indent="457200" algn="just" fontAlgn="base">
                  <a:lnSpc>
                    <a:spcPct val="150000"/>
                  </a:lnSpc>
                  <a:spcAft>
                    <a:spcPts val="0"/>
                  </a:spcAft>
                </a:pPr>
                <a:r>
                  <a:rPr lang="ru-RU" sz="1600" dirty="0">
                    <a:latin typeface="Arial" panose="020B0604020202020204" pitchFamily="34" charset="0"/>
                    <a:cs typeface="Arial" panose="020B0604020202020204" pitchFamily="34" charset="0"/>
                  </a:rPr>
                  <a:t>Разрабатываем интонирование и учимся спокойным паузам. В повседневной речи мы используем привычный стиль изложения: похожие конструкции, одни и те же слова. Но художественный текст передает много оттенков: герои кричат, говорят вкрадчиво, небрежно кидают резкие фразы. Описательные части тоже отличаются в зависимости от контекста: сражение и осенний лес звучат в тексте по-разному</a:t>
                </a:r>
                <a14:m>
                  <m:oMath xmlns:m="http://schemas.openxmlformats.org/officeDocument/2006/math">
                    <m:sSup>
                      <m:sSupPr>
                        <m:ctrlPr>
                          <a:rPr lang="ru-RU" sz="1600" i="1" smtClean="0">
                            <a:latin typeface="Cambria Math" panose="02040503050406030204" pitchFamily="18" charset="0"/>
                            <a:cs typeface="Arial" panose="020B0604020202020204" pitchFamily="34" charset="0"/>
                          </a:rPr>
                        </m:ctrlPr>
                      </m:sSupPr>
                      <m:e/>
                      <m:sup>
                        <m:r>
                          <a:rPr lang="ru-RU" sz="1600" b="0" i="1" smtClean="0">
                            <a:latin typeface="Cambria Math" panose="02040503050406030204" pitchFamily="18" charset="0"/>
                            <a:cs typeface="Arial" panose="020B0604020202020204" pitchFamily="34" charset="0"/>
                          </a:rPr>
                          <m:t>120</m:t>
                        </m:r>
                      </m:sup>
                    </m:sSup>
                  </m:oMath>
                </a14:m>
                <a:r>
                  <a:rPr lang="ru-RU" sz="1600" dirty="0">
                    <a:latin typeface="Arial" panose="020B0604020202020204" pitchFamily="34" charset="0"/>
                    <a:cs typeface="Arial" panose="020B0604020202020204" pitchFamily="34" charset="0"/>
                  </a:rPr>
                  <a:t>. </a:t>
                </a:r>
                <a:endParaRPr lang="ru-RU" sz="1600" dirty="0">
                  <a:latin typeface="Arial" panose="020B0604020202020204" pitchFamily="34" charset="0"/>
                  <a:ea typeface="Calibri" panose="020F0502020204030204" pitchFamily="34" charset="0"/>
                  <a:cs typeface="Arial" panose="020B0604020202020204" pitchFamily="34" charset="0"/>
                </a:endParaRPr>
              </a:p>
            </p:txBody>
          </p:sp>
        </mc:Choice>
        <mc:Fallback xmlns="">
          <p:sp>
            <p:nvSpPr>
              <p:cNvPr id="2" name="Прямоугольник 1">
                <a:extLst>
                  <a:ext uri="{FF2B5EF4-FFF2-40B4-BE49-F238E27FC236}">
                    <a16:creationId xmlns:a16="http://schemas.microsoft.com/office/drawing/2014/main" id="{FFA1EB02-492E-4A7E-B2B8-CBAC18508984}"/>
                  </a:ext>
                </a:extLst>
              </p:cNvPr>
              <p:cNvSpPr>
                <a:spLocks noRot="1" noChangeAspect="1" noMove="1" noResize="1" noEditPoints="1" noAdjustHandles="1" noChangeArrowheads="1" noChangeShapeType="1" noTextEdit="1"/>
              </p:cNvSpPr>
              <p:nvPr/>
            </p:nvSpPr>
            <p:spPr>
              <a:xfrm>
                <a:off x="899592" y="288813"/>
                <a:ext cx="7488832" cy="6054671"/>
              </a:xfrm>
              <a:prstGeom prst="rect">
                <a:avLst/>
              </a:prstGeom>
              <a:blipFill>
                <a:blip r:embed="rId2"/>
                <a:stretch>
                  <a:fillRect l="-489" r="-407" b="-302"/>
                </a:stretch>
              </a:blipFill>
            </p:spPr>
            <p:txBody>
              <a:bodyPr/>
              <a:lstStyle/>
              <a:p>
                <a:r>
                  <a:rPr lang="ru-RU">
                    <a:noFill/>
                  </a:rPr>
                  <a:t> </a:t>
                </a:r>
              </a:p>
            </p:txBody>
          </p:sp>
        </mc:Fallback>
      </mc:AlternateContent>
    </p:spTree>
    <p:extLst>
      <p:ext uri="{BB962C8B-B14F-4D97-AF65-F5344CB8AC3E}">
        <p14:creationId xmlns:p14="http://schemas.microsoft.com/office/powerpoint/2010/main" val="13670609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6365D95D-5FAC-47A1-A76B-2FD9A6128FDB}"/>
              </a:ext>
            </a:extLst>
          </p:cNvPr>
          <p:cNvSpPr/>
          <p:nvPr/>
        </p:nvSpPr>
        <p:spPr>
          <a:xfrm>
            <a:off x="683568" y="-16743958"/>
            <a:ext cx="7416824" cy="13338523"/>
          </a:xfrm>
          <a:prstGeom prst="rect">
            <a:avLst/>
          </a:prstGeom>
        </p:spPr>
        <p:txBody>
          <a:bodyPr wrap="square">
            <a:spAutoFit/>
          </a:bodyPr>
          <a:lstStyle/>
          <a:p>
            <a:pPr indent="450215" algn="just" fontAlgn="base">
              <a:lnSpc>
                <a:spcPct val="150000"/>
              </a:lnSpc>
              <a:spcAft>
                <a:spcPts val="0"/>
              </a:spcAft>
            </a:pPr>
            <a:r>
              <a:rPr lang="ru-RU" b="1" spc="-10" dirty="0">
                <a:solidFill>
                  <a:srgbClr val="2F2F2F"/>
                </a:solidFill>
                <a:latin typeface="Times New Roman" panose="02020603050405020304" pitchFamily="18" charset="0"/>
                <a:ea typeface="Times New Roman" panose="02020603050405020304" pitchFamily="18" charset="0"/>
                <a:cs typeface="Times New Roman" panose="02020603050405020304" pitchFamily="18" charset="0"/>
              </a:rPr>
              <a:t>3. Увеличиваем словарный запас. </a:t>
            </a:r>
            <a:r>
              <a:rPr lang="ru-RU" spc="-10" dirty="0">
                <a:solidFill>
                  <a:srgbClr val="2F2F2F"/>
                </a:solidFill>
                <a:latin typeface="Times New Roman" panose="02020603050405020304" pitchFamily="18" charset="0"/>
                <a:ea typeface="Times New Roman" panose="02020603050405020304" pitchFamily="18" charset="0"/>
                <a:cs typeface="Times New Roman" panose="02020603050405020304" pitchFamily="18" charset="0"/>
              </a:rPr>
              <a:t>Активный словарный запас – к счастью, достаточен, к сожалению, ограничен. Новые слова в речи не появятся, если их не произносить. А, читая книги, мы находим свои слова, близкие нам, обращаем на них внимание, произносим. Кроме слов мы приобретаем обороты, новые способы построения фраз, манеры убеждения и описания. Таким образом, с одной стороны, мы актуализируем пассивный запас – вспоминаем звучную лексику, вводим ее в речь. А с другой – выучиваем новые слова, обогащаем «арсенал».</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fontAlgn="base">
              <a:lnSpc>
                <a:spcPct val="150000"/>
              </a:lnSpc>
              <a:spcAft>
                <a:spcPts val="0"/>
              </a:spcAft>
            </a:pPr>
            <a:r>
              <a:rPr lang="ru-RU" spc="-10" dirty="0">
                <a:solidFill>
                  <a:srgbClr val="2F2F2F"/>
                </a:solidFill>
                <a:latin typeface="Times New Roman" panose="02020603050405020304" pitchFamily="18" charset="0"/>
                <a:ea typeface="Times New Roman" panose="02020603050405020304" pitchFamily="18" charset="0"/>
                <a:cs typeface="Times New Roman" panose="02020603050405020304" pitchFamily="18" charset="0"/>
              </a:rPr>
              <a:t>Зачем нужен большой словарный запас? Он позволяет лучше выражать мысли, проще создавать желаемый образ и слыть умником. По речи вы всегда сможете определить интеллигентного и начитанного человека (вспомните Познера):</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450215" algn="just" fontAlgn="base">
              <a:lnSpc>
                <a:spcPct val="150000"/>
              </a:lnSpc>
              <a:spcAft>
                <a:spcPts val="0"/>
              </a:spcAft>
            </a:pPr>
            <a:r>
              <a:rPr lang="ru-RU" spc="-10" dirty="0">
                <a:solidFill>
                  <a:srgbClr val="2F2F2F"/>
                </a:solidFill>
                <a:latin typeface="Times New Roman" panose="02020603050405020304" pitchFamily="18" charset="0"/>
                <a:ea typeface="Times New Roman" panose="02020603050405020304" pitchFamily="18" charset="0"/>
              </a:rPr>
              <a:t>Читая вслух, мы выходим за рамки привычной модели речи, говорим не как всегда. Как надо читать? Главное правило – по-разному. В зависимости от текста. Задача максимально передавать эмоции и акценты, заложенные автором. Как чувствуем. Где - то растет динамика повествования, и мы говорим быстрее, где-то медленная и мягкая беседа, где-то восклицания, где-то шепот. Не надо переигрывать, надо служить проводником и оживлять текст голосом. Ваша задача выйти за рамки привычной речевой манеры, а не побыстрее прочитать. Помните, автор много над текстом работал, выстрадал его, для вас запарился.</a:t>
            </a:r>
            <a:endParaRPr lang="ru-RU" sz="1600" dirty="0">
              <a:latin typeface="Times New Roman" panose="02020603050405020304" pitchFamily="18" charset="0"/>
              <a:ea typeface="Times New Roman" panose="02020603050405020304" pitchFamily="18" charset="0"/>
            </a:endParaRPr>
          </a:p>
          <a:p>
            <a:pPr indent="450215" fontAlgn="base">
              <a:lnSpc>
                <a:spcPct val="150000"/>
              </a:lnSpc>
            </a:pPr>
            <a:r>
              <a:rPr lang="ru-RU" spc="-10" dirty="0">
                <a:solidFill>
                  <a:srgbClr val="2F2F2F"/>
                </a:solidFill>
                <a:latin typeface="Times New Roman" panose="02020603050405020304" pitchFamily="18" charset="0"/>
                <a:ea typeface="Times New Roman" panose="02020603050405020304" pitchFamily="18" charset="0"/>
              </a:rPr>
              <a:t>Продолжительность чтения: 15-30 минут в день – отличное время тренировки.</a:t>
            </a:r>
            <a:endParaRPr lang="ru-RU" sz="1600" dirty="0">
              <a:latin typeface="Times New Roman" panose="02020603050405020304" pitchFamily="18" charset="0"/>
              <a:ea typeface="Times New Roman" panose="02020603050405020304" pitchFamily="18" charset="0"/>
            </a:endParaRPr>
          </a:p>
          <a:p>
            <a:pPr indent="450215" fontAlgn="base">
              <a:lnSpc>
                <a:spcPct val="150000"/>
              </a:lnSpc>
            </a:pPr>
            <a:r>
              <a:rPr lang="ru-RU" spc="-10" dirty="0">
                <a:solidFill>
                  <a:srgbClr val="2F2F2F"/>
                </a:solidFill>
                <a:latin typeface="Times New Roman" panose="02020603050405020304" pitchFamily="18" charset="0"/>
                <a:ea typeface="Times New Roman" panose="02020603050405020304" pitchFamily="18" charset="0"/>
              </a:rPr>
              <a:t>Если есть возможность, читайте кому-нибудь. Это красивая привычка, способ скоротать время, сблизиться. Но для упражнения важнее, что такой контекст ближе к обычной коммуникации – есть слушатель. И так мы склонны больше стараться.</a:t>
            </a:r>
            <a:endParaRPr lang="ru-RU" sz="1600" dirty="0">
              <a:latin typeface="Times New Roman" panose="02020603050405020304" pitchFamily="18" charset="0"/>
              <a:ea typeface="Times New Roman" panose="02020603050405020304" pitchFamily="18" charset="0"/>
            </a:endParaRPr>
          </a:p>
          <a:p>
            <a:pPr indent="450215" fontAlgn="base">
              <a:lnSpc>
                <a:spcPct val="150000"/>
              </a:lnSpc>
            </a:pPr>
            <a:r>
              <a:rPr lang="ru-RU" spc="-10" dirty="0">
                <a:solidFill>
                  <a:srgbClr val="2F2F2F"/>
                </a:solidFill>
                <a:latin typeface="Times New Roman" panose="02020603050405020304" pitchFamily="18" charset="0"/>
                <a:ea typeface="Times New Roman" panose="02020603050405020304" pitchFamily="18" charset="0"/>
              </a:rPr>
              <a:t>P.S. Этот совет будет неполноценным, если не сказать про стихи. Стихи – это то же самое, только лучше, потому что сложнее. Сложнее передать смысл, соблюдая паузы и интонации. Читайте их вслух, учите, читайте другим. Рэп тоже считается. (</a:t>
            </a:r>
            <a:r>
              <a:rPr lang="ru-RU" u="sng" spc="-10" dirty="0">
                <a:solidFill>
                  <a:srgbClr val="2F2F2F"/>
                </a:solidFill>
                <a:latin typeface="Times New Roman" panose="02020603050405020304" pitchFamily="18" charset="0"/>
                <a:ea typeface="Times New Roman" panose="02020603050405020304" pitchFamily="18" charset="0"/>
                <a:hlinkClick r:id="rId2"/>
              </a:rPr>
              <a:t>https://spark.ru/startup/be-smart/blog/34235/chtenie-vsluh-dlya-razvitiya-rechi</a:t>
            </a:r>
            <a:r>
              <a:rPr lang="ru-RU" spc="-10" dirty="0">
                <a:solidFill>
                  <a:srgbClr val="2F2F2F"/>
                </a:solidFill>
                <a:latin typeface="Times New Roman" panose="02020603050405020304" pitchFamily="18" charset="0"/>
                <a:ea typeface="Times New Roman" panose="02020603050405020304" pitchFamily="18" charset="0"/>
              </a:rPr>
              <a:t>) </a:t>
            </a:r>
            <a:endParaRPr lang="ru-RU" sz="1600" dirty="0">
              <a:effectLst/>
              <a:latin typeface="Times New Roman" panose="02020603050405020304" pitchFamily="18" charset="0"/>
              <a:ea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Прямоугольник 2">
                <a:extLst>
                  <a:ext uri="{FF2B5EF4-FFF2-40B4-BE49-F238E27FC236}">
                    <a16:creationId xmlns:a16="http://schemas.microsoft.com/office/drawing/2014/main" id="{CC6AE88A-66A7-42E4-8CE2-033BBD62D2F7}"/>
                  </a:ext>
                </a:extLst>
              </p:cNvPr>
              <p:cNvSpPr/>
              <p:nvPr/>
            </p:nvSpPr>
            <p:spPr>
              <a:xfrm>
                <a:off x="575556" y="620688"/>
                <a:ext cx="7992888" cy="5316007"/>
              </a:xfrm>
              <a:prstGeom prst="rect">
                <a:avLst/>
              </a:prstGeom>
            </p:spPr>
            <p:txBody>
              <a:bodyPr wrap="square">
                <a:spAutoFit/>
              </a:bodyPr>
              <a:lstStyle/>
              <a:p>
                <a:pPr indent="457200" algn="just" fontAlgn="base">
                  <a:lnSpc>
                    <a:spcPct val="150000"/>
                  </a:lnSpc>
                </a:pPr>
                <a:r>
                  <a:rPr lang="ru-RU" sz="1600" dirty="0">
                    <a:latin typeface="Arial" panose="020B0604020202020204" pitchFamily="34" charset="0"/>
                    <a:cs typeface="Arial" panose="020B0604020202020204" pitchFamily="34" charset="0"/>
                  </a:rPr>
                  <a:t>Для хорошего прочтения придется найти способ выразить эмоцию в речи! Это и есть интонирование. Читая художественный текст вслух, мы заставляем себя менять коммуникационную привычку и речь становится ярче. Многие спикеры боятся своей тишины. Повисла пауза? Включается «</a:t>
                </a:r>
                <a:r>
                  <a:rPr lang="ru-RU" sz="1600" dirty="0" err="1">
                    <a:latin typeface="Arial" panose="020B0604020202020204" pitchFamily="34" charset="0"/>
                    <a:cs typeface="Arial" panose="020B0604020202020204" pitchFamily="34" charset="0"/>
                  </a:rPr>
                  <a:t>эээ</a:t>
                </a:r>
                <a:r>
                  <a:rPr lang="ru-RU" sz="1600" dirty="0">
                    <a:latin typeface="Arial" panose="020B0604020202020204" pitchFamily="34" charset="0"/>
                    <a:cs typeface="Arial" panose="020B0604020202020204" pitchFamily="34" charset="0"/>
                  </a:rPr>
                  <a:t>», слова-паразиты, пустые обороты. Текст сталкивает нас с естественными паузами и не дает заполнить пространство. Мы вынуждены слышать свою тишину, потом привыкаем и видим красоту и силу паузы.</a:t>
                </a:r>
              </a:p>
              <a:p>
                <a:pPr indent="457200" algn="just">
                  <a:lnSpc>
                    <a:spcPct val="150000"/>
                  </a:lnSpc>
                </a:pPr>
                <a:r>
                  <a:rPr lang="ru-RU" sz="1600" dirty="0">
                    <a:latin typeface="Arial" panose="020B0604020202020204" pitchFamily="34" charset="0"/>
                    <a:cs typeface="Arial" panose="020B0604020202020204" pitchFamily="34" charset="0"/>
                  </a:rPr>
                  <a:t>Регулярно тренируясь, мы расширяем активную палитру эмоциональных красок в речи, правильного темпа, пауз в нужных местах. А, значит, не задумываясь, говорим так, что слушатель не подумает зевнуть</a:t>
                </a:r>
                <a14:m>
                  <m:oMath xmlns:m="http://schemas.openxmlformats.org/officeDocument/2006/math">
                    <m:sSup>
                      <m:sSupPr>
                        <m:ctrlPr>
                          <a:rPr lang="ru-RU" sz="1600" i="1" smtClean="0">
                            <a:latin typeface="Cambria Math" panose="02040503050406030204" pitchFamily="18" charset="0"/>
                            <a:cs typeface="Arial" panose="020B0604020202020204" pitchFamily="34" charset="0"/>
                          </a:rPr>
                        </m:ctrlPr>
                      </m:sSupPr>
                      <m:e/>
                      <m:sup>
                        <m:r>
                          <a:rPr lang="ru-RU" sz="1600" b="0" i="1" smtClean="0">
                            <a:latin typeface="Cambria Math" panose="02040503050406030204" pitchFamily="18" charset="0"/>
                            <a:cs typeface="Arial" panose="020B0604020202020204" pitchFamily="34" charset="0"/>
                          </a:rPr>
                          <m:t>92</m:t>
                        </m:r>
                      </m:sup>
                    </m:sSup>
                  </m:oMath>
                </a14:m>
                <a:r>
                  <a:rPr lang="ru-RU" sz="1600" dirty="0">
                    <a:latin typeface="Arial" panose="020B0604020202020204" pitchFamily="34" charset="0"/>
                    <a:cs typeface="Arial" panose="020B0604020202020204" pitchFamily="34" charset="0"/>
                  </a:rPr>
                  <a:t>.</a:t>
                </a:r>
              </a:p>
              <a:p>
                <a:pPr indent="457200" algn="just">
                  <a:lnSpc>
                    <a:spcPct val="150000"/>
                  </a:lnSpc>
                </a:pPr>
                <a:r>
                  <a:rPr lang="ru-RU" sz="1600" b="1" dirty="0">
                    <a:latin typeface="Arial" panose="020B0604020202020204" pitchFamily="34" charset="0"/>
                    <a:cs typeface="Arial" panose="020B0604020202020204" pitchFamily="34" charset="0"/>
                  </a:rPr>
                  <a:t>3. Увеличиваем словарный запас. </a:t>
                </a:r>
                <a:r>
                  <a:rPr lang="ru-RU" sz="1600" dirty="0">
                    <a:latin typeface="Arial" panose="020B0604020202020204" pitchFamily="34" charset="0"/>
                    <a:cs typeface="Arial" panose="020B0604020202020204" pitchFamily="34" charset="0"/>
                  </a:rPr>
                  <a:t>Активный словарный запас – к счастью, достаточен, к сожалению, ограничен. Новые слова в речи не появятся, если их не произносить. А, читая книги, мы находим свои слова, близкие нам, обращаем на них внимание, произносим</a:t>
                </a:r>
                <a14:m>
                  <m:oMath xmlns:m="http://schemas.openxmlformats.org/officeDocument/2006/math">
                    <m:sSup>
                      <m:sSupPr>
                        <m:ctrlPr>
                          <a:rPr lang="ru-RU" sz="1600" i="1" smtClean="0">
                            <a:latin typeface="Cambria Math" panose="02040503050406030204" pitchFamily="18" charset="0"/>
                            <a:cs typeface="Arial" panose="020B0604020202020204" pitchFamily="34" charset="0"/>
                          </a:rPr>
                        </m:ctrlPr>
                      </m:sSupPr>
                      <m:e/>
                      <m:sup>
                        <m:r>
                          <a:rPr lang="ru-RU" sz="1600" b="0" i="1" smtClean="0">
                            <a:latin typeface="Cambria Math" panose="02040503050406030204" pitchFamily="18" charset="0"/>
                            <a:cs typeface="Arial" panose="020B0604020202020204" pitchFamily="34" charset="0"/>
                          </a:rPr>
                          <m:t>120</m:t>
                        </m:r>
                      </m:sup>
                    </m:sSup>
                  </m:oMath>
                </a14:m>
                <a:r>
                  <a:rPr lang="ru-RU" sz="1600" dirty="0">
                    <a:latin typeface="Arial" panose="020B0604020202020204" pitchFamily="34" charset="0"/>
                    <a:cs typeface="Arial" panose="020B0604020202020204" pitchFamily="34" charset="0"/>
                  </a:rPr>
                  <a:t>.</a:t>
                </a:r>
              </a:p>
            </p:txBody>
          </p:sp>
        </mc:Choice>
        <mc:Fallback xmlns="">
          <p:sp>
            <p:nvSpPr>
              <p:cNvPr id="3" name="Прямоугольник 2">
                <a:extLst>
                  <a:ext uri="{FF2B5EF4-FFF2-40B4-BE49-F238E27FC236}">
                    <a16:creationId xmlns:a16="http://schemas.microsoft.com/office/drawing/2014/main" id="{CC6AE88A-66A7-42E4-8CE2-033BBD62D2F7}"/>
                  </a:ext>
                </a:extLst>
              </p:cNvPr>
              <p:cNvSpPr>
                <a:spLocks noRot="1" noChangeAspect="1" noMove="1" noResize="1" noEditPoints="1" noAdjustHandles="1" noChangeArrowheads="1" noChangeShapeType="1" noTextEdit="1"/>
              </p:cNvSpPr>
              <p:nvPr/>
            </p:nvSpPr>
            <p:spPr>
              <a:xfrm>
                <a:off x="575556" y="620688"/>
                <a:ext cx="7992888" cy="5316007"/>
              </a:xfrm>
              <a:prstGeom prst="rect">
                <a:avLst/>
              </a:prstGeom>
              <a:blipFill>
                <a:blip r:embed="rId3"/>
                <a:stretch>
                  <a:fillRect l="-381" r="-381" b="-573"/>
                </a:stretch>
              </a:blipFill>
            </p:spPr>
            <p:txBody>
              <a:bodyPr/>
              <a:lstStyle/>
              <a:p>
                <a:r>
                  <a:rPr lang="ru-RU">
                    <a:noFill/>
                  </a:rPr>
                  <a:t> </a:t>
                </a:r>
              </a:p>
            </p:txBody>
          </p:sp>
        </mc:Fallback>
      </mc:AlternateContent>
    </p:spTree>
    <p:extLst>
      <p:ext uri="{BB962C8B-B14F-4D97-AF65-F5344CB8AC3E}">
        <p14:creationId xmlns:p14="http://schemas.microsoft.com/office/powerpoint/2010/main" val="3289460857"/>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2151</TotalTime>
  <Words>1260</Words>
  <Application>Microsoft Office PowerPoint</Application>
  <PresentationFormat>Экран (4:3)</PresentationFormat>
  <Paragraphs>169</Paragraphs>
  <Slides>18</Slides>
  <Notes>0</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18</vt:i4>
      </vt:variant>
    </vt:vector>
  </HeadingPairs>
  <TitlesOfParts>
    <vt:vector size="29" baseType="lpstr">
      <vt:lpstr>NSimSun</vt:lpstr>
      <vt:lpstr>Arial</vt:lpstr>
      <vt:lpstr>Calibri</vt:lpstr>
      <vt:lpstr>Cambria Math</vt:lpstr>
      <vt:lpstr>Graphik RBC LC</vt:lpstr>
      <vt:lpstr>Liberation Serif</vt:lpstr>
      <vt:lpstr>Mangal</vt:lpstr>
      <vt:lpstr>Times New Roman</vt:lpstr>
      <vt:lpstr>Trebuchet MS</vt:lpstr>
      <vt:lpstr>Wingdings 3</vt:lpstr>
      <vt:lpstr>Аспект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Секция       «Мир наших интересов»      Диагностические свойства минералов</dc:title>
  <dc:subject/>
  <dc:creator>1</dc:creator>
  <dc:description/>
  <cp:lastModifiedBy>Альбина</cp:lastModifiedBy>
  <cp:revision>125</cp:revision>
  <dcterms:created xsi:type="dcterms:W3CDTF">2012-04-23T15:11:15Z</dcterms:created>
  <dcterms:modified xsi:type="dcterms:W3CDTF">2025-03-21T09:15:52Z</dcterms:modified>
  <dc:language>ru-RU</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12.0000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0</vt:i4>
  </property>
  <property fmtid="{D5CDD505-2E9C-101B-9397-08002B2CF9AE}" pid="8" name="PresentationFormat">
    <vt:lpwstr>Экран (4:3)</vt:lpwstr>
  </property>
  <property fmtid="{D5CDD505-2E9C-101B-9397-08002B2CF9AE}" pid="9" name="ScaleCrop">
    <vt:bool>false</vt:bool>
  </property>
  <property fmtid="{D5CDD505-2E9C-101B-9397-08002B2CF9AE}" pid="10" name="ShareDoc">
    <vt:bool>false</vt:bool>
  </property>
  <property fmtid="{D5CDD505-2E9C-101B-9397-08002B2CF9AE}" pid="11" name="Slides">
    <vt:i4>32</vt:i4>
  </property>
</Properties>
</file>