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wmf" ContentType="image/x-wmf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3"/>
  </p:notesMasterIdLst>
  <p:sldIdLst>
    <p:sldId id="257" r:id="rId2"/>
    <p:sldId id="256" r:id="rId3"/>
    <p:sldId id="258" r:id="rId4"/>
    <p:sldId id="259" r:id="rId5"/>
    <p:sldId id="260" r:id="rId6"/>
    <p:sldId id="261" r:id="rId7"/>
    <p:sldId id="262" r:id="rId8"/>
    <p:sldId id="263" r:id="rId9"/>
    <p:sldId id="278" r:id="rId10"/>
    <p:sldId id="281" r:id="rId11"/>
    <p:sldId id="283" r:id="rId12"/>
    <p:sldId id="276" r:id="rId13"/>
    <p:sldId id="266" r:id="rId14"/>
    <p:sldId id="287" r:id="rId15"/>
    <p:sldId id="264" r:id="rId16"/>
    <p:sldId id="285" r:id="rId17"/>
    <p:sldId id="277" r:id="rId18"/>
    <p:sldId id="288" r:id="rId19"/>
    <p:sldId id="290" r:id="rId20"/>
    <p:sldId id="279" r:id="rId21"/>
    <p:sldId id="286" r:id="rId22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95" d="100"/>
          <a:sy n="95" d="100"/>
        </p:scale>
        <p:origin x="-108" y="-124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image" Target="../media/image1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image" Target="../media/image2.wmf"/><Relationship Id="rId1" Type="http://schemas.openxmlformats.org/officeDocument/2006/relationships/image" Target="../media/image3.w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image" Target="../media/image5.w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image" Target="../media/image6.wmf"/></Relationships>
</file>

<file path=ppt/drawings/_rels/vmlDrawing5.v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image" Target="../media/image7.w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CAB9A279-36D3-4FB1-8195-96FD039A0212}" type="datetimeFigureOut">
              <a:rPr lang="ru-RU"/>
              <a:pPr>
                <a:defRPr/>
              </a:pPr>
              <a:t>10.04.2024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D7F8A034-0D44-4690-94C6-49E2AB8708D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4165545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6866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33795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F75946F-D19B-42A8-B69A-BBA493BEE5BC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13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D8E8C9-C369-4467-884B-2ABABE0A2545}" type="datetimeFigureOut">
              <a:rPr lang="ru-RU"/>
              <a:pPr>
                <a:defRPr/>
              </a:pPr>
              <a:t>10.04.2024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981945-8570-48E8-BAEA-C493996332A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46FD52-BD5A-4A84-ACFA-69B2BD7A1227}" type="datetimeFigureOut">
              <a:rPr lang="ru-RU"/>
              <a:pPr>
                <a:defRPr/>
              </a:pPr>
              <a:t>10.04.2024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39E572-360E-4FDE-B1D8-08B8A4DA03D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A32CD8-83A7-40AD-9EFC-B4233AEA0C6F}" type="datetimeFigureOut">
              <a:rPr lang="ru-RU"/>
              <a:pPr>
                <a:defRPr/>
              </a:pPr>
              <a:t>10.04.2024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8B6BF3-D29E-4EA8-BEA3-07E48892D55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13716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981200"/>
            <a:ext cx="8229600" cy="4114800"/>
          </a:xfrm>
        </p:spPr>
        <p:txBody>
          <a:bodyPr rtlCol="0">
            <a:normAutofit/>
          </a:bodyPr>
          <a:lstStyle/>
          <a:p>
            <a:pPr lvl="0"/>
            <a:endParaRPr lang="ru-RU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0E255E-7554-4B7F-A701-BF3DD855722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152400"/>
            <a:ext cx="6870700" cy="16002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685800" y="1828800"/>
            <a:ext cx="3771900" cy="36576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10100" y="1828800"/>
            <a:ext cx="3771900" cy="36576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3E97D4-9981-45F9-8927-52106E3520D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FD43DF-9375-48DC-BCB9-F7A7500AF8C4}" type="datetimeFigureOut">
              <a:rPr lang="ru-RU"/>
              <a:pPr>
                <a:defRPr/>
              </a:pPr>
              <a:t>10.04.2024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F07954-BEE0-4278-99BA-92903583EB9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2EEF1C-0FFE-4E9C-BE31-5419537EFD5F}" type="datetimeFigureOut">
              <a:rPr lang="ru-RU"/>
              <a:pPr>
                <a:defRPr/>
              </a:pPr>
              <a:t>10.04.2024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5896DD-553F-4697-93AB-3FA9644D312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E5002E-0DED-44DA-9651-02428454F9C1}" type="datetimeFigureOut">
              <a:rPr lang="ru-RU"/>
              <a:pPr>
                <a:defRPr/>
              </a:pPr>
              <a:t>10.04.2024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AD7265-81E2-450F-AAE8-0456397B811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8AC29E-220C-4175-B161-E4B710B3437D}" type="datetimeFigureOut">
              <a:rPr lang="ru-RU"/>
              <a:pPr>
                <a:defRPr/>
              </a:pPr>
              <a:t>10.04.2024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411127-428C-4735-AEA5-FB880223025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182015-8845-4FBE-B5A3-BE5E00770C47}" type="datetimeFigureOut">
              <a:rPr lang="ru-RU"/>
              <a:pPr>
                <a:defRPr/>
              </a:pPr>
              <a:t>10.04.2024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AD5378-F8D3-4E78-BD9B-0759EFF61FC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E62434-3452-4D47-BAA6-CD429D4BEB41}" type="datetimeFigureOut">
              <a:rPr lang="ru-RU"/>
              <a:pPr>
                <a:defRPr/>
              </a:pPr>
              <a:t>10.04.2024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D8BB88-80A3-49A6-B9A3-35B53E8FFB2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D92146-4461-4DE4-8EA9-AECCFEA48653}" type="datetimeFigureOut">
              <a:rPr lang="ru-RU"/>
              <a:pPr>
                <a:defRPr/>
              </a:pPr>
              <a:t>10.04.2024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D459F1-19A3-4F99-9F9D-9E2E6562471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C00185-B77E-41E9-8FC2-D6B41EBFE995}" type="datetimeFigureOut">
              <a:rPr lang="ru-RU"/>
              <a:pPr>
                <a:defRPr/>
              </a:pPr>
              <a:t>10.04.2024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BE0289-C7E1-4646-90DA-B488B6BDA5F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8435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C0404781-A4A6-413D-BBF1-CDFCE5089B99}" type="datetimeFigureOut">
              <a:rPr lang="ru-RU"/>
              <a:pPr>
                <a:defRPr/>
              </a:pPr>
              <a:t>10.04.2024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8171CDFB-E46A-4EBF-953C-FD892CDEC02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0" r:id="rId2"/>
    <p:sldLayoutId id="2147483659" r:id="rId3"/>
    <p:sldLayoutId id="2147483658" r:id="rId4"/>
    <p:sldLayoutId id="2147483657" r:id="rId5"/>
    <p:sldLayoutId id="2147483656" r:id="rId6"/>
    <p:sldLayoutId id="2147483655" r:id="rId7"/>
    <p:sldLayoutId id="2147483654" r:id="rId8"/>
    <p:sldLayoutId id="2147483653" r:id="rId9"/>
    <p:sldLayoutId id="2147483652" r:id="rId10"/>
    <p:sldLayoutId id="2147483651" r:id="rId11"/>
    <p:sldLayoutId id="2147483662" r:id="rId12"/>
    <p:sldLayoutId id="2147483663" r:id="rId13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wmf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Relationship Id="rId5" Type="http://schemas.openxmlformats.org/officeDocument/2006/relationships/image" Target="../media/image16.png"/><Relationship Id="rId4" Type="http://schemas.openxmlformats.org/officeDocument/2006/relationships/image" Target="../media/image15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2.w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1.wmf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wmf"/><Relationship Id="rId3" Type="http://schemas.openxmlformats.org/officeDocument/2006/relationships/oleObject" Target="../embeddings/oleObject3.bin"/><Relationship Id="rId7" Type="http://schemas.openxmlformats.org/officeDocument/2006/relationships/oleObject" Target="../embeddings/oleObject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2.wmf"/><Relationship Id="rId5" Type="http://schemas.openxmlformats.org/officeDocument/2006/relationships/oleObject" Target="../embeddings/oleObject4.bin"/><Relationship Id="rId4" Type="http://schemas.openxmlformats.org/officeDocument/2006/relationships/image" Target="../media/image3.w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2.wmf"/><Relationship Id="rId5" Type="http://schemas.openxmlformats.org/officeDocument/2006/relationships/oleObject" Target="../embeddings/oleObject7.bin"/><Relationship Id="rId4" Type="http://schemas.openxmlformats.org/officeDocument/2006/relationships/image" Target="../media/image5.w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2.wmf"/><Relationship Id="rId5" Type="http://schemas.openxmlformats.org/officeDocument/2006/relationships/oleObject" Target="../embeddings/oleObject9.bin"/><Relationship Id="rId4" Type="http://schemas.openxmlformats.org/officeDocument/2006/relationships/image" Target="../media/image6.w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2.wmf"/><Relationship Id="rId5" Type="http://schemas.openxmlformats.org/officeDocument/2006/relationships/oleObject" Target="../embeddings/oleObject11.bin"/><Relationship Id="rId4" Type="http://schemas.openxmlformats.org/officeDocument/2006/relationships/image" Target="../media/image7.w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4" Type="http://schemas.openxmlformats.org/officeDocument/2006/relationships/image" Target="../media/image2.w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4" Type="http://schemas.openxmlformats.org/officeDocument/2006/relationships/image" Target="../media/image8.emf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331640" y="285728"/>
            <a:ext cx="7669484" cy="329320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ru-RU" sz="3200" b="1" dirty="0">
                <a:solidFill>
                  <a:srgbClr val="C00000"/>
                </a:solidFill>
              </a:rPr>
              <a:t>˝Скажи мне – и я забуду,</a:t>
            </a:r>
          </a:p>
          <a:p>
            <a:pPr>
              <a:lnSpc>
                <a:spcPct val="150000"/>
              </a:lnSpc>
              <a:defRPr/>
            </a:pPr>
            <a:r>
              <a:rPr lang="ru-RU" sz="3200" b="1" dirty="0">
                <a:solidFill>
                  <a:srgbClr val="C00000"/>
                </a:solidFill>
              </a:rPr>
              <a:t>Покажи мне – и я запомню,                                      Вовлеки меня – и я научусь˝  </a:t>
            </a:r>
          </a:p>
          <a:p>
            <a:pPr>
              <a:defRPr/>
            </a:pPr>
            <a:endParaRPr lang="ru-RU" sz="3200" b="1" dirty="0">
              <a:solidFill>
                <a:srgbClr val="C00000"/>
              </a:solidFill>
            </a:endParaRPr>
          </a:p>
          <a:p>
            <a:pPr>
              <a:defRPr/>
            </a:pPr>
            <a:r>
              <a:rPr lang="ru-RU" sz="3200" b="1" dirty="0">
                <a:solidFill>
                  <a:srgbClr val="C00000"/>
                </a:solidFill>
              </a:rPr>
              <a:t>		 </a:t>
            </a:r>
            <a:r>
              <a:rPr lang="ru-RU" sz="3200" b="1" dirty="0"/>
              <a:t>китайская пословица</a:t>
            </a:r>
            <a:endParaRPr lang="ru-RU" sz="3200" b="1" dirty="0">
              <a:solidFill>
                <a:srgbClr val="A50021"/>
              </a:solidFill>
              <a:effectLst>
                <a:glow rad="139700">
                  <a:schemeClr val="accent5">
                    <a:lumMod val="40000"/>
                    <a:lumOff val="60000"/>
                    <a:alpha val="40000"/>
                  </a:schemeClr>
                </a:glow>
              </a:effectLst>
              <a:latin typeface="Georgia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69" name="Объект 3" descr="http://ugabuga.ru/files/monsters/drev_mif/prokl1.jpg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79388" y="549275"/>
            <a:ext cx="3600450" cy="5691188"/>
          </a:xfrm>
        </p:spPr>
      </p:pic>
      <p:sp>
        <p:nvSpPr>
          <p:cNvPr id="32770" name="Прямоугольник 4"/>
          <p:cNvSpPr>
            <a:spLocks noChangeArrowheads="1"/>
          </p:cNvSpPr>
          <p:nvPr/>
        </p:nvSpPr>
        <p:spPr bwMode="auto">
          <a:xfrm>
            <a:off x="3924300" y="1700213"/>
            <a:ext cx="4968875" cy="255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 b="1"/>
              <a:t> «Пифагор впервые разработал принципы геометрии…»	</a:t>
            </a:r>
          </a:p>
          <a:p>
            <a:r>
              <a:rPr lang="ru-RU" sz="3200" b="1">
                <a:solidFill>
                  <a:srgbClr val="C00000"/>
                </a:solidFill>
              </a:rPr>
              <a:t>	Прокл – греческий 			философ</a:t>
            </a:r>
            <a:r>
              <a:rPr lang="ru-RU"/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9" name="Rectangle 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3600" smtClean="0"/>
              <a:t>                 </a:t>
            </a:r>
            <a:r>
              <a:rPr lang="ru-RU" sz="3600" b="1" smtClean="0"/>
              <a:t>Открытие свойств          углов треугольника. </a:t>
            </a:r>
          </a:p>
        </p:txBody>
      </p:sp>
      <p:sp>
        <p:nvSpPr>
          <p:cNvPr id="13320" name="Rectangle 8"/>
          <p:cNvSpPr>
            <a:spLocks noGrp="1" noChangeArrowheads="1"/>
          </p:cNvSpPr>
          <p:nvPr>
            <p:ph type="body" sz="half" idx="1"/>
          </p:nvPr>
        </p:nvSpPr>
        <p:spPr>
          <a:xfrm>
            <a:off x="684213" y="1773238"/>
            <a:ext cx="7920037" cy="4319587"/>
          </a:xfrm>
        </p:spPr>
        <p:txBody>
          <a:bodyPr/>
          <a:lstStyle/>
          <a:p>
            <a:pPr marL="0" indent="0" eaLnBrk="1" hangingPunct="1">
              <a:buFont typeface="Arial" charset="0"/>
              <a:buNone/>
              <a:defRPr/>
            </a:pPr>
            <a:r>
              <a:rPr lang="ru-RU" sz="2400" b="1" dirty="0" smtClean="0"/>
              <a:t>Древние греки на основе наблюдений и из практического опыта делали выводы, высказывали свои предположения – гипотезы</a:t>
            </a:r>
          </a:p>
          <a:p>
            <a:pPr eaLnBrk="1" hangingPunct="1">
              <a:buFontTx/>
              <a:buNone/>
              <a:defRPr/>
            </a:pPr>
            <a:r>
              <a:rPr lang="ru-RU" sz="2400" b="1" dirty="0" smtClean="0"/>
              <a:t>   (</a:t>
            </a:r>
            <a:r>
              <a:rPr lang="en-US" sz="2400" b="1" dirty="0" err="1" smtClean="0"/>
              <a:t>Hypotesis</a:t>
            </a:r>
            <a:r>
              <a:rPr lang="ru-RU" sz="2400" b="1" dirty="0" smtClean="0"/>
              <a:t> – основание, предположение)</a:t>
            </a:r>
          </a:p>
          <a:p>
            <a:pPr eaLnBrk="1" hangingPunct="1">
              <a:buFontTx/>
              <a:buNone/>
              <a:defRPr/>
            </a:pPr>
            <a:r>
              <a:rPr lang="ru-RU" sz="2400" b="1" dirty="0" smtClean="0"/>
              <a:t>     а затем на встречах учёных – симпозиумах</a:t>
            </a:r>
          </a:p>
          <a:p>
            <a:pPr eaLnBrk="1" hangingPunct="1">
              <a:buFontTx/>
              <a:buNone/>
              <a:defRPr/>
            </a:pPr>
            <a:r>
              <a:rPr lang="ru-RU" sz="2400" b="1" dirty="0" smtClean="0"/>
              <a:t>   (</a:t>
            </a:r>
            <a:r>
              <a:rPr lang="en-US" sz="2400" b="1" dirty="0" smtClean="0"/>
              <a:t>symposium</a:t>
            </a:r>
            <a:r>
              <a:rPr lang="ru-RU" sz="2400" b="1" dirty="0" smtClean="0"/>
              <a:t>- буквально пиршество, совещание по какому-либо научному вопросу)</a:t>
            </a:r>
          </a:p>
          <a:p>
            <a:pPr eaLnBrk="1" hangingPunct="1">
              <a:buFontTx/>
              <a:buNone/>
              <a:defRPr/>
            </a:pPr>
            <a:r>
              <a:rPr lang="ru-RU" sz="2400" b="1" dirty="0" smtClean="0"/>
              <a:t>   эти гипотезы пытались обосновать и доказать. В то время сложилось утверждение : </a:t>
            </a:r>
            <a:r>
              <a:rPr lang="ru-RU" sz="2400" b="1" dirty="0" smtClean="0">
                <a:solidFill>
                  <a:srgbClr val="C00000"/>
                </a:solidFill>
              </a:rPr>
              <a:t>«В споре рождается истина»</a:t>
            </a:r>
          </a:p>
        </p:txBody>
      </p:sp>
      <p:pic>
        <p:nvPicPr>
          <p:cNvPr id="33795" name="Picture 9" descr="j030091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1798638" cy="170656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642910" y="404664"/>
            <a:ext cx="8286776" cy="193899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dirty="0">
                <a:effectLst>
                  <a:glow rad="228600">
                    <a:schemeClr val="accent4">
                      <a:lumMod val="40000"/>
                      <a:lumOff val="60000"/>
                      <a:alpha val="40000"/>
                    </a:schemeClr>
                  </a:glow>
                </a:effectLst>
                <a:latin typeface="Georgia" pitchFamily="18" charset="0"/>
              </a:rPr>
              <a:t>Сумма углов треугольника</a:t>
            </a:r>
          </a:p>
        </p:txBody>
      </p:sp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>
          <a:xfrm>
            <a:off x="642910" y="2636912"/>
            <a:ext cx="8286776" cy="3960440"/>
          </a:xfrm>
        </p:spPr>
        <p:txBody>
          <a:bodyPr rtlCol="0">
            <a:normAutofit/>
          </a:bodyPr>
          <a:lstStyle/>
          <a:p>
            <a:pPr marL="457200" indent="-457200" algn="l"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b="1" dirty="0" smtClean="0">
                <a:solidFill>
                  <a:schemeClr val="tx1"/>
                </a:solidFill>
                <a:effectLst>
                  <a:glow rad="228600">
                    <a:schemeClr val="accent4">
                      <a:lumMod val="40000"/>
                      <a:lumOff val="60000"/>
                      <a:alpha val="40000"/>
                    </a:schemeClr>
                  </a:glow>
                </a:effectLst>
                <a:latin typeface="Georgia" pitchFamily="18" charset="0"/>
              </a:rPr>
              <a:t>Сформулируем и докажем теорему о сумме углов треугольника</a:t>
            </a:r>
          </a:p>
          <a:p>
            <a:pPr marL="457200" indent="-457200" algn="l"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b="1" dirty="0" smtClean="0">
                <a:solidFill>
                  <a:schemeClr val="tx1"/>
                </a:solidFill>
                <a:effectLst>
                  <a:glow rad="228600">
                    <a:schemeClr val="accent4">
                      <a:lumMod val="40000"/>
                      <a:lumOff val="60000"/>
                      <a:alpha val="40000"/>
                    </a:schemeClr>
                  </a:glow>
                </a:effectLst>
                <a:latin typeface="Georgia" pitchFamily="18" charset="0"/>
              </a:rPr>
              <a:t>Научимся применять теорему для вычисления углов треугольника</a:t>
            </a:r>
          </a:p>
          <a:p>
            <a:pPr marL="457200" indent="-457200" algn="l"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2" name="Группа 51"/>
          <p:cNvGrpSpPr/>
          <p:nvPr/>
        </p:nvGrpSpPr>
        <p:grpSpPr>
          <a:xfrm>
            <a:off x="1071538" y="2428868"/>
            <a:ext cx="1241947" cy="970537"/>
            <a:chOff x="1064525" y="4984435"/>
            <a:chExt cx="1241947" cy="970537"/>
          </a:xfrm>
          <a:gradFill flip="none" rotWithShape="1">
            <a:gsLst>
              <a:gs pos="0">
                <a:schemeClr val="accent3">
                  <a:lumMod val="50000"/>
                  <a:tint val="66000"/>
                  <a:satMod val="160000"/>
                </a:schemeClr>
              </a:gs>
              <a:gs pos="50000">
                <a:schemeClr val="accent3">
                  <a:lumMod val="50000"/>
                  <a:tint val="44500"/>
                  <a:satMod val="160000"/>
                </a:schemeClr>
              </a:gs>
              <a:gs pos="100000">
                <a:schemeClr val="accent3">
                  <a:lumMod val="50000"/>
                  <a:tint val="23500"/>
                  <a:satMod val="160000"/>
                </a:schemeClr>
              </a:gs>
            </a:gsLst>
            <a:lin ang="5400000" scaled="1"/>
            <a:tileRect/>
          </a:gradFill>
        </p:grpSpPr>
        <p:sp>
          <p:nvSpPr>
            <p:cNvPr id="49" name="Полилиния 48"/>
            <p:cNvSpPr/>
            <p:nvPr/>
          </p:nvSpPr>
          <p:spPr>
            <a:xfrm>
              <a:off x="1064525" y="4984435"/>
              <a:ext cx="1241947" cy="873457"/>
            </a:xfrm>
            <a:custGeom>
              <a:avLst/>
              <a:gdLst>
                <a:gd name="connsiteX0" fmla="*/ 0 w 1241947"/>
                <a:gd name="connsiteY0" fmla="*/ 873457 h 873457"/>
                <a:gd name="connsiteX1" fmla="*/ 286603 w 1241947"/>
                <a:gd name="connsiteY1" fmla="*/ 0 h 873457"/>
                <a:gd name="connsiteX2" fmla="*/ 1241947 w 1241947"/>
                <a:gd name="connsiteY2" fmla="*/ 846162 h 8734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41947" h="873457">
                  <a:moveTo>
                    <a:pt x="0" y="873457"/>
                  </a:moveTo>
                  <a:lnTo>
                    <a:pt x="286603" y="0"/>
                  </a:lnTo>
                  <a:lnTo>
                    <a:pt x="1241947" y="846162"/>
                  </a:lnTo>
                </a:path>
              </a:pathLst>
            </a:custGeom>
            <a:grpFill/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51" name="Полилиния 50"/>
            <p:cNvSpPr/>
            <p:nvPr/>
          </p:nvSpPr>
          <p:spPr>
            <a:xfrm>
              <a:off x="1078173" y="5813946"/>
              <a:ext cx="1228299" cy="141026"/>
            </a:xfrm>
            <a:custGeom>
              <a:avLst/>
              <a:gdLst>
                <a:gd name="connsiteX0" fmla="*/ 0 w 1228299"/>
                <a:gd name="connsiteY0" fmla="*/ 13647 h 141026"/>
                <a:gd name="connsiteX1" fmla="*/ 191069 w 1228299"/>
                <a:gd name="connsiteY1" fmla="*/ 95534 h 141026"/>
                <a:gd name="connsiteX2" fmla="*/ 423081 w 1228299"/>
                <a:gd name="connsiteY2" fmla="*/ 27295 h 141026"/>
                <a:gd name="connsiteX3" fmla="*/ 818866 w 1228299"/>
                <a:gd name="connsiteY3" fmla="*/ 136477 h 141026"/>
                <a:gd name="connsiteX4" fmla="*/ 1228299 w 1228299"/>
                <a:gd name="connsiteY4" fmla="*/ 0 h 141026"/>
                <a:gd name="connsiteX0" fmla="*/ 0 w 1228299"/>
                <a:gd name="connsiteY0" fmla="*/ 13647 h 141026"/>
                <a:gd name="connsiteX1" fmla="*/ 191069 w 1228299"/>
                <a:gd name="connsiteY1" fmla="*/ 95534 h 141026"/>
                <a:gd name="connsiteX2" fmla="*/ 423081 w 1228299"/>
                <a:gd name="connsiteY2" fmla="*/ 27295 h 141026"/>
                <a:gd name="connsiteX3" fmla="*/ 818866 w 1228299"/>
                <a:gd name="connsiteY3" fmla="*/ 136477 h 141026"/>
                <a:gd name="connsiteX4" fmla="*/ 1228299 w 1228299"/>
                <a:gd name="connsiteY4" fmla="*/ 0 h 1410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28299" h="141026">
                  <a:moveTo>
                    <a:pt x="0" y="13647"/>
                  </a:moveTo>
                  <a:cubicBezTo>
                    <a:pt x="60278" y="53453"/>
                    <a:pt x="120556" y="93259"/>
                    <a:pt x="191069" y="95534"/>
                  </a:cubicBezTo>
                  <a:cubicBezTo>
                    <a:pt x="261582" y="97809"/>
                    <a:pt x="318448" y="20471"/>
                    <a:pt x="423081" y="27295"/>
                  </a:cubicBezTo>
                  <a:cubicBezTo>
                    <a:pt x="527714" y="34119"/>
                    <a:pt x="684663" y="141026"/>
                    <a:pt x="818866" y="136477"/>
                  </a:cubicBezTo>
                  <a:cubicBezTo>
                    <a:pt x="953069" y="131928"/>
                    <a:pt x="1090684" y="65964"/>
                    <a:pt x="1228299" y="0"/>
                  </a:cubicBezTo>
                </a:path>
              </a:pathLst>
            </a:custGeom>
            <a:grpFill/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</p:grpSp>
      <p:grpSp>
        <p:nvGrpSpPr>
          <p:cNvPr id="46" name="Группа 45"/>
          <p:cNvGrpSpPr/>
          <p:nvPr/>
        </p:nvGrpSpPr>
        <p:grpSpPr>
          <a:xfrm rot="10800000">
            <a:off x="2772402" y="4014152"/>
            <a:ext cx="1364776" cy="837612"/>
            <a:chOff x="1351128" y="5454006"/>
            <a:chExt cx="1364776" cy="837612"/>
          </a:xfrm>
          <a:gradFill flip="none" rotWithShape="1">
            <a:gsLst>
              <a:gs pos="0">
                <a:schemeClr val="tx2">
                  <a:lumMod val="75000"/>
                  <a:tint val="66000"/>
                  <a:satMod val="160000"/>
                </a:schemeClr>
              </a:gs>
              <a:gs pos="50000">
                <a:schemeClr val="tx2">
                  <a:lumMod val="75000"/>
                  <a:tint val="44500"/>
                  <a:satMod val="160000"/>
                </a:schemeClr>
              </a:gs>
              <a:gs pos="100000">
                <a:schemeClr val="tx2">
                  <a:lumMod val="75000"/>
                  <a:tint val="23500"/>
                  <a:satMod val="160000"/>
                </a:schemeClr>
              </a:gs>
            </a:gsLst>
            <a:lin ang="2700000" scaled="1"/>
            <a:tileRect/>
          </a:gradFill>
        </p:grpSpPr>
        <p:sp>
          <p:nvSpPr>
            <p:cNvPr id="47" name="Полилиния 46"/>
            <p:cNvSpPr/>
            <p:nvPr/>
          </p:nvSpPr>
          <p:spPr>
            <a:xfrm>
              <a:off x="1351128" y="5454006"/>
              <a:ext cx="1364776" cy="832514"/>
            </a:xfrm>
            <a:custGeom>
              <a:avLst/>
              <a:gdLst>
                <a:gd name="connsiteX0" fmla="*/ 955344 w 1364776"/>
                <a:gd name="connsiteY0" fmla="*/ 832514 h 832514"/>
                <a:gd name="connsiteX1" fmla="*/ 0 w 1364776"/>
                <a:gd name="connsiteY1" fmla="*/ 0 h 832514"/>
                <a:gd name="connsiteX2" fmla="*/ 1364776 w 1364776"/>
                <a:gd name="connsiteY2" fmla="*/ 0 h 832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64776" h="832514">
                  <a:moveTo>
                    <a:pt x="955344" y="832514"/>
                  </a:moveTo>
                  <a:lnTo>
                    <a:pt x="0" y="0"/>
                  </a:lnTo>
                  <a:lnTo>
                    <a:pt x="1364776" y="0"/>
                  </a:lnTo>
                </a:path>
              </a:pathLst>
            </a:custGeom>
            <a:grpFill/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48" name="Полилиния 47"/>
            <p:cNvSpPr/>
            <p:nvPr/>
          </p:nvSpPr>
          <p:spPr>
            <a:xfrm>
              <a:off x="2306471" y="5459104"/>
              <a:ext cx="388961" cy="832514"/>
            </a:xfrm>
            <a:custGeom>
              <a:avLst/>
              <a:gdLst>
                <a:gd name="connsiteX0" fmla="*/ 368490 w 388961"/>
                <a:gd name="connsiteY0" fmla="*/ 0 h 832514"/>
                <a:gd name="connsiteX1" fmla="*/ 354842 w 388961"/>
                <a:gd name="connsiteY1" fmla="*/ 354842 h 832514"/>
                <a:gd name="connsiteX2" fmla="*/ 163774 w 388961"/>
                <a:gd name="connsiteY2" fmla="*/ 504968 h 832514"/>
                <a:gd name="connsiteX3" fmla="*/ 136478 w 388961"/>
                <a:gd name="connsiteY3" fmla="*/ 764275 h 832514"/>
                <a:gd name="connsiteX4" fmla="*/ 0 w 388961"/>
                <a:gd name="connsiteY4" fmla="*/ 832514 h 832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8961" h="832514">
                  <a:moveTo>
                    <a:pt x="368490" y="0"/>
                  </a:moveTo>
                  <a:cubicBezTo>
                    <a:pt x="378725" y="135340"/>
                    <a:pt x="388961" y="270681"/>
                    <a:pt x="354842" y="354842"/>
                  </a:cubicBezTo>
                  <a:cubicBezTo>
                    <a:pt x="320723" y="439003"/>
                    <a:pt x="200168" y="436729"/>
                    <a:pt x="163774" y="504968"/>
                  </a:cubicBezTo>
                  <a:cubicBezTo>
                    <a:pt x="127380" y="573207"/>
                    <a:pt x="163774" y="709684"/>
                    <a:pt x="136478" y="764275"/>
                  </a:cubicBezTo>
                  <a:cubicBezTo>
                    <a:pt x="109182" y="818866"/>
                    <a:pt x="54591" y="825690"/>
                    <a:pt x="0" y="832514"/>
                  </a:cubicBezTo>
                </a:path>
              </a:pathLst>
            </a:custGeom>
            <a:grpFill/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</p:grpSp>
      <p:grpSp>
        <p:nvGrpSpPr>
          <p:cNvPr id="45" name="Группа 44"/>
          <p:cNvGrpSpPr/>
          <p:nvPr/>
        </p:nvGrpSpPr>
        <p:grpSpPr>
          <a:xfrm>
            <a:off x="1374136" y="2442516"/>
            <a:ext cx="1364776" cy="837612"/>
            <a:chOff x="1351128" y="5454006"/>
            <a:chExt cx="1364776" cy="837612"/>
          </a:xfrm>
          <a:gradFill flip="none" rotWithShape="1">
            <a:gsLst>
              <a:gs pos="0">
                <a:schemeClr val="tx2">
                  <a:lumMod val="75000"/>
                  <a:tint val="66000"/>
                  <a:satMod val="160000"/>
                </a:schemeClr>
              </a:gs>
              <a:gs pos="50000">
                <a:schemeClr val="tx2">
                  <a:lumMod val="75000"/>
                  <a:tint val="44500"/>
                  <a:satMod val="160000"/>
                </a:schemeClr>
              </a:gs>
              <a:gs pos="100000">
                <a:schemeClr val="tx2">
                  <a:lumMod val="75000"/>
                  <a:tint val="23500"/>
                  <a:satMod val="160000"/>
                </a:schemeClr>
              </a:gs>
            </a:gsLst>
            <a:lin ang="2700000" scaled="1"/>
            <a:tileRect/>
          </a:gradFill>
        </p:grpSpPr>
        <p:sp>
          <p:nvSpPr>
            <p:cNvPr id="43" name="Полилиния 42"/>
            <p:cNvSpPr/>
            <p:nvPr/>
          </p:nvSpPr>
          <p:spPr>
            <a:xfrm>
              <a:off x="1351128" y="5454006"/>
              <a:ext cx="1364776" cy="832514"/>
            </a:xfrm>
            <a:custGeom>
              <a:avLst/>
              <a:gdLst>
                <a:gd name="connsiteX0" fmla="*/ 955344 w 1364776"/>
                <a:gd name="connsiteY0" fmla="*/ 832514 h 832514"/>
                <a:gd name="connsiteX1" fmla="*/ 0 w 1364776"/>
                <a:gd name="connsiteY1" fmla="*/ 0 h 832514"/>
                <a:gd name="connsiteX2" fmla="*/ 1364776 w 1364776"/>
                <a:gd name="connsiteY2" fmla="*/ 0 h 832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64776" h="832514">
                  <a:moveTo>
                    <a:pt x="955344" y="832514"/>
                  </a:moveTo>
                  <a:lnTo>
                    <a:pt x="0" y="0"/>
                  </a:lnTo>
                  <a:lnTo>
                    <a:pt x="1364776" y="0"/>
                  </a:lnTo>
                </a:path>
              </a:pathLst>
            </a:custGeom>
            <a:grpFill/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44" name="Полилиния 43"/>
            <p:cNvSpPr/>
            <p:nvPr/>
          </p:nvSpPr>
          <p:spPr>
            <a:xfrm>
              <a:off x="2306471" y="5459104"/>
              <a:ext cx="388961" cy="832514"/>
            </a:xfrm>
            <a:custGeom>
              <a:avLst/>
              <a:gdLst>
                <a:gd name="connsiteX0" fmla="*/ 368490 w 388961"/>
                <a:gd name="connsiteY0" fmla="*/ 0 h 832514"/>
                <a:gd name="connsiteX1" fmla="*/ 354842 w 388961"/>
                <a:gd name="connsiteY1" fmla="*/ 354842 h 832514"/>
                <a:gd name="connsiteX2" fmla="*/ 163774 w 388961"/>
                <a:gd name="connsiteY2" fmla="*/ 504968 h 832514"/>
                <a:gd name="connsiteX3" fmla="*/ 136478 w 388961"/>
                <a:gd name="connsiteY3" fmla="*/ 764275 h 832514"/>
                <a:gd name="connsiteX4" fmla="*/ 0 w 388961"/>
                <a:gd name="connsiteY4" fmla="*/ 832514 h 832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8961" h="832514">
                  <a:moveTo>
                    <a:pt x="368490" y="0"/>
                  </a:moveTo>
                  <a:cubicBezTo>
                    <a:pt x="378725" y="135340"/>
                    <a:pt x="388961" y="270681"/>
                    <a:pt x="354842" y="354842"/>
                  </a:cubicBezTo>
                  <a:cubicBezTo>
                    <a:pt x="320723" y="439003"/>
                    <a:pt x="200168" y="436729"/>
                    <a:pt x="163774" y="504968"/>
                  </a:cubicBezTo>
                  <a:cubicBezTo>
                    <a:pt x="127380" y="573207"/>
                    <a:pt x="163774" y="709684"/>
                    <a:pt x="136478" y="764275"/>
                  </a:cubicBezTo>
                  <a:cubicBezTo>
                    <a:pt x="109182" y="818866"/>
                    <a:pt x="54591" y="825690"/>
                    <a:pt x="0" y="832514"/>
                  </a:cubicBezTo>
                </a:path>
              </a:pathLst>
            </a:custGeom>
            <a:grpFill/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</p:grpSp>
      <p:grpSp>
        <p:nvGrpSpPr>
          <p:cNvPr id="36" name="Группа 35"/>
          <p:cNvGrpSpPr/>
          <p:nvPr/>
        </p:nvGrpSpPr>
        <p:grpSpPr>
          <a:xfrm rot="10800000">
            <a:off x="585120" y="3929066"/>
            <a:ext cx="917308" cy="933450"/>
            <a:chOff x="1625909" y="5295900"/>
            <a:chExt cx="917308" cy="933450"/>
          </a:xfrm>
          <a:gradFill flip="none" rotWithShape="1">
            <a:gsLst>
              <a:gs pos="0">
                <a:schemeClr val="accent2">
                  <a:lumMod val="75000"/>
                  <a:tint val="66000"/>
                  <a:satMod val="160000"/>
                </a:schemeClr>
              </a:gs>
              <a:gs pos="50000">
                <a:schemeClr val="accent2">
                  <a:lumMod val="75000"/>
                  <a:tint val="44500"/>
                  <a:satMod val="160000"/>
                </a:schemeClr>
              </a:gs>
              <a:gs pos="100000">
                <a:schemeClr val="accent2">
                  <a:lumMod val="75000"/>
                  <a:tint val="23500"/>
                  <a:satMod val="160000"/>
                </a:schemeClr>
              </a:gs>
            </a:gsLst>
            <a:lin ang="8100000" scaled="1"/>
            <a:tileRect/>
          </a:gradFill>
        </p:grpSpPr>
        <p:sp>
          <p:nvSpPr>
            <p:cNvPr id="37" name="Полилиния 36"/>
            <p:cNvSpPr/>
            <p:nvPr/>
          </p:nvSpPr>
          <p:spPr>
            <a:xfrm>
              <a:off x="1652567" y="5305438"/>
              <a:ext cx="890650" cy="914400"/>
            </a:xfrm>
            <a:custGeom>
              <a:avLst/>
              <a:gdLst>
                <a:gd name="connsiteX0" fmla="*/ 0 w 890650"/>
                <a:gd name="connsiteY0" fmla="*/ 0 h 914400"/>
                <a:gd name="connsiteX1" fmla="*/ 890650 w 890650"/>
                <a:gd name="connsiteY1" fmla="*/ 11875 h 914400"/>
                <a:gd name="connsiteX2" fmla="*/ 617517 w 890650"/>
                <a:gd name="connsiteY2" fmla="*/ 914400 h 914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90650" h="914400">
                  <a:moveTo>
                    <a:pt x="0" y="0"/>
                  </a:moveTo>
                  <a:lnTo>
                    <a:pt x="890650" y="11875"/>
                  </a:lnTo>
                  <a:lnTo>
                    <a:pt x="617517" y="914400"/>
                  </a:lnTo>
                </a:path>
              </a:pathLst>
            </a:custGeom>
            <a:grpFill/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38" name="Полилиния 37"/>
            <p:cNvSpPr/>
            <p:nvPr/>
          </p:nvSpPr>
          <p:spPr>
            <a:xfrm>
              <a:off x="1625909" y="5295900"/>
              <a:ext cx="649287" cy="933450"/>
            </a:xfrm>
            <a:custGeom>
              <a:avLst/>
              <a:gdLst>
                <a:gd name="connsiteX0" fmla="*/ 49212 w 649287"/>
                <a:gd name="connsiteY0" fmla="*/ 0 h 933450"/>
                <a:gd name="connsiteX1" fmla="*/ 49212 w 649287"/>
                <a:gd name="connsiteY1" fmla="*/ 371475 h 933450"/>
                <a:gd name="connsiteX2" fmla="*/ 344487 w 649287"/>
                <a:gd name="connsiteY2" fmla="*/ 581025 h 933450"/>
                <a:gd name="connsiteX3" fmla="*/ 458787 w 649287"/>
                <a:gd name="connsiteY3" fmla="*/ 866775 h 933450"/>
                <a:gd name="connsiteX4" fmla="*/ 649287 w 649287"/>
                <a:gd name="connsiteY4" fmla="*/ 933450 h 933450"/>
                <a:gd name="connsiteX0" fmla="*/ 49212 w 649287"/>
                <a:gd name="connsiteY0" fmla="*/ 0 h 933450"/>
                <a:gd name="connsiteX1" fmla="*/ 49212 w 649287"/>
                <a:gd name="connsiteY1" fmla="*/ 371475 h 933450"/>
                <a:gd name="connsiteX2" fmla="*/ 344487 w 649287"/>
                <a:gd name="connsiteY2" fmla="*/ 581025 h 933450"/>
                <a:gd name="connsiteX3" fmla="*/ 458787 w 649287"/>
                <a:gd name="connsiteY3" fmla="*/ 866775 h 933450"/>
                <a:gd name="connsiteX4" fmla="*/ 649287 w 649287"/>
                <a:gd name="connsiteY4" fmla="*/ 933450 h 933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49287" h="933450">
                  <a:moveTo>
                    <a:pt x="49212" y="0"/>
                  </a:moveTo>
                  <a:cubicBezTo>
                    <a:pt x="24606" y="137319"/>
                    <a:pt x="0" y="274638"/>
                    <a:pt x="49212" y="371475"/>
                  </a:cubicBezTo>
                  <a:cubicBezTo>
                    <a:pt x="98424" y="468312"/>
                    <a:pt x="276224" y="498475"/>
                    <a:pt x="344487" y="581025"/>
                  </a:cubicBezTo>
                  <a:cubicBezTo>
                    <a:pt x="412750" y="663575"/>
                    <a:pt x="407987" y="808038"/>
                    <a:pt x="458787" y="866775"/>
                  </a:cubicBezTo>
                  <a:cubicBezTo>
                    <a:pt x="509587" y="925512"/>
                    <a:pt x="579437" y="929481"/>
                    <a:pt x="649287" y="933450"/>
                  </a:cubicBezTo>
                </a:path>
              </a:pathLst>
            </a:custGeom>
            <a:grpFill/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</p:grpSp>
      <p:grpSp>
        <p:nvGrpSpPr>
          <p:cNvPr id="35" name="Группа 34"/>
          <p:cNvGrpSpPr/>
          <p:nvPr/>
        </p:nvGrpSpPr>
        <p:grpSpPr>
          <a:xfrm>
            <a:off x="442244" y="2412022"/>
            <a:ext cx="917308" cy="933450"/>
            <a:chOff x="1625909" y="5295900"/>
            <a:chExt cx="917308" cy="933450"/>
          </a:xfrm>
          <a:gradFill flip="none" rotWithShape="1">
            <a:gsLst>
              <a:gs pos="0">
                <a:schemeClr val="accent2">
                  <a:lumMod val="75000"/>
                  <a:tint val="66000"/>
                  <a:satMod val="160000"/>
                </a:schemeClr>
              </a:gs>
              <a:gs pos="50000">
                <a:schemeClr val="accent2">
                  <a:lumMod val="75000"/>
                  <a:tint val="44500"/>
                  <a:satMod val="160000"/>
                </a:schemeClr>
              </a:gs>
              <a:gs pos="100000">
                <a:schemeClr val="accent2">
                  <a:lumMod val="75000"/>
                  <a:tint val="23500"/>
                  <a:satMod val="160000"/>
                </a:schemeClr>
              </a:gs>
            </a:gsLst>
            <a:lin ang="8100000" scaled="1"/>
            <a:tileRect/>
          </a:gradFill>
        </p:grpSpPr>
        <p:sp>
          <p:nvSpPr>
            <p:cNvPr id="32" name="Полилиния 31"/>
            <p:cNvSpPr/>
            <p:nvPr/>
          </p:nvSpPr>
          <p:spPr>
            <a:xfrm>
              <a:off x="1652567" y="5305438"/>
              <a:ext cx="890650" cy="914400"/>
            </a:xfrm>
            <a:custGeom>
              <a:avLst/>
              <a:gdLst>
                <a:gd name="connsiteX0" fmla="*/ 0 w 890650"/>
                <a:gd name="connsiteY0" fmla="*/ 0 h 914400"/>
                <a:gd name="connsiteX1" fmla="*/ 890650 w 890650"/>
                <a:gd name="connsiteY1" fmla="*/ 11875 h 914400"/>
                <a:gd name="connsiteX2" fmla="*/ 617517 w 890650"/>
                <a:gd name="connsiteY2" fmla="*/ 914400 h 914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90650" h="914400">
                  <a:moveTo>
                    <a:pt x="0" y="0"/>
                  </a:moveTo>
                  <a:lnTo>
                    <a:pt x="890650" y="11875"/>
                  </a:lnTo>
                  <a:lnTo>
                    <a:pt x="617517" y="914400"/>
                  </a:lnTo>
                </a:path>
              </a:pathLst>
            </a:custGeom>
            <a:grpFill/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34" name="Полилиния 33"/>
            <p:cNvSpPr/>
            <p:nvPr/>
          </p:nvSpPr>
          <p:spPr>
            <a:xfrm>
              <a:off x="1625909" y="5295900"/>
              <a:ext cx="649287" cy="933450"/>
            </a:xfrm>
            <a:custGeom>
              <a:avLst/>
              <a:gdLst>
                <a:gd name="connsiteX0" fmla="*/ 49212 w 649287"/>
                <a:gd name="connsiteY0" fmla="*/ 0 h 933450"/>
                <a:gd name="connsiteX1" fmla="*/ 49212 w 649287"/>
                <a:gd name="connsiteY1" fmla="*/ 371475 h 933450"/>
                <a:gd name="connsiteX2" fmla="*/ 344487 w 649287"/>
                <a:gd name="connsiteY2" fmla="*/ 581025 h 933450"/>
                <a:gd name="connsiteX3" fmla="*/ 458787 w 649287"/>
                <a:gd name="connsiteY3" fmla="*/ 866775 h 933450"/>
                <a:gd name="connsiteX4" fmla="*/ 649287 w 649287"/>
                <a:gd name="connsiteY4" fmla="*/ 933450 h 933450"/>
                <a:gd name="connsiteX0" fmla="*/ 49212 w 649287"/>
                <a:gd name="connsiteY0" fmla="*/ 0 h 933450"/>
                <a:gd name="connsiteX1" fmla="*/ 49212 w 649287"/>
                <a:gd name="connsiteY1" fmla="*/ 371475 h 933450"/>
                <a:gd name="connsiteX2" fmla="*/ 344487 w 649287"/>
                <a:gd name="connsiteY2" fmla="*/ 581025 h 933450"/>
                <a:gd name="connsiteX3" fmla="*/ 458787 w 649287"/>
                <a:gd name="connsiteY3" fmla="*/ 866775 h 933450"/>
                <a:gd name="connsiteX4" fmla="*/ 649287 w 649287"/>
                <a:gd name="connsiteY4" fmla="*/ 933450 h 933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49287" h="933450">
                  <a:moveTo>
                    <a:pt x="49212" y="0"/>
                  </a:moveTo>
                  <a:cubicBezTo>
                    <a:pt x="24606" y="137319"/>
                    <a:pt x="0" y="274638"/>
                    <a:pt x="49212" y="371475"/>
                  </a:cubicBezTo>
                  <a:cubicBezTo>
                    <a:pt x="98424" y="468312"/>
                    <a:pt x="276224" y="498475"/>
                    <a:pt x="344487" y="581025"/>
                  </a:cubicBezTo>
                  <a:cubicBezTo>
                    <a:pt x="412750" y="663575"/>
                    <a:pt x="407987" y="808038"/>
                    <a:pt x="458787" y="866775"/>
                  </a:cubicBezTo>
                  <a:cubicBezTo>
                    <a:pt x="509587" y="925512"/>
                    <a:pt x="579437" y="929481"/>
                    <a:pt x="649287" y="933450"/>
                  </a:cubicBezTo>
                </a:path>
              </a:pathLst>
            </a:custGeom>
            <a:grpFill/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</p:grp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82550" y="973138"/>
          <a:ext cx="9001156" cy="58579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47236"/>
                <a:gridCol w="4653920"/>
              </a:tblGrid>
              <a:tr h="5857916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3"/>
                      <a:stretch>
                        <a:fillRect/>
                      </a:stretch>
                    </a:blipFill>
                  </a:tcPr>
                </a:tc>
              </a:tr>
            </a:tbl>
          </a:graphicData>
        </a:graphic>
      </p:graphicFrame>
      <p:sp>
        <p:nvSpPr>
          <p:cNvPr id="5" name="Равнобедренный треугольник 4"/>
          <p:cNvSpPr/>
          <p:nvPr/>
        </p:nvSpPr>
        <p:spPr>
          <a:xfrm>
            <a:off x="571500" y="2428875"/>
            <a:ext cx="3571875" cy="2428875"/>
          </a:xfrm>
          <a:prstGeom prst="triangle">
            <a:avLst>
              <a:gd name="adj" fmla="val 21726"/>
            </a:avLst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244475" y="2417763"/>
            <a:ext cx="4071938" cy="1587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285750" y="4846638"/>
            <a:ext cx="42862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 i="1">
                <a:latin typeface="Times New Roman" pitchFamily="18" charset="0"/>
                <a:cs typeface="Times New Roman" pitchFamily="18" charset="0"/>
              </a:rPr>
              <a:t>А</a:t>
            </a: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1214438" y="1966913"/>
            <a:ext cx="42862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 i="1">
                <a:latin typeface="Times New Roman" pitchFamily="18" charset="0"/>
                <a:cs typeface="Times New Roman" pitchFamily="18" charset="0"/>
              </a:rPr>
              <a:t>В</a:t>
            </a: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3956050" y="4813300"/>
            <a:ext cx="42862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 i="1">
                <a:latin typeface="Times New Roman" pitchFamily="18" charset="0"/>
                <a:cs typeface="Times New Roman" pitchFamily="18" charset="0"/>
              </a:rPr>
              <a:t>С</a:t>
            </a: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285750" y="1966913"/>
            <a:ext cx="42862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 i="1">
                <a:latin typeface="Times New Roman" pitchFamily="18" charset="0"/>
                <a:cs typeface="Times New Roman" pitchFamily="18" charset="0"/>
              </a:rPr>
              <a:t>М</a:t>
            </a: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3929063" y="1966913"/>
            <a:ext cx="42862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b="1" i="1">
                <a:latin typeface="Times New Roman" pitchFamily="18" charset="0"/>
                <a:cs typeface="Times New Roman" pitchFamily="18" charset="0"/>
              </a:rPr>
              <a:t>N</a:t>
            </a:r>
            <a:endParaRPr lang="ru-RU" sz="2400" b="1" i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714375" y="2374900"/>
            <a:ext cx="428625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b="1" i="1">
                <a:latin typeface="Times New Roman" pitchFamily="18" charset="0"/>
                <a:cs typeface="Times New Roman" pitchFamily="18" charset="0"/>
              </a:rPr>
              <a:t>1</a:t>
            </a:r>
            <a:endParaRPr lang="ru-RU" sz="2400" b="1" i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1285875" y="2643188"/>
            <a:ext cx="42862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b="1" i="1">
                <a:latin typeface="Times New Roman" pitchFamily="18" charset="0"/>
                <a:cs typeface="Times New Roman" pitchFamily="18" charset="0"/>
              </a:rPr>
              <a:t>2</a:t>
            </a:r>
            <a:endParaRPr lang="ru-RU" sz="2400" b="1" i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1857375" y="2395538"/>
            <a:ext cx="42862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b="1" i="1">
                <a:latin typeface="Times New Roman" pitchFamily="18" charset="0"/>
                <a:cs typeface="Times New Roman" pitchFamily="18" charset="0"/>
              </a:rPr>
              <a:t>3</a:t>
            </a:r>
            <a:endParaRPr lang="ru-RU" sz="2400" b="1" i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4572000" y="1246188"/>
            <a:ext cx="135731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 i="1" u="sng">
                <a:latin typeface="Times New Roman" pitchFamily="18" charset="0"/>
                <a:cs typeface="Times New Roman" pitchFamily="18" charset="0"/>
              </a:rPr>
              <a:t>Дано:</a:t>
            </a:r>
          </a:p>
        </p:txBody>
      </p:sp>
      <p:sp>
        <p:nvSpPr>
          <p:cNvPr id="17" name="TextBox 16"/>
          <p:cNvSpPr txBox="1">
            <a:spLocks noChangeArrowheads="1"/>
          </p:cNvSpPr>
          <p:nvPr/>
        </p:nvSpPr>
        <p:spPr bwMode="auto">
          <a:xfrm>
            <a:off x="4572000" y="1665288"/>
            <a:ext cx="17145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 i="1" u="sng">
                <a:latin typeface="Times New Roman" pitchFamily="18" charset="0"/>
                <a:cs typeface="Times New Roman" pitchFamily="18" charset="0"/>
              </a:rPr>
              <a:t>Доказать:</a:t>
            </a:r>
          </a:p>
        </p:txBody>
      </p:sp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4572000" y="2055813"/>
            <a:ext cx="25717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 i="1" u="sng">
                <a:latin typeface="Times New Roman" pitchFamily="18" charset="0"/>
                <a:cs typeface="Times New Roman" pitchFamily="18" charset="0"/>
              </a:rPr>
              <a:t>Доказательство:</a:t>
            </a:r>
          </a:p>
        </p:txBody>
      </p:sp>
      <p:sp>
        <p:nvSpPr>
          <p:cNvPr id="35867" name="TextBox 18"/>
          <p:cNvSpPr txBox="1">
            <a:spLocks noChangeArrowheads="1"/>
          </p:cNvSpPr>
          <p:nvPr/>
        </p:nvSpPr>
        <p:spPr bwMode="auto">
          <a:xfrm>
            <a:off x="0" y="0"/>
            <a:ext cx="9144000" cy="461963"/>
          </a:xfrm>
          <a:prstGeom prst="rect">
            <a:avLst/>
          </a:prstGeom>
          <a:solidFill>
            <a:srgbClr val="F2DCDB">
              <a:alpha val="50195"/>
            </a:srgbClr>
          </a:solidFill>
          <a:ln w="28575">
            <a:solidFill>
              <a:schemeClr val="accent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Теорема 16.1. (о сумме углов треугольника)</a:t>
            </a:r>
            <a:endParaRPr lang="en-US" sz="2400" b="1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>
            <a:spLocks noChangeArrowheads="1"/>
          </p:cNvSpPr>
          <p:nvPr/>
        </p:nvSpPr>
        <p:spPr bwMode="auto">
          <a:xfrm>
            <a:off x="0" y="473075"/>
            <a:ext cx="9144000" cy="485775"/>
          </a:xfrm>
          <a:prstGeom prst="rect">
            <a:avLst/>
          </a:prstGeom>
          <a:solidFill>
            <a:srgbClr val="DCE6F2">
              <a:alpha val="50195"/>
            </a:srgbClr>
          </a:solidFill>
          <a:ln w="28575">
            <a:solidFill>
              <a:schemeClr val="accent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80000"/>
              </a:lnSpc>
            </a:pPr>
            <a:r>
              <a:rPr lang="ru-RU" sz="3200" b="1">
                <a:latin typeface="Times New Roman" pitchFamily="18" charset="0"/>
                <a:cs typeface="Times New Roman" pitchFamily="18" charset="0"/>
              </a:rPr>
              <a:t>Сумма углов треугольника равна 180°</a:t>
            </a:r>
            <a:endParaRPr lang="en-US" sz="3200" b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20"/>
          <p:cNvSpPr txBox="1">
            <a:spLocks noChangeArrowheads="1"/>
          </p:cNvSpPr>
          <p:nvPr/>
        </p:nvSpPr>
        <p:spPr bwMode="auto">
          <a:xfrm>
            <a:off x="5500688" y="1230313"/>
            <a:ext cx="1071562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l-GR" sz="2000" b="1">
                <a:latin typeface="Times New Roman" pitchFamily="18" charset="0"/>
                <a:cs typeface="Times New Roman" pitchFamily="18" charset="0"/>
              </a:rPr>
              <a:t>Δ</a:t>
            </a:r>
            <a:r>
              <a:rPr lang="ru-RU" sz="2400" b="1" i="1">
                <a:latin typeface="Times New Roman" pitchFamily="18" charset="0"/>
                <a:cs typeface="Times New Roman" pitchFamily="18" charset="0"/>
              </a:rPr>
              <a:t>АВС</a:t>
            </a:r>
          </a:p>
        </p:txBody>
      </p:sp>
      <p:sp>
        <p:nvSpPr>
          <p:cNvPr id="22" name="TextBox 21"/>
          <p:cNvSpPr txBox="1">
            <a:spLocks noChangeArrowheads="1"/>
          </p:cNvSpPr>
          <p:nvPr/>
        </p:nvSpPr>
        <p:spPr bwMode="auto">
          <a:xfrm>
            <a:off x="6056313" y="1651000"/>
            <a:ext cx="307181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l-GR" sz="2000" b="1">
                <a:latin typeface="Times New Roman" pitchFamily="18" charset="0"/>
                <a:cs typeface="Times New Roman" pitchFamily="18" charset="0"/>
                <a:sym typeface="Symbol" pitchFamily="18" charset="2"/>
              </a:rPr>
              <a:t></a:t>
            </a:r>
            <a:r>
              <a:rPr lang="ru-RU" sz="2400" b="1" i="1">
                <a:latin typeface="Times New Roman" pitchFamily="18" charset="0"/>
                <a:cs typeface="Times New Roman" pitchFamily="18" charset="0"/>
              </a:rPr>
              <a:t>А + </a:t>
            </a:r>
            <a:r>
              <a:rPr lang="ru-RU" sz="2400" b="1" i="1">
                <a:latin typeface="Times New Roman" pitchFamily="18" charset="0"/>
                <a:cs typeface="Times New Roman" pitchFamily="18" charset="0"/>
                <a:sym typeface="Symbol" pitchFamily="18" charset="2"/>
              </a:rPr>
              <a:t></a:t>
            </a:r>
            <a:r>
              <a:rPr lang="ru-RU" sz="2400" b="1" i="1">
                <a:latin typeface="Times New Roman" pitchFamily="18" charset="0"/>
                <a:cs typeface="Times New Roman" pitchFamily="18" charset="0"/>
              </a:rPr>
              <a:t>В + </a:t>
            </a:r>
            <a:r>
              <a:rPr lang="ru-RU" sz="2400" b="1" i="1">
                <a:latin typeface="Times New Roman" pitchFamily="18" charset="0"/>
                <a:cs typeface="Times New Roman" pitchFamily="18" charset="0"/>
                <a:sym typeface="Symbol" pitchFamily="18" charset="2"/>
              </a:rPr>
              <a:t></a:t>
            </a:r>
            <a:r>
              <a:rPr lang="ru-RU" sz="2400" b="1" i="1">
                <a:latin typeface="Times New Roman" pitchFamily="18" charset="0"/>
                <a:cs typeface="Times New Roman" pitchFamily="18" charset="0"/>
              </a:rPr>
              <a:t>С = 180°</a:t>
            </a:r>
          </a:p>
        </p:txBody>
      </p:sp>
      <p:pic>
        <p:nvPicPr>
          <p:cNvPr id="24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535988" y="1014413"/>
            <a:ext cx="525462" cy="500062"/>
          </a:xfrm>
          <a:prstGeom prst="rect">
            <a:avLst/>
          </a:prstGeom>
          <a:noFill/>
          <a:ln w="19050">
            <a:solidFill>
              <a:srgbClr val="002060"/>
            </a:solidFill>
            <a:miter lim="800000"/>
            <a:headEnd/>
            <a:tailEnd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  <p:bldP spid="7" grpId="0"/>
      <p:bldP spid="8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20" grpId="0" animBg="1"/>
      <p:bldP spid="21" grpId="0"/>
      <p:bldP spid="2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20" name="Picture 4" descr="maple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EFFFF"/>
              </a:clrFrom>
              <a:clrTo>
                <a:srgbClr val="FEFFFF">
                  <a:alpha val="0"/>
                </a:srgbClr>
              </a:clrTo>
            </a:clrChange>
            <a:lum bright="-6000"/>
          </a:blip>
          <a:srcRect/>
          <a:stretch>
            <a:fillRect/>
          </a:stretch>
        </p:blipFill>
        <p:spPr bwMode="auto">
          <a:xfrm rot="-821796">
            <a:off x="5867400" y="765175"/>
            <a:ext cx="2241550" cy="2076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31" name="Picture 15" descr="079513_337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58640" r="67525"/>
          <a:stretch>
            <a:fillRect/>
          </a:stretch>
        </p:blipFill>
        <p:spPr bwMode="auto">
          <a:xfrm rot="-1002962">
            <a:off x="395288" y="476250"/>
            <a:ext cx="2012950" cy="2073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33" name="Picture 17" descr="079513_337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7719" r="48421" b="59853"/>
          <a:stretch>
            <a:fillRect/>
          </a:stretch>
        </p:blipFill>
        <p:spPr bwMode="auto">
          <a:xfrm rot="9734968">
            <a:off x="3708400" y="1557338"/>
            <a:ext cx="1557338" cy="2117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35" name="Picture 19" descr="079513_337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6620" t="63802" r="32491"/>
          <a:stretch>
            <a:fillRect/>
          </a:stretch>
        </p:blipFill>
        <p:spPr bwMode="auto">
          <a:xfrm>
            <a:off x="827088" y="2636838"/>
            <a:ext cx="1730375" cy="163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37" name="Picture 21" descr="079513_337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3194" r="24525" b="61806"/>
          <a:stretch>
            <a:fillRect/>
          </a:stretch>
        </p:blipFill>
        <p:spPr bwMode="auto">
          <a:xfrm rot="-9562484">
            <a:off x="6443663" y="3644900"/>
            <a:ext cx="1663700" cy="2305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39" name="Picture 23" descr="079513_337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77052" b="59853"/>
          <a:stretch>
            <a:fillRect/>
          </a:stretch>
        </p:blipFill>
        <p:spPr bwMode="auto">
          <a:xfrm rot="9262612">
            <a:off x="3708400" y="4365625"/>
            <a:ext cx="1241425" cy="1755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41" name="Picture 25" descr="079513_337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6649" t="63802" r="32491"/>
          <a:stretch>
            <a:fillRect/>
          </a:stretch>
        </p:blipFill>
        <p:spPr bwMode="auto">
          <a:xfrm>
            <a:off x="6732588" y="1196975"/>
            <a:ext cx="1728787" cy="163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42" name="Picture 26" descr="079513_337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6649" t="63802" r="32491"/>
          <a:stretch>
            <a:fillRect/>
          </a:stretch>
        </p:blipFill>
        <p:spPr bwMode="auto">
          <a:xfrm>
            <a:off x="2627313" y="4724400"/>
            <a:ext cx="1728787" cy="163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43" name="Picture 27" descr="079513_337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6649" t="63802" r="32491"/>
          <a:stretch>
            <a:fillRect/>
          </a:stretch>
        </p:blipFill>
        <p:spPr bwMode="auto">
          <a:xfrm>
            <a:off x="2124075" y="333375"/>
            <a:ext cx="1728788" cy="163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44" name="Picture 28" descr="079513_337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6649" t="63802" r="32491"/>
          <a:stretch>
            <a:fillRect/>
          </a:stretch>
        </p:blipFill>
        <p:spPr bwMode="auto">
          <a:xfrm>
            <a:off x="4140200" y="2420938"/>
            <a:ext cx="1728788" cy="163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46" name="Picture 30">
            <a:hlinkClick r:id="" action="ppaction://media"/>
          </p:cNvPr>
          <p:cNvPicPr>
            <a:picLocks noRot="1" noChangeAspect="1" noChangeArrowheads="1"/>
          </p:cNvPicPr>
          <p:nvPr>
            <a:wavAudioFile r:embed="rId1" name="Листья жёлтые.wav"/>
          </p:nvPr>
        </p:nvPicPr>
        <p:blipFill>
          <a:blip r:embed="rId5"/>
          <a:srcRect/>
          <a:stretch>
            <a:fillRect/>
          </a:stretch>
        </p:blipFill>
        <p:spPr bwMode="auto">
          <a:xfrm>
            <a:off x="8839200" y="6553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924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92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92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816 -0.2206 L -0.01563 0.96181 " pathEditMode="relative" rAng="0" ptsTypes="AA">
                                      <p:cBhvr>
                                        <p:cTn id="12" dur="3000" fill="hold"/>
                                        <p:tgtEl>
                                          <p:spTgt spid="92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00" y="59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000"/>
                            </p:stCondLst>
                            <p:childTnLst>
                              <p:par>
                                <p:cTn id="14" presetID="19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92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92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2517 -0.38148 L 0.01736 0.76945 " pathEditMode="relative" ptsTypes="AA">
                                      <p:cBhvr>
                                        <p:cTn id="19" dur="3000" fill="hold"/>
                                        <p:tgtEl>
                                          <p:spTgt spid="92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6000"/>
                            </p:stCondLst>
                            <p:childTnLst>
                              <p:par>
                                <p:cTn id="21" presetID="19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6649 -0.26296 L 0.06649 0.96158 " pathEditMode="relative" ptsTypes="AA">
                                      <p:cBhvr>
                                        <p:cTn id="26" dur="20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8000"/>
                            </p:stCondLst>
                            <p:childTnLst>
                              <p:par>
                                <p:cTn id="28" presetID="19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92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92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000"/>
                            </p:stCondLst>
                            <p:childTnLst>
                              <p:par>
                                <p:cTn id="33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2000" fill="hold"/>
                                        <p:tgtEl>
                                          <p:spTgt spid="92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2000" fill="hold"/>
                                        <p:tgtEl>
                                          <p:spTgt spid="92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2000"/>
                            </p:stCondLst>
                            <p:childTnLst>
                              <p:par>
                                <p:cTn id="38" presetID="10" presetClass="entr" presetSubtype="0" repeatCount="4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92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6000"/>
                            </p:stCondLst>
                            <p:childTnLst>
                              <p:par>
                                <p:cTn id="42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2000" fill="hold"/>
                                        <p:tgtEl>
                                          <p:spTgt spid="92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2000" fill="hold"/>
                                        <p:tgtEl>
                                          <p:spTgt spid="92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2000" fill="hold"/>
                                        <p:tgtEl>
                                          <p:spTgt spid="92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92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8000"/>
                            </p:stCondLst>
                            <p:childTnLst>
                              <p:par>
                                <p:cTn id="51" presetID="2" presetClass="exit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2" dur="1000"/>
                                        <p:tgtEl>
                                          <p:spTgt spid="92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1000"/>
                                        <p:tgtEl>
                                          <p:spTgt spid="92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9000"/>
                            </p:stCondLst>
                            <p:childTnLst>
                              <p:par>
                                <p:cTn id="56" presetID="19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2000" fill="hold"/>
                                        <p:tgtEl>
                                          <p:spTgt spid="92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2000" fill="hold"/>
                                        <p:tgtEl>
                                          <p:spTgt spid="92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1000"/>
                            </p:stCondLst>
                            <p:childTnLst>
                              <p:par>
                                <p:cTn id="61" presetID="19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2000" fill="hold"/>
                                        <p:tgtEl>
                                          <p:spTgt spid="92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000" fill="hold"/>
                                        <p:tgtEl>
                                          <p:spTgt spid="92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23000"/>
                            </p:stCondLst>
                            <p:childTnLst>
                              <p:par>
                                <p:cTn id="66" presetID="19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2000" fill="hold"/>
                                        <p:tgtEl>
                                          <p:spTgt spid="92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2000" fill="hold"/>
                                        <p:tgtEl>
                                          <p:spTgt spid="92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25000"/>
                            </p:stCondLst>
                            <p:childTnLst>
                              <p:par>
                                <p:cTn id="71" presetID="19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2000" fill="hold"/>
                                        <p:tgtEl>
                                          <p:spTgt spid="92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2000" fill="hold"/>
                                        <p:tgtEl>
                                          <p:spTgt spid="92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27000"/>
                            </p:stCondLst>
                            <p:childTnLst>
                              <p:par>
                                <p:cTn id="76" presetID="10" presetClass="entr" presetSubtype="0" repeatCount="4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9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79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246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Объект 2"/>
          <p:cNvSpPr>
            <a:spLocks noGrp="1"/>
          </p:cNvSpPr>
          <p:nvPr>
            <p:ph idx="1"/>
          </p:nvPr>
        </p:nvSpPr>
        <p:spPr>
          <a:xfrm>
            <a:off x="323850" y="404813"/>
            <a:ext cx="8640763" cy="5721350"/>
          </a:xfrm>
        </p:spPr>
        <p:txBody>
          <a:bodyPr/>
          <a:lstStyle/>
          <a:p>
            <a:pPr eaLnBrk="1" hangingPunct="1"/>
            <a:r>
              <a:rPr lang="ru-RU" b="1" smtClean="0"/>
              <a:t>Существует ли треугольник, у которого углы равны: 25°, 85°, 60°?</a:t>
            </a:r>
          </a:p>
          <a:p>
            <a:pPr eaLnBrk="1" hangingPunct="1"/>
            <a:r>
              <a:rPr lang="ru-RU" b="1" smtClean="0"/>
              <a:t>Может ли в треугольнике быть: </a:t>
            </a:r>
          </a:p>
          <a:p>
            <a:pPr eaLnBrk="1" hangingPunct="1"/>
            <a:r>
              <a:rPr lang="ru-RU" b="1" smtClean="0"/>
              <a:t>а) два тупых угла;</a:t>
            </a:r>
          </a:p>
          <a:p>
            <a:pPr eaLnBrk="1" hangingPunct="1"/>
            <a:r>
              <a:rPr lang="ru-RU" b="1" smtClean="0"/>
              <a:t> б) тупой и прямой углы; </a:t>
            </a:r>
          </a:p>
          <a:p>
            <a:pPr eaLnBrk="1" hangingPunct="1"/>
            <a:r>
              <a:rPr lang="ru-RU" b="1" smtClean="0"/>
              <a:t>в) два прямых угла?</a:t>
            </a:r>
          </a:p>
          <a:p>
            <a:pPr eaLnBrk="1" hangingPunct="1"/>
            <a:r>
              <a:rPr lang="ru-RU" b="1" smtClean="0"/>
              <a:t>Если один из углов треугольника прямой, то какими будут два других угла? Чему равна их сумма?</a:t>
            </a:r>
          </a:p>
          <a:p>
            <a:pPr eaLnBrk="1" hangingPunct="1"/>
            <a:r>
              <a:rPr lang="ru-RU" b="1" smtClean="0"/>
              <a:t>Найдите углы равностороннего треугольника</a:t>
            </a:r>
          </a:p>
          <a:p>
            <a:pPr eaLnBrk="1" hangingPunct="1"/>
            <a:endParaRPr lang="ru-RU" smtClean="0"/>
          </a:p>
          <a:p>
            <a:pPr eaLnBrk="1" hangingPunct="1"/>
            <a:endParaRPr lang="ru-RU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>Решить задачи: </a:t>
            </a:r>
            <a:br>
              <a:rPr lang="ru-RU" dirty="0" smtClean="0"/>
            </a:br>
            <a:r>
              <a:rPr lang="ru-RU" dirty="0" smtClean="0"/>
              <a:t>№357</a:t>
            </a:r>
            <a:br>
              <a:rPr lang="ru-RU" dirty="0" smtClean="0"/>
            </a:br>
            <a:r>
              <a:rPr lang="ru-RU" dirty="0" smtClean="0"/>
              <a:t> №362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b="1" smtClean="0"/>
              <a:t>Домашнее задание</a:t>
            </a:r>
          </a:p>
        </p:txBody>
      </p:sp>
      <p:sp>
        <p:nvSpPr>
          <p:cNvPr id="48130" name="Прямоугольник 3"/>
          <p:cNvSpPr>
            <a:spLocks noChangeArrowheads="1"/>
          </p:cNvSpPr>
          <p:nvPr/>
        </p:nvSpPr>
        <p:spPr bwMode="auto">
          <a:xfrm>
            <a:off x="900113" y="2336800"/>
            <a:ext cx="7775575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714500" lvl="3" indent="-342900">
              <a:buFont typeface="Calibri" pitchFamily="34" charset="0"/>
              <a:buAutoNum type="arabicPeriod"/>
            </a:pPr>
            <a:r>
              <a:rPr lang="ru-RU" sz="3200" b="1" i="1" dirty="0">
                <a:latin typeface="Calibri" pitchFamily="34" charset="0"/>
              </a:rPr>
              <a:t>§16, с.102-103,  №</a:t>
            </a:r>
            <a:r>
              <a:rPr lang="ru-RU" sz="3200" b="1" i="1" dirty="0" smtClean="0">
                <a:latin typeface="Calibri" pitchFamily="34" charset="0"/>
              </a:rPr>
              <a:t>357.</a:t>
            </a:r>
          </a:p>
          <a:p>
            <a:pPr marL="1714500" lvl="3" indent="-342900">
              <a:buFont typeface="Calibri" pitchFamily="34" charset="0"/>
              <a:buAutoNum type="arabicPeriod"/>
            </a:pPr>
            <a:r>
              <a:rPr lang="ru-RU" sz="3200" b="1" dirty="0" smtClean="0"/>
              <a:t>Дифференцированные </a:t>
            </a:r>
            <a:r>
              <a:rPr lang="ru-RU" sz="3200" b="1" dirty="0"/>
              <a:t>задания на карточках</a:t>
            </a:r>
            <a:endParaRPr lang="ru-RU" sz="3200" b="1" dirty="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81000"/>
            <a:ext cx="8229600" cy="384175"/>
          </a:xfrm>
        </p:spPr>
        <p:txBody>
          <a:bodyPr/>
          <a:lstStyle/>
          <a:p>
            <a:r>
              <a:rPr lang="ru-RU" sz="4000" b="1" i="1">
                <a:solidFill>
                  <a:srgbClr val="FF3300"/>
                </a:solidFill>
                <a:latin typeface="Times New Roman" pitchFamily="18" charset="0"/>
              </a:rPr>
              <a:t>Самостоятельная работа</a:t>
            </a:r>
            <a:r>
              <a:rPr lang="ru-RU" sz="4000" b="1">
                <a:solidFill>
                  <a:srgbClr val="FF3300"/>
                </a:solidFill>
              </a:rPr>
              <a:t> </a:t>
            </a:r>
          </a:p>
        </p:txBody>
      </p:sp>
      <p:graphicFrame>
        <p:nvGraphicFramePr>
          <p:cNvPr id="34963" name="Group 147"/>
          <p:cNvGraphicFramePr>
            <a:graphicFrameLocks noGrp="1"/>
          </p:cNvGraphicFramePr>
          <p:nvPr>
            <p:ph idx="1"/>
          </p:nvPr>
        </p:nvGraphicFramePr>
        <p:xfrm>
          <a:off x="323850" y="1125538"/>
          <a:ext cx="8569325" cy="4249738"/>
        </p:xfrm>
        <a:graphic>
          <a:graphicData uri="http://schemas.openxmlformats.org/drawingml/2006/table">
            <a:tbl>
              <a:tblPr/>
              <a:tblGrid>
                <a:gridCol w="1584325"/>
                <a:gridCol w="1943100"/>
                <a:gridCol w="1584325"/>
                <a:gridCol w="1743075"/>
                <a:gridCol w="1714500"/>
              </a:tblGrid>
              <a:tr h="26558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99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1.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99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2.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99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3.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99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4.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99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5.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5938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99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А</a:t>
                      </a: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ahoma" pitchFamily="34" charset="0"/>
                        </a:rPr>
                        <a:t>.</a:t>
                      </a: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      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     110</a:t>
                      </a:r>
                      <a:r>
                        <a:rPr kumimoji="0" 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Tahoma" pitchFamily="34" charset="0"/>
                          <a:cs typeface="Tahoma" pitchFamily="34" charset="0"/>
                          <a:sym typeface="Symbol" pitchFamily="18" charset="2"/>
                        </a:rPr>
                        <a:t>°</a:t>
                      </a: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                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99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Б.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          45</a:t>
                      </a:r>
                      <a:r>
                        <a:rPr kumimoji="0" 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Tahoma" pitchFamily="34" charset="0"/>
                          <a:cs typeface="Tahoma" pitchFamily="34" charset="0"/>
                          <a:sym typeface="Symbol" pitchFamily="18" charset="2"/>
                        </a:rPr>
                        <a:t>°</a:t>
                      </a:r>
                      <a:endParaRPr kumimoji="0" lang="ru-RU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3300"/>
                        </a:solidFill>
                        <a:effectLst/>
                        <a:latin typeface="Tahoma" pitchFamily="34" charset="0"/>
                        <a:cs typeface="Tahoma" pitchFamily="34" charset="0"/>
                        <a:sym typeface="Symbol" pitchFamily="18" charset="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99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В.</a:t>
                      </a: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    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       42</a:t>
                      </a: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Tahoma" pitchFamily="34" charset="0"/>
                          <a:cs typeface="Tahoma" pitchFamily="34" charset="0"/>
                          <a:sym typeface="Symbol" pitchFamily="18" charset="2"/>
                        </a:rPr>
                        <a:t>°</a:t>
                      </a:r>
                      <a:endParaRPr kumimoji="0" lang="ru-R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3300"/>
                        </a:solidFill>
                        <a:effectLst/>
                        <a:latin typeface="Tahoma" pitchFamily="34" charset="0"/>
                        <a:cs typeface="Tahoma" pitchFamily="34" charset="0"/>
                        <a:sym typeface="Symbol" pitchFamily="18" charset="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99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Г.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        70</a:t>
                      </a:r>
                      <a:r>
                        <a:rPr kumimoji="0" 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Tahoma" pitchFamily="34" charset="0"/>
                          <a:cs typeface="Tahoma" pitchFamily="34" charset="0"/>
                          <a:sym typeface="Symbol" pitchFamily="18" charset="2"/>
                        </a:rPr>
                        <a:t>°</a:t>
                      </a:r>
                      <a:endParaRPr kumimoji="0" lang="ru-RU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3300"/>
                        </a:solidFill>
                        <a:effectLst/>
                        <a:latin typeface="Tahoma" pitchFamily="34" charset="0"/>
                        <a:cs typeface="Tahoma" pitchFamily="34" charset="0"/>
                        <a:sym typeface="Symbol" pitchFamily="18" charset="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99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Д.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     130</a:t>
                      </a:r>
                      <a:r>
                        <a:rPr kumimoji="0" 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Tahoma" pitchFamily="34" charset="0"/>
                          <a:cs typeface="Tahoma" pitchFamily="34" charset="0"/>
                          <a:sym typeface="Symbol" pitchFamily="18" charset="2"/>
                        </a:rPr>
                        <a:t>°</a:t>
                      </a:r>
                      <a:endParaRPr kumimoji="0" lang="ru-RU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3300"/>
                        </a:solidFill>
                        <a:effectLst/>
                        <a:latin typeface="Tahoma" pitchFamily="34" charset="0"/>
                        <a:cs typeface="Tahoma" pitchFamily="34" charset="0"/>
                        <a:sym typeface="Symbol" pitchFamily="18" charset="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4844" name="AutoShape 28"/>
          <p:cNvSpPr>
            <a:spLocks noChangeArrowheads="1"/>
          </p:cNvSpPr>
          <p:nvPr/>
        </p:nvSpPr>
        <p:spPr bwMode="auto">
          <a:xfrm rot="1254478">
            <a:off x="650875" y="1262063"/>
            <a:ext cx="1363663" cy="1584325"/>
          </a:xfrm>
          <a:prstGeom prst="triangle">
            <a:avLst>
              <a:gd name="adj" fmla="val 50000"/>
            </a:avLst>
          </a:prstGeom>
          <a:solidFill>
            <a:srgbClr val="FFCC99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34846" name="AutoShape 30"/>
          <p:cNvSpPr>
            <a:spLocks noChangeArrowheads="1"/>
          </p:cNvSpPr>
          <p:nvPr/>
        </p:nvSpPr>
        <p:spPr bwMode="auto">
          <a:xfrm rot="8959431">
            <a:off x="1924050" y="1930400"/>
            <a:ext cx="2090738" cy="855663"/>
          </a:xfrm>
          <a:prstGeom prst="triangle">
            <a:avLst>
              <a:gd name="adj" fmla="val 55481"/>
            </a:avLst>
          </a:prstGeom>
          <a:solidFill>
            <a:srgbClr val="CCFFCC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34849" name="AutoShape 33"/>
          <p:cNvSpPr>
            <a:spLocks noChangeArrowheads="1"/>
          </p:cNvSpPr>
          <p:nvPr/>
        </p:nvSpPr>
        <p:spPr bwMode="auto">
          <a:xfrm>
            <a:off x="3995738" y="1341438"/>
            <a:ext cx="1296987" cy="2016125"/>
          </a:xfrm>
          <a:prstGeom prst="triangle">
            <a:avLst>
              <a:gd name="adj" fmla="val 50000"/>
            </a:avLst>
          </a:prstGeom>
          <a:solidFill>
            <a:srgbClr val="99CCFF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34850" name="AutoShape 34"/>
          <p:cNvSpPr>
            <a:spLocks noChangeArrowheads="1"/>
          </p:cNvSpPr>
          <p:nvPr/>
        </p:nvSpPr>
        <p:spPr bwMode="auto">
          <a:xfrm rot="3975080">
            <a:off x="5767388" y="1514475"/>
            <a:ext cx="1439862" cy="1525588"/>
          </a:xfrm>
          <a:prstGeom prst="rtTriangle">
            <a:avLst/>
          </a:prstGeom>
          <a:solidFill>
            <a:srgbClr val="FF99CC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34851" name="AutoShape 35"/>
          <p:cNvSpPr>
            <a:spLocks noChangeArrowheads="1"/>
          </p:cNvSpPr>
          <p:nvPr/>
        </p:nvSpPr>
        <p:spPr bwMode="auto">
          <a:xfrm>
            <a:off x="7308850" y="1196975"/>
            <a:ext cx="1366838" cy="1871663"/>
          </a:xfrm>
          <a:prstGeom prst="triangle">
            <a:avLst>
              <a:gd name="adj" fmla="val 50000"/>
            </a:avLst>
          </a:prstGeom>
          <a:solidFill>
            <a:srgbClr val="FFFF99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34913" name="Rectangle 97"/>
          <p:cNvSpPr>
            <a:spLocks noChangeArrowheads="1"/>
          </p:cNvSpPr>
          <p:nvPr/>
        </p:nvSpPr>
        <p:spPr bwMode="auto">
          <a:xfrm>
            <a:off x="684213" y="2276475"/>
            <a:ext cx="6477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b="1">
                <a:solidFill>
                  <a:srgbClr val="000000"/>
                </a:solidFill>
              </a:rPr>
              <a:t>5</a:t>
            </a:r>
            <a:r>
              <a:rPr lang="ru-RU" b="1">
                <a:solidFill>
                  <a:srgbClr val="000000"/>
                </a:solidFill>
              </a:rPr>
              <a:t>2</a:t>
            </a:r>
            <a:r>
              <a:rPr lang="en-US" b="1">
                <a:solidFill>
                  <a:srgbClr val="000000"/>
                </a:solidFill>
              </a:rPr>
              <a:t>°</a:t>
            </a:r>
          </a:p>
        </p:txBody>
      </p:sp>
      <p:sp>
        <p:nvSpPr>
          <p:cNvPr id="34914" name="Rectangle 98"/>
          <p:cNvSpPr>
            <a:spLocks noChangeArrowheads="1"/>
          </p:cNvSpPr>
          <p:nvPr/>
        </p:nvSpPr>
        <p:spPr bwMode="auto">
          <a:xfrm>
            <a:off x="1187450" y="1557338"/>
            <a:ext cx="64770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ru-RU" b="1">
                <a:solidFill>
                  <a:srgbClr val="000000"/>
                </a:solidFill>
              </a:rPr>
              <a:t>86</a:t>
            </a:r>
            <a:r>
              <a:rPr lang="en-US" b="1">
                <a:solidFill>
                  <a:srgbClr val="000000"/>
                </a:solidFill>
              </a:rPr>
              <a:t>°</a:t>
            </a:r>
          </a:p>
        </p:txBody>
      </p:sp>
      <p:sp>
        <p:nvSpPr>
          <p:cNvPr id="34915" name="Rectangle 99"/>
          <p:cNvSpPr>
            <a:spLocks noChangeArrowheads="1"/>
          </p:cNvSpPr>
          <p:nvPr/>
        </p:nvSpPr>
        <p:spPr bwMode="auto">
          <a:xfrm>
            <a:off x="1331913" y="2636838"/>
            <a:ext cx="6477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ru-RU" sz="2000" b="1">
                <a:solidFill>
                  <a:srgbClr val="FF3300"/>
                </a:solidFill>
              </a:rPr>
              <a:t>?</a:t>
            </a:r>
            <a:endParaRPr lang="en-US" sz="2000" b="1">
              <a:solidFill>
                <a:srgbClr val="FF3300"/>
              </a:solidFill>
            </a:endParaRPr>
          </a:p>
        </p:txBody>
      </p:sp>
      <p:sp>
        <p:nvSpPr>
          <p:cNvPr id="34916" name="Rectangle 100"/>
          <p:cNvSpPr>
            <a:spLocks noChangeArrowheads="1"/>
          </p:cNvSpPr>
          <p:nvPr/>
        </p:nvSpPr>
        <p:spPr bwMode="auto">
          <a:xfrm>
            <a:off x="2195513" y="2276475"/>
            <a:ext cx="6477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ru-RU" b="1">
                <a:solidFill>
                  <a:srgbClr val="000000"/>
                </a:solidFill>
              </a:rPr>
              <a:t>2</a:t>
            </a:r>
            <a:r>
              <a:rPr lang="en-US" b="1">
                <a:solidFill>
                  <a:srgbClr val="000000"/>
                </a:solidFill>
              </a:rPr>
              <a:t>0°</a:t>
            </a:r>
          </a:p>
        </p:txBody>
      </p:sp>
      <p:sp>
        <p:nvSpPr>
          <p:cNvPr id="34917" name="Rectangle 101"/>
          <p:cNvSpPr>
            <a:spLocks noChangeArrowheads="1"/>
          </p:cNvSpPr>
          <p:nvPr/>
        </p:nvSpPr>
        <p:spPr bwMode="auto">
          <a:xfrm>
            <a:off x="3059113" y="1628775"/>
            <a:ext cx="6477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ru-RU" b="1">
                <a:solidFill>
                  <a:srgbClr val="000000"/>
                </a:solidFill>
              </a:rPr>
              <a:t>3</a:t>
            </a:r>
            <a:r>
              <a:rPr lang="en-US" b="1">
                <a:solidFill>
                  <a:srgbClr val="000000"/>
                </a:solidFill>
              </a:rPr>
              <a:t>0°</a:t>
            </a:r>
          </a:p>
        </p:txBody>
      </p:sp>
      <p:sp>
        <p:nvSpPr>
          <p:cNvPr id="34918" name="Rectangle 102"/>
          <p:cNvSpPr>
            <a:spLocks noChangeArrowheads="1"/>
          </p:cNvSpPr>
          <p:nvPr/>
        </p:nvSpPr>
        <p:spPr bwMode="auto">
          <a:xfrm>
            <a:off x="2843213" y="2420938"/>
            <a:ext cx="57467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ru-RU" sz="2000" b="1">
                <a:solidFill>
                  <a:srgbClr val="FF3300"/>
                </a:solidFill>
              </a:rPr>
              <a:t>?</a:t>
            </a:r>
            <a:endParaRPr lang="en-US" sz="2000" b="1">
              <a:solidFill>
                <a:srgbClr val="FF3300"/>
              </a:solidFill>
            </a:endParaRPr>
          </a:p>
        </p:txBody>
      </p:sp>
      <p:sp>
        <p:nvSpPr>
          <p:cNvPr id="34919" name="Rectangle 103"/>
          <p:cNvSpPr>
            <a:spLocks noChangeArrowheads="1"/>
          </p:cNvSpPr>
          <p:nvPr/>
        </p:nvSpPr>
        <p:spPr bwMode="auto">
          <a:xfrm>
            <a:off x="4140200" y="2924175"/>
            <a:ext cx="6477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ru-RU" b="1">
                <a:solidFill>
                  <a:srgbClr val="000000"/>
                </a:solidFill>
              </a:rPr>
              <a:t>35</a:t>
            </a:r>
            <a:r>
              <a:rPr lang="en-US" b="1">
                <a:solidFill>
                  <a:srgbClr val="000000"/>
                </a:solidFill>
              </a:rPr>
              <a:t>°</a:t>
            </a:r>
          </a:p>
        </p:txBody>
      </p:sp>
      <p:sp>
        <p:nvSpPr>
          <p:cNvPr id="34920" name="Rectangle 104"/>
          <p:cNvSpPr>
            <a:spLocks noChangeArrowheads="1"/>
          </p:cNvSpPr>
          <p:nvPr/>
        </p:nvSpPr>
        <p:spPr bwMode="auto">
          <a:xfrm>
            <a:off x="7740650" y="1557338"/>
            <a:ext cx="64770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ru-RU" b="1">
                <a:solidFill>
                  <a:srgbClr val="000000"/>
                </a:solidFill>
              </a:rPr>
              <a:t>4</a:t>
            </a:r>
            <a:r>
              <a:rPr lang="en-US" b="1">
                <a:solidFill>
                  <a:srgbClr val="000000"/>
                </a:solidFill>
              </a:rPr>
              <a:t>0°</a:t>
            </a:r>
          </a:p>
        </p:txBody>
      </p:sp>
      <p:sp>
        <p:nvSpPr>
          <p:cNvPr id="34921" name="Rectangle 105"/>
          <p:cNvSpPr>
            <a:spLocks noChangeArrowheads="1"/>
          </p:cNvSpPr>
          <p:nvPr/>
        </p:nvSpPr>
        <p:spPr bwMode="auto">
          <a:xfrm>
            <a:off x="8243888" y="2708275"/>
            <a:ext cx="57467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ru-RU" sz="2000" b="1">
                <a:solidFill>
                  <a:srgbClr val="FF3300"/>
                </a:solidFill>
              </a:rPr>
              <a:t>?</a:t>
            </a:r>
            <a:endParaRPr lang="en-US" sz="2000" b="1">
              <a:solidFill>
                <a:srgbClr val="FF3300"/>
              </a:solidFill>
            </a:endParaRPr>
          </a:p>
        </p:txBody>
      </p:sp>
      <p:sp>
        <p:nvSpPr>
          <p:cNvPr id="34922" name="Rectangle 106"/>
          <p:cNvSpPr>
            <a:spLocks noChangeArrowheads="1"/>
          </p:cNvSpPr>
          <p:nvPr/>
        </p:nvSpPr>
        <p:spPr bwMode="auto">
          <a:xfrm>
            <a:off x="5867400" y="2565400"/>
            <a:ext cx="57467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ru-RU" sz="2000" b="1">
                <a:solidFill>
                  <a:srgbClr val="FF3300"/>
                </a:solidFill>
              </a:rPr>
              <a:t>?</a:t>
            </a:r>
            <a:endParaRPr lang="en-US" sz="2000" b="1">
              <a:solidFill>
                <a:srgbClr val="FF3300"/>
              </a:solidFill>
            </a:endParaRPr>
          </a:p>
        </p:txBody>
      </p:sp>
      <p:sp>
        <p:nvSpPr>
          <p:cNvPr id="34923" name="Rectangle 107"/>
          <p:cNvSpPr>
            <a:spLocks noChangeArrowheads="1"/>
          </p:cNvSpPr>
          <p:nvPr/>
        </p:nvSpPr>
        <p:spPr bwMode="auto">
          <a:xfrm>
            <a:off x="4572000" y="1700213"/>
            <a:ext cx="57467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ru-RU" sz="2000" b="1">
                <a:solidFill>
                  <a:srgbClr val="FF3300"/>
                </a:solidFill>
              </a:rPr>
              <a:t>?</a:t>
            </a:r>
            <a:endParaRPr lang="en-US" sz="2000" b="1">
              <a:solidFill>
                <a:srgbClr val="FF3300"/>
              </a:solidFill>
            </a:endParaRPr>
          </a:p>
        </p:txBody>
      </p:sp>
      <p:sp>
        <p:nvSpPr>
          <p:cNvPr id="34924" name="Line 108"/>
          <p:cNvSpPr>
            <a:spLocks noChangeShapeType="1"/>
          </p:cNvSpPr>
          <p:nvPr/>
        </p:nvSpPr>
        <p:spPr bwMode="auto">
          <a:xfrm>
            <a:off x="7596188" y="2060575"/>
            <a:ext cx="144462" cy="144463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4925" name="Line 109"/>
          <p:cNvSpPr>
            <a:spLocks noChangeShapeType="1"/>
          </p:cNvSpPr>
          <p:nvPr/>
        </p:nvSpPr>
        <p:spPr bwMode="auto">
          <a:xfrm>
            <a:off x="7524750" y="2133600"/>
            <a:ext cx="144463" cy="144463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4926" name="Line 110"/>
          <p:cNvSpPr>
            <a:spLocks noChangeShapeType="1"/>
          </p:cNvSpPr>
          <p:nvPr/>
        </p:nvSpPr>
        <p:spPr bwMode="auto">
          <a:xfrm flipV="1">
            <a:off x="8243888" y="2060575"/>
            <a:ext cx="215900" cy="142875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4927" name="Line 111"/>
          <p:cNvSpPr>
            <a:spLocks noChangeShapeType="1"/>
          </p:cNvSpPr>
          <p:nvPr/>
        </p:nvSpPr>
        <p:spPr bwMode="auto">
          <a:xfrm flipV="1">
            <a:off x="8243888" y="2133600"/>
            <a:ext cx="215900" cy="142875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4928" name="Line 112"/>
          <p:cNvSpPr>
            <a:spLocks noChangeShapeType="1"/>
          </p:cNvSpPr>
          <p:nvPr/>
        </p:nvSpPr>
        <p:spPr bwMode="auto">
          <a:xfrm>
            <a:off x="4211638" y="2205038"/>
            <a:ext cx="215900" cy="142875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4929" name="Line 113"/>
          <p:cNvSpPr>
            <a:spLocks noChangeShapeType="1"/>
          </p:cNvSpPr>
          <p:nvPr/>
        </p:nvSpPr>
        <p:spPr bwMode="auto">
          <a:xfrm flipH="1">
            <a:off x="4859338" y="2205038"/>
            <a:ext cx="215900" cy="142875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4931" name="Line 115"/>
          <p:cNvSpPr>
            <a:spLocks noChangeShapeType="1"/>
          </p:cNvSpPr>
          <p:nvPr/>
        </p:nvSpPr>
        <p:spPr bwMode="auto">
          <a:xfrm>
            <a:off x="6156325" y="1557338"/>
            <a:ext cx="73025" cy="142875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4933" name="Line 117"/>
          <p:cNvSpPr>
            <a:spLocks noChangeShapeType="1"/>
          </p:cNvSpPr>
          <p:nvPr/>
        </p:nvSpPr>
        <p:spPr bwMode="auto">
          <a:xfrm flipV="1">
            <a:off x="5724525" y="2420938"/>
            <a:ext cx="142875" cy="144462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4934" name="Line 118"/>
          <p:cNvSpPr>
            <a:spLocks noChangeShapeType="1"/>
          </p:cNvSpPr>
          <p:nvPr/>
        </p:nvSpPr>
        <p:spPr bwMode="auto">
          <a:xfrm>
            <a:off x="5795963" y="1773238"/>
            <a:ext cx="144462" cy="287337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4935" name="Line 119"/>
          <p:cNvSpPr>
            <a:spLocks noChangeShapeType="1"/>
          </p:cNvSpPr>
          <p:nvPr/>
        </p:nvSpPr>
        <p:spPr bwMode="auto">
          <a:xfrm flipH="1">
            <a:off x="5651500" y="2060575"/>
            <a:ext cx="288925" cy="144463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4938" name="Line 122"/>
          <p:cNvSpPr>
            <a:spLocks noChangeShapeType="1"/>
          </p:cNvSpPr>
          <p:nvPr/>
        </p:nvSpPr>
        <p:spPr bwMode="auto">
          <a:xfrm>
            <a:off x="6227763" y="1557338"/>
            <a:ext cx="73025" cy="142875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4939" name="Line 123"/>
          <p:cNvSpPr>
            <a:spLocks noChangeShapeType="1"/>
          </p:cNvSpPr>
          <p:nvPr/>
        </p:nvSpPr>
        <p:spPr bwMode="auto">
          <a:xfrm flipV="1">
            <a:off x="5724525" y="2492375"/>
            <a:ext cx="142875" cy="144463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4940" name="Rectangle 124"/>
          <p:cNvSpPr>
            <a:spLocks noChangeArrowheads="1"/>
          </p:cNvSpPr>
          <p:nvPr/>
        </p:nvSpPr>
        <p:spPr bwMode="auto">
          <a:xfrm>
            <a:off x="395288" y="4724400"/>
            <a:ext cx="8229600" cy="384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 lang="ru-RU" sz="4000" b="1">
              <a:solidFill>
                <a:srgbClr val="FF33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872495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b="1">
                <a:solidFill>
                  <a:srgbClr val="FF3300"/>
                </a:solidFill>
              </a:rPr>
              <a:t>Проверь себя:</a:t>
            </a:r>
          </a:p>
        </p:txBody>
      </p:sp>
      <p:graphicFrame>
        <p:nvGraphicFramePr>
          <p:cNvPr id="44083" name="Group 51"/>
          <p:cNvGraphicFramePr>
            <a:graphicFrameLocks noGrp="1"/>
          </p:cNvGraphicFramePr>
          <p:nvPr>
            <p:ph idx="1"/>
          </p:nvPr>
        </p:nvGraphicFramePr>
        <p:xfrm>
          <a:off x="468313" y="1773238"/>
          <a:ext cx="8229600" cy="1871663"/>
        </p:xfrm>
        <a:graphic>
          <a:graphicData uri="http://schemas.openxmlformats.org/drawingml/2006/table">
            <a:tbl>
              <a:tblPr/>
              <a:tblGrid>
                <a:gridCol w="1566862"/>
                <a:gridCol w="1673225"/>
                <a:gridCol w="1657350"/>
                <a:gridCol w="1666875"/>
                <a:gridCol w="1665288"/>
              </a:tblGrid>
              <a:tr h="9683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99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1.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99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2.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99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3.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99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4.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99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5.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032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В.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Д.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А.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Б.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Г.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4058" name="Rectangle 26"/>
          <p:cNvSpPr>
            <a:spLocks noChangeArrowheads="1"/>
          </p:cNvSpPr>
          <p:nvPr/>
        </p:nvSpPr>
        <p:spPr bwMode="auto">
          <a:xfrm>
            <a:off x="1258888" y="4297363"/>
            <a:ext cx="6626225" cy="1920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algn="ctr"/>
            <a:r>
              <a:rPr lang="ru-RU" sz="2400" b="1">
                <a:solidFill>
                  <a:srgbClr val="FF3300"/>
                </a:solidFill>
              </a:rPr>
              <a:t>Критерии оценки</a:t>
            </a:r>
            <a:r>
              <a:rPr lang="he-IL" sz="2400" b="1">
                <a:solidFill>
                  <a:srgbClr val="FF3300"/>
                </a:solidFill>
              </a:rPr>
              <a:t>׃</a:t>
            </a:r>
            <a:r>
              <a:rPr lang="ru-RU" sz="2400" b="1">
                <a:solidFill>
                  <a:srgbClr val="FF3300"/>
                </a:solidFill>
              </a:rPr>
              <a:t> </a:t>
            </a:r>
          </a:p>
          <a:p>
            <a:pPr algn="ctr"/>
            <a:endParaRPr lang="ru-RU" sz="2400" b="1">
              <a:solidFill>
                <a:srgbClr val="FF3300"/>
              </a:solidFill>
            </a:endParaRPr>
          </a:p>
          <a:p>
            <a:pPr algn="ctr"/>
            <a:r>
              <a:rPr lang="ru-RU" b="1">
                <a:solidFill>
                  <a:srgbClr val="FF3300"/>
                </a:solidFill>
              </a:rPr>
              <a:t>«2»</a:t>
            </a:r>
            <a:r>
              <a:rPr lang="ru-RU">
                <a:solidFill>
                  <a:srgbClr val="009900"/>
                </a:solidFill>
              </a:rPr>
              <a:t> - менее трёх заданий,</a:t>
            </a:r>
          </a:p>
          <a:p>
            <a:pPr algn="ctr"/>
            <a:endParaRPr lang="ru-RU">
              <a:solidFill>
                <a:srgbClr val="009900"/>
              </a:solidFill>
            </a:endParaRPr>
          </a:p>
          <a:p>
            <a:pPr algn="ctr"/>
            <a:r>
              <a:rPr lang="ru-RU" b="1">
                <a:solidFill>
                  <a:srgbClr val="FF3300"/>
                </a:solidFill>
              </a:rPr>
              <a:t>«3»</a:t>
            </a:r>
            <a:r>
              <a:rPr lang="ru-RU">
                <a:solidFill>
                  <a:srgbClr val="009900"/>
                </a:solidFill>
              </a:rPr>
              <a:t> - 3 задания,  </a:t>
            </a:r>
            <a:r>
              <a:rPr lang="ru-RU" b="1">
                <a:solidFill>
                  <a:srgbClr val="FF3300"/>
                </a:solidFill>
              </a:rPr>
              <a:t>«4»</a:t>
            </a:r>
            <a:r>
              <a:rPr lang="ru-RU">
                <a:solidFill>
                  <a:srgbClr val="009900"/>
                </a:solidFill>
              </a:rPr>
              <a:t> - 4 задания,</a:t>
            </a:r>
            <a:r>
              <a:rPr lang="ru-RU">
                <a:solidFill>
                  <a:srgbClr val="FF3300"/>
                </a:solidFill>
              </a:rPr>
              <a:t> </a:t>
            </a:r>
            <a:r>
              <a:rPr lang="ru-RU" b="1">
                <a:solidFill>
                  <a:srgbClr val="FF3300"/>
                </a:solidFill>
              </a:rPr>
              <a:t>«5»</a:t>
            </a:r>
            <a:r>
              <a:rPr lang="ru-RU">
                <a:solidFill>
                  <a:srgbClr val="009900"/>
                </a:solidFill>
              </a:rPr>
              <a:t> - 5 заданий.</a:t>
            </a:r>
            <a:endParaRPr lang="en-US">
              <a:solidFill>
                <a:srgbClr val="009900"/>
              </a:solidFill>
            </a:endParaRPr>
          </a:p>
          <a:p>
            <a:pPr algn="ctr" eaLnBrk="0" hangingPunct="0"/>
            <a:endParaRPr lang="en-US">
              <a:solidFill>
                <a:srgbClr val="009900"/>
              </a:solidFill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227859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4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440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4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34" grpId="0"/>
      <p:bldP spid="4405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Заголовок 1"/>
          <p:cNvSpPr>
            <a:spLocks noGrp="1"/>
          </p:cNvSpPr>
          <p:nvPr>
            <p:ph type="ctrTitle"/>
          </p:nvPr>
        </p:nvSpPr>
        <p:spPr>
          <a:xfrm>
            <a:off x="685800" y="188913"/>
            <a:ext cx="7772400" cy="1470025"/>
          </a:xfrm>
        </p:spPr>
        <p:txBody>
          <a:bodyPr/>
          <a:lstStyle/>
          <a:p>
            <a:pPr eaLnBrk="1" hangingPunct="1"/>
            <a:r>
              <a:rPr lang="ru-RU" b="1" smtClean="0">
                <a:latin typeface="Times New Roman" pitchFamily="18" charset="0"/>
                <a:cs typeface="Times New Roman" pitchFamily="18" charset="0"/>
              </a:rPr>
              <a:t>Найдите неизвестный угол </a:t>
            </a:r>
            <a:r>
              <a:rPr lang="ru-RU" smtClean="0"/>
              <a:t/>
            </a:r>
            <a:br>
              <a:rPr lang="ru-RU" smtClean="0"/>
            </a:br>
            <a:endParaRPr lang="ru-RU" smtClean="0"/>
          </a:p>
        </p:txBody>
      </p:sp>
      <p:grpSp>
        <p:nvGrpSpPr>
          <p:cNvPr id="1036" name="Группа 6"/>
          <p:cNvGrpSpPr>
            <a:grpSpLocks/>
          </p:cNvGrpSpPr>
          <p:nvPr/>
        </p:nvGrpSpPr>
        <p:grpSpPr bwMode="auto">
          <a:xfrm>
            <a:off x="1501775" y="1341438"/>
            <a:ext cx="6286500" cy="3929062"/>
            <a:chOff x="1428728" y="1928802"/>
            <a:chExt cx="6286544" cy="3929090"/>
          </a:xfrm>
        </p:grpSpPr>
        <p:sp>
          <p:nvSpPr>
            <p:cNvPr id="8" name="Скругленный прямоугольник 7"/>
            <p:cNvSpPr/>
            <p:nvPr/>
          </p:nvSpPr>
          <p:spPr>
            <a:xfrm>
              <a:off x="1428728" y="1928802"/>
              <a:ext cx="6286544" cy="3929090"/>
            </a:xfrm>
            <a:prstGeom prst="roundRect">
              <a:avLst/>
            </a:prstGeom>
            <a:solidFill>
              <a:schemeClr val="accent3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grpSp>
          <p:nvGrpSpPr>
            <p:cNvPr id="1038" name="Группа 8"/>
            <p:cNvGrpSpPr>
              <a:grpSpLocks/>
            </p:cNvGrpSpPr>
            <p:nvPr/>
          </p:nvGrpSpPr>
          <p:grpSpPr bwMode="auto">
            <a:xfrm>
              <a:off x="1857356" y="2204864"/>
              <a:ext cx="5591021" cy="2800306"/>
              <a:chOff x="1857356" y="2357430"/>
              <a:chExt cx="5286412" cy="2647740"/>
            </a:xfrm>
          </p:grpSpPr>
          <p:cxnSp>
            <p:nvCxnSpPr>
              <p:cNvPr id="10" name="Прямая соединительная линия 9"/>
              <p:cNvCxnSpPr/>
              <p:nvPr/>
            </p:nvCxnSpPr>
            <p:spPr>
              <a:xfrm>
                <a:off x="1857356" y="4999382"/>
                <a:ext cx="5286594" cy="1501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Прямая соединительная линия 10"/>
              <p:cNvCxnSpPr/>
              <p:nvPr/>
            </p:nvCxnSpPr>
            <p:spPr>
              <a:xfrm rot="5400000" flipH="1" flipV="1">
                <a:off x="3857466" y="2786127"/>
                <a:ext cx="2643297" cy="1786214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aphicFrame>
            <p:nvGraphicFramePr>
              <p:cNvPr id="1033" name="Object 9"/>
              <p:cNvGraphicFramePr>
                <a:graphicFrameLocks noChangeAspect="1"/>
              </p:cNvGraphicFramePr>
              <p:nvPr/>
            </p:nvGraphicFramePr>
            <p:xfrm>
              <a:off x="3240088" y="4246345"/>
              <a:ext cx="1136650" cy="758825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1047" name="Формула" r:id="rId3" imgW="304536" imgH="203024" progId="Equation.3">
                      <p:embed/>
                    </p:oleObj>
                  </mc:Choice>
                  <mc:Fallback>
                    <p:oleObj name="Формула" r:id="rId3" imgW="304536" imgH="203024" progId="Equation.3">
                      <p:embed/>
                      <p:pic>
                        <p:nvPicPr>
                          <p:cNvPr id="0" name="Picture 9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4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3240088" y="4246345"/>
                            <a:ext cx="1136650" cy="758825"/>
                          </a:xfrm>
                          <a:prstGeom prst="rect">
                            <a:avLst/>
                          </a:prstGeom>
                          <a:noFill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1034" name="Object 10"/>
              <p:cNvGraphicFramePr>
                <a:graphicFrameLocks noChangeAspect="1"/>
              </p:cNvGraphicFramePr>
              <p:nvPr/>
            </p:nvGraphicFramePr>
            <p:xfrm>
              <a:off x="4857752" y="4286256"/>
              <a:ext cx="427038" cy="663575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1048" name="Формула" r:id="rId5" imgW="114102" imgH="177492" progId="Equation.3">
                      <p:embed/>
                    </p:oleObj>
                  </mc:Choice>
                  <mc:Fallback>
                    <p:oleObj name="Формула" r:id="rId5" imgW="114102" imgH="177492" progId="Equation.3">
                      <p:embed/>
                      <p:pic>
                        <p:nvPicPr>
                          <p:cNvPr id="0" name="Picture 10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6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4857752" y="4286256"/>
                            <a:ext cx="427038" cy="663575"/>
                          </a:xfrm>
                          <a:prstGeom prst="rect">
                            <a:avLst/>
                          </a:prstGeom>
                          <a:noFill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3850" y="338138"/>
            <a:ext cx="8569325" cy="507682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3600" b="1" dirty="0">
                <a:solidFill>
                  <a:srgbClr val="C00000"/>
                </a:solidFill>
              </a:rPr>
              <a:t>ОТВЕТЬТЕ НА ВОПРОСЫ:</a:t>
            </a:r>
          </a:p>
          <a:p>
            <a:pPr marL="457200" indent="-457200">
              <a:buFont typeface="Arial" pitchFamily="34" charset="0"/>
              <a:buChar char="•"/>
              <a:defRPr/>
            </a:pPr>
            <a:r>
              <a:rPr lang="ru-RU" sz="3200" b="1" dirty="0"/>
              <a:t>Чему равна сумма углов треугольника?</a:t>
            </a:r>
          </a:p>
          <a:p>
            <a:pPr marL="457200" indent="-457200">
              <a:buFont typeface="Arial" pitchFamily="34" charset="0"/>
              <a:buChar char="•"/>
              <a:defRPr/>
            </a:pPr>
            <a:r>
              <a:rPr lang="ru-RU" sz="3200" b="1" dirty="0"/>
              <a:t>Какой треугольник называют </a:t>
            </a:r>
          </a:p>
          <a:p>
            <a:pPr>
              <a:defRPr/>
            </a:pPr>
            <a:r>
              <a:rPr lang="ru-RU" sz="3200" b="1" dirty="0"/>
              <a:t>    тупоугольным, остроугольным,</a:t>
            </a:r>
          </a:p>
          <a:p>
            <a:pPr marL="457200" indent="-457200">
              <a:buFont typeface="Arial" pitchFamily="34" charset="0"/>
              <a:buChar char="•"/>
              <a:defRPr/>
            </a:pPr>
            <a:r>
              <a:rPr lang="ru-RU" sz="3200" b="1" dirty="0"/>
              <a:t>прямоугольным?</a:t>
            </a:r>
          </a:p>
          <a:p>
            <a:pPr marL="457200" indent="-457200">
              <a:buFont typeface="Arial" pitchFamily="34" charset="0"/>
              <a:buChar char="•"/>
              <a:defRPr/>
            </a:pPr>
            <a:r>
              <a:rPr lang="ru-RU" sz="3200" b="1" dirty="0"/>
              <a:t>Сколько тупых, прямых, острых углов может быть в треугольнике?</a:t>
            </a:r>
          </a:p>
          <a:p>
            <a:pPr marL="457200" indent="-457200">
              <a:buFont typeface="Arial" pitchFamily="34" charset="0"/>
              <a:buChar char="•"/>
              <a:defRPr/>
            </a:pPr>
            <a:r>
              <a:rPr lang="ru-RU" sz="3200" b="1" dirty="0"/>
              <a:t>Где может находиться тупой угол в равнобедренном треугольнике?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7" name="Rectangle 3"/>
          <p:cNvSpPr>
            <a:spLocks noGrp="1"/>
          </p:cNvSpPr>
          <p:nvPr>
            <p:ph type="body" idx="4294967295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b="1" dirty="0"/>
              <a:t>а) Что нового я узнал сегодня?</a:t>
            </a:r>
          </a:p>
          <a:p>
            <a:pPr marL="0" indent="0">
              <a:buNone/>
            </a:pPr>
            <a:r>
              <a:rPr lang="ru-RU" b="1" dirty="0"/>
              <a:t>б) Что нового я открыл в себе?</a:t>
            </a:r>
          </a:p>
          <a:p>
            <a:pPr marL="0" indent="0">
              <a:buNone/>
            </a:pPr>
            <a:r>
              <a:rPr lang="ru-RU" b="1" dirty="0"/>
              <a:t>в) Доволен ли я своей работой?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b="1" smtClean="0">
                <a:latin typeface="Times New Roman" pitchFamily="18" charset="0"/>
                <a:cs typeface="Times New Roman" pitchFamily="18" charset="0"/>
              </a:rPr>
              <a:t>Найдите неизвестный угол </a:t>
            </a:r>
            <a:endParaRPr lang="ru-RU" smtClean="0"/>
          </a:p>
        </p:txBody>
      </p:sp>
      <p:grpSp>
        <p:nvGrpSpPr>
          <p:cNvPr id="2063" name="Группа 3"/>
          <p:cNvGrpSpPr>
            <a:grpSpLocks/>
          </p:cNvGrpSpPr>
          <p:nvPr/>
        </p:nvGrpSpPr>
        <p:grpSpPr bwMode="auto">
          <a:xfrm>
            <a:off x="1428750" y="1928813"/>
            <a:ext cx="6286500" cy="3929062"/>
            <a:chOff x="1428728" y="1928802"/>
            <a:chExt cx="6286544" cy="3929090"/>
          </a:xfrm>
        </p:grpSpPr>
        <p:sp>
          <p:nvSpPr>
            <p:cNvPr id="5" name="Скругленный прямоугольник 4"/>
            <p:cNvSpPr/>
            <p:nvPr/>
          </p:nvSpPr>
          <p:spPr>
            <a:xfrm>
              <a:off x="1428728" y="1928802"/>
              <a:ext cx="6286544" cy="3929090"/>
            </a:xfrm>
            <a:prstGeom prst="roundRect">
              <a:avLst/>
            </a:prstGeom>
            <a:solidFill>
              <a:schemeClr val="accent3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cxnSp>
          <p:nvCxnSpPr>
            <p:cNvPr id="6" name="Прямая соединительная линия 5"/>
            <p:cNvCxnSpPr/>
            <p:nvPr/>
          </p:nvCxnSpPr>
          <p:spPr>
            <a:xfrm>
              <a:off x="1857356" y="4999049"/>
              <a:ext cx="5286412" cy="1587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Прямая соединительная линия 6"/>
            <p:cNvCxnSpPr/>
            <p:nvPr/>
          </p:nvCxnSpPr>
          <p:spPr>
            <a:xfrm flipV="1">
              <a:off x="4286248" y="3071810"/>
              <a:ext cx="2286016" cy="1928826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aphicFrame>
          <p:nvGraphicFramePr>
            <p:cNvPr id="2059" name="Object 11"/>
            <p:cNvGraphicFramePr>
              <a:graphicFrameLocks noChangeAspect="1"/>
            </p:cNvGraphicFramePr>
            <p:nvPr/>
          </p:nvGraphicFramePr>
          <p:xfrm>
            <a:off x="3643306" y="4027497"/>
            <a:ext cx="1136650" cy="75882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080" name="Формула" r:id="rId3" imgW="304536" imgH="203024" progId="Equation.3">
                    <p:embed/>
                  </p:oleObj>
                </mc:Choice>
                <mc:Fallback>
                  <p:oleObj name="Формула" r:id="rId3" imgW="304536" imgH="203024" progId="Equation.3">
                    <p:embed/>
                    <p:pic>
                      <p:nvPicPr>
                        <p:cNvPr id="0" name="Picture 11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643306" y="4027497"/>
                          <a:ext cx="1136650" cy="758825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060" name="Object 12"/>
            <p:cNvGraphicFramePr>
              <a:graphicFrameLocks noChangeAspect="1"/>
            </p:cNvGraphicFramePr>
            <p:nvPr/>
          </p:nvGraphicFramePr>
          <p:xfrm>
            <a:off x="5002218" y="4337061"/>
            <a:ext cx="427038" cy="66357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081" name="Формула" r:id="rId5" imgW="114102" imgH="177492" progId="Equation.3">
                    <p:embed/>
                  </p:oleObj>
                </mc:Choice>
                <mc:Fallback>
                  <p:oleObj name="Формула" r:id="rId5" imgW="114102" imgH="177492" progId="Equation.3">
                    <p:embed/>
                    <p:pic>
                      <p:nvPicPr>
                        <p:cNvPr id="0" name="Picture 12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5002218" y="4337061"/>
                          <a:ext cx="427038" cy="663575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cxnSp>
          <p:nvCxnSpPr>
            <p:cNvPr id="10" name="Прямая соединительная линия 9"/>
            <p:cNvCxnSpPr/>
            <p:nvPr/>
          </p:nvCxnSpPr>
          <p:spPr>
            <a:xfrm rot="10800000">
              <a:off x="1857356" y="4040192"/>
              <a:ext cx="2438417" cy="938219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aphicFrame>
          <p:nvGraphicFramePr>
            <p:cNvPr id="2061" name="Object 13"/>
            <p:cNvGraphicFramePr>
              <a:graphicFrameLocks noChangeAspect="1"/>
            </p:cNvGraphicFramePr>
            <p:nvPr/>
          </p:nvGraphicFramePr>
          <p:xfrm>
            <a:off x="2052638" y="4250174"/>
            <a:ext cx="900112" cy="75882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082" name="Формула" r:id="rId7" imgW="241195" imgH="203112" progId="Equation.3">
                    <p:embed/>
                  </p:oleObj>
                </mc:Choice>
                <mc:Fallback>
                  <p:oleObj name="Формула" r:id="rId7" imgW="241195" imgH="203112" progId="Equation.3">
                    <p:embed/>
                    <p:pic>
                      <p:nvPicPr>
                        <p:cNvPr id="0" name="Picture 13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8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052638" y="4250174"/>
                          <a:ext cx="900112" cy="758825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2" name="Заголовок 1"/>
          <p:cNvSpPr>
            <a:spLocks noGrp="1"/>
          </p:cNvSpPr>
          <p:nvPr>
            <p:ph type="title"/>
          </p:nvPr>
        </p:nvSpPr>
        <p:spPr>
          <a:xfrm>
            <a:off x="314325" y="260350"/>
            <a:ext cx="8372475" cy="1439863"/>
          </a:xfrm>
        </p:spPr>
        <p:txBody>
          <a:bodyPr/>
          <a:lstStyle/>
          <a:p>
            <a:pPr eaLnBrk="1" hangingPunct="1"/>
            <a:r>
              <a:rPr lang="ru-RU" sz="3500" b="1" smtClean="0">
                <a:latin typeface="Times New Roman" pitchFamily="18" charset="0"/>
                <a:cs typeface="Times New Roman" pitchFamily="18" charset="0"/>
              </a:rPr>
              <a:t>Прямые </a:t>
            </a:r>
            <a:r>
              <a:rPr lang="ru-RU" sz="3500" b="1" i="1" smtClean="0"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sz="3500" b="1" smtClean="0"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en-US" sz="3500" b="1" i="1" smtClean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ru-RU" sz="3500" b="1" smtClean="0">
                <a:latin typeface="Times New Roman" pitchFamily="18" charset="0"/>
                <a:cs typeface="Times New Roman" pitchFamily="18" charset="0"/>
              </a:rPr>
              <a:t> параллельны, </a:t>
            </a:r>
            <a:r>
              <a:rPr lang="ru-RU" sz="3500" b="1" i="1" smtClean="0"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ru-RU" sz="3500" b="1" smtClean="0">
                <a:latin typeface="Times New Roman" pitchFamily="18" charset="0"/>
                <a:cs typeface="Times New Roman" pitchFamily="18" charset="0"/>
              </a:rPr>
              <a:t> - секущая</a:t>
            </a:r>
            <a:br>
              <a:rPr lang="ru-RU" sz="3500" b="1" smtClean="0">
                <a:latin typeface="Times New Roman" pitchFamily="18" charset="0"/>
                <a:cs typeface="Times New Roman" pitchFamily="18" charset="0"/>
              </a:rPr>
            </a:br>
            <a:r>
              <a:rPr lang="ru-RU" sz="3500" b="1" smtClean="0">
                <a:latin typeface="Times New Roman" pitchFamily="18" charset="0"/>
                <a:cs typeface="Times New Roman" pitchFamily="18" charset="0"/>
              </a:rPr>
              <a:t>Найдите неизвестный угол </a:t>
            </a:r>
            <a:endParaRPr lang="ru-RU" sz="3500" smtClean="0"/>
          </a:p>
        </p:txBody>
      </p:sp>
      <p:grpSp>
        <p:nvGrpSpPr>
          <p:cNvPr id="3083" name="Группа 3"/>
          <p:cNvGrpSpPr>
            <a:grpSpLocks/>
          </p:cNvGrpSpPr>
          <p:nvPr/>
        </p:nvGrpSpPr>
        <p:grpSpPr bwMode="auto">
          <a:xfrm>
            <a:off x="1428750" y="1928813"/>
            <a:ext cx="6286500" cy="3929062"/>
            <a:chOff x="1428728" y="1928802"/>
            <a:chExt cx="6286544" cy="3929090"/>
          </a:xfrm>
        </p:grpSpPr>
        <p:sp>
          <p:nvSpPr>
            <p:cNvPr id="5" name="Скругленный прямоугольник 4"/>
            <p:cNvSpPr/>
            <p:nvPr/>
          </p:nvSpPr>
          <p:spPr>
            <a:xfrm>
              <a:off x="1428728" y="1928802"/>
              <a:ext cx="6286544" cy="3929090"/>
            </a:xfrm>
            <a:prstGeom prst="roundRect">
              <a:avLst/>
            </a:prstGeom>
            <a:solidFill>
              <a:schemeClr val="accent3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cxnSp>
          <p:nvCxnSpPr>
            <p:cNvPr id="6" name="Прямая соединительная линия 5"/>
            <p:cNvCxnSpPr/>
            <p:nvPr/>
          </p:nvCxnSpPr>
          <p:spPr>
            <a:xfrm>
              <a:off x="1857356" y="2928934"/>
              <a:ext cx="5286412" cy="1587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Прямая соединительная линия 6"/>
            <p:cNvCxnSpPr/>
            <p:nvPr/>
          </p:nvCxnSpPr>
          <p:spPr>
            <a:xfrm>
              <a:off x="1857356" y="4999049"/>
              <a:ext cx="5286412" cy="1587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Прямая соединительная линия 7"/>
            <p:cNvCxnSpPr/>
            <p:nvPr/>
          </p:nvCxnSpPr>
          <p:spPr>
            <a:xfrm rot="5400000" flipH="1" flipV="1">
              <a:off x="2714612" y="2214554"/>
              <a:ext cx="3714776" cy="3429024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aphicFrame>
          <p:nvGraphicFramePr>
            <p:cNvPr id="3080" name="Object 8"/>
            <p:cNvGraphicFramePr>
              <a:graphicFrameLocks noChangeAspect="1"/>
            </p:cNvGraphicFramePr>
            <p:nvPr/>
          </p:nvGraphicFramePr>
          <p:xfrm>
            <a:off x="4243392" y="2813051"/>
            <a:ext cx="900112" cy="75882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94" name="Формула" r:id="rId3" imgW="241195" imgH="203112" progId="Equation.3">
                    <p:embed/>
                  </p:oleObj>
                </mc:Choice>
                <mc:Fallback>
                  <p:oleObj name="Формула" r:id="rId3" imgW="241195" imgH="203112" progId="Equation.3">
                    <p:embed/>
                    <p:pic>
                      <p:nvPicPr>
                        <p:cNvPr id="0" name="Picture 8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243392" y="2813051"/>
                          <a:ext cx="900112" cy="758825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081" name="Object 9"/>
            <p:cNvGraphicFramePr>
              <a:graphicFrameLocks noChangeAspect="1"/>
            </p:cNvGraphicFramePr>
            <p:nvPr/>
          </p:nvGraphicFramePr>
          <p:xfrm>
            <a:off x="4000496" y="4357694"/>
            <a:ext cx="427038" cy="66357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95" name="Формула" r:id="rId5" imgW="114102" imgH="177492" progId="Equation.3">
                    <p:embed/>
                  </p:oleObj>
                </mc:Choice>
                <mc:Fallback>
                  <p:oleObj name="Формула" r:id="rId5" imgW="114102" imgH="177492" progId="Equation.3">
                    <p:embed/>
                    <p:pic>
                      <p:nvPicPr>
                        <p:cNvPr id="0" name="Picture 9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000496" y="4357694"/>
                          <a:ext cx="427038" cy="663575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3088" name="Прямоугольник 10"/>
            <p:cNvSpPr>
              <a:spLocks noChangeArrowheads="1"/>
            </p:cNvSpPr>
            <p:nvPr/>
          </p:nvSpPr>
          <p:spPr bwMode="auto">
            <a:xfrm>
              <a:off x="1857356" y="2428868"/>
              <a:ext cx="389850" cy="584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sz="3200" b="1" i="1">
                  <a:latin typeface="Times New Roman" pitchFamily="18" charset="0"/>
                  <a:cs typeface="Times New Roman" pitchFamily="18" charset="0"/>
                </a:rPr>
                <a:t>а</a:t>
              </a:r>
              <a:endParaRPr lang="ru-RU" sz="3200">
                <a:latin typeface="Calibri" pitchFamily="34" charset="0"/>
              </a:endParaRPr>
            </a:p>
          </p:txBody>
        </p:sp>
        <p:sp>
          <p:nvSpPr>
            <p:cNvPr id="3089" name="Прямоугольник 11"/>
            <p:cNvSpPr>
              <a:spLocks noChangeArrowheads="1"/>
            </p:cNvSpPr>
            <p:nvPr/>
          </p:nvSpPr>
          <p:spPr bwMode="auto">
            <a:xfrm>
              <a:off x="1785918" y="4460664"/>
              <a:ext cx="389850" cy="584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3200" b="1" i="1">
                  <a:latin typeface="Times New Roman" pitchFamily="18" charset="0"/>
                  <a:cs typeface="Times New Roman" pitchFamily="18" charset="0"/>
                </a:rPr>
                <a:t>b</a:t>
              </a:r>
              <a:endParaRPr lang="ru-RU" sz="3200">
                <a:latin typeface="Calibri" pitchFamily="34" charset="0"/>
              </a:endParaRPr>
            </a:p>
          </p:txBody>
        </p:sp>
        <p:sp>
          <p:nvSpPr>
            <p:cNvPr id="3090" name="Прямоугольник 12"/>
            <p:cNvSpPr>
              <a:spLocks noChangeArrowheads="1"/>
            </p:cNvSpPr>
            <p:nvPr/>
          </p:nvSpPr>
          <p:spPr bwMode="auto">
            <a:xfrm>
              <a:off x="2643174" y="5143512"/>
              <a:ext cx="367408" cy="584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sz="3200" b="1" i="1">
                  <a:latin typeface="Times New Roman" pitchFamily="18" charset="0"/>
                  <a:cs typeface="Times New Roman" pitchFamily="18" charset="0"/>
                </a:rPr>
                <a:t>с</a:t>
              </a:r>
              <a:endParaRPr lang="ru-RU" sz="3200">
                <a:latin typeface="Calibri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3200" b="1" smtClean="0">
                <a:latin typeface="Times New Roman" pitchFamily="18" charset="0"/>
                <a:cs typeface="Times New Roman" pitchFamily="18" charset="0"/>
              </a:rPr>
              <a:t>Прямые </a:t>
            </a:r>
            <a:r>
              <a:rPr lang="ru-RU" sz="3200" b="1" i="1" smtClean="0"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sz="3200" b="1" smtClean="0"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en-US" sz="3200" b="1" i="1" smtClean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ru-RU" sz="3200" b="1" smtClean="0">
                <a:latin typeface="Times New Roman" pitchFamily="18" charset="0"/>
                <a:cs typeface="Times New Roman" pitchFamily="18" charset="0"/>
              </a:rPr>
              <a:t> параллельны, </a:t>
            </a:r>
            <a:r>
              <a:rPr lang="ru-RU" sz="3200" b="1" i="1" smtClean="0"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ru-RU" sz="3200" b="1" smtClean="0">
                <a:latin typeface="Times New Roman" pitchFamily="18" charset="0"/>
                <a:cs typeface="Times New Roman" pitchFamily="18" charset="0"/>
              </a:rPr>
              <a:t> - секущая</a:t>
            </a:r>
            <a:br>
              <a:rPr lang="ru-RU" sz="3200" b="1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b="1" smtClean="0">
                <a:latin typeface="Times New Roman" pitchFamily="18" charset="0"/>
                <a:cs typeface="Times New Roman" pitchFamily="18" charset="0"/>
              </a:rPr>
              <a:t>Найдите неизвестный угол </a:t>
            </a:r>
            <a:endParaRPr lang="ru-RU" sz="3200" smtClean="0"/>
          </a:p>
        </p:txBody>
      </p:sp>
      <p:grpSp>
        <p:nvGrpSpPr>
          <p:cNvPr id="4107" name="Группа 3"/>
          <p:cNvGrpSpPr>
            <a:grpSpLocks/>
          </p:cNvGrpSpPr>
          <p:nvPr/>
        </p:nvGrpSpPr>
        <p:grpSpPr bwMode="auto">
          <a:xfrm>
            <a:off x="1428750" y="1928813"/>
            <a:ext cx="6286500" cy="3929062"/>
            <a:chOff x="1428728" y="1928802"/>
            <a:chExt cx="6286544" cy="3929090"/>
          </a:xfrm>
        </p:grpSpPr>
        <p:sp>
          <p:nvSpPr>
            <p:cNvPr id="5" name="Скругленный прямоугольник 4"/>
            <p:cNvSpPr/>
            <p:nvPr/>
          </p:nvSpPr>
          <p:spPr>
            <a:xfrm>
              <a:off x="1428728" y="1928802"/>
              <a:ext cx="6286544" cy="3929090"/>
            </a:xfrm>
            <a:prstGeom prst="roundRect">
              <a:avLst/>
            </a:prstGeom>
            <a:solidFill>
              <a:schemeClr val="accent3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cxnSp>
          <p:nvCxnSpPr>
            <p:cNvPr id="6" name="Прямая соединительная линия 5"/>
            <p:cNvCxnSpPr/>
            <p:nvPr/>
          </p:nvCxnSpPr>
          <p:spPr>
            <a:xfrm>
              <a:off x="1857356" y="2928934"/>
              <a:ext cx="5286412" cy="1587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Прямая соединительная линия 6"/>
            <p:cNvCxnSpPr/>
            <p:nvPr/>
          </p:nvCxnSpPr>
          <p:spPr>
            <a:xfrm>
              <a:off x="1857356" y="4999049"/>
              <a:ext cx="5286412" cy="1587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Прямая соединительная линия 7"/>
            <p:cNvCxnSpPr/>
            <p:nvPr/>
          </p:nvCxnSpPr>
          <p:spPr>
            <a:xfrm rot="5400000" flipH="1" flipV="1">
              <a:off x="2714612" y="2214554"/>
              <a:ext cx="3714776" cy="3429024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aphicFrame>
          <p:nvGraphicFramePr>
            <p:cNvPr id="4104" name="Object 8"/>
            <p:cNvGraphicFramePr>
              <a:graphicFrameLocks noChangeAspect="1"/>
            </p:cNvGraphicFramePr>
            <p:nvPr/>
          </p:nvGraphicFramePr>
          <p:xfrm>
            <a:off x="5347743" y="2813050"/>
            <a:ext cx="1136650" cy="75882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118" name="Формула" r:id="rId3" imgW="304536" imgH="203024" progId="Equation.3">
                    <p:embed/>
                  </p:oleObj>
                </mc:Choice>
                <mc:Fallback>
                  <p:oleObj name="Формула" r:id="rId3" imgW="304536" imgH="203024" progId="Equation.3">
                    <p:embed/>
                    <p:pic>
                      <p:nvPicPr>
                        <p:cNvPr id="0" name="Picture 8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5347743" y="2813050"/>
                          <a:ext cx="1136650" cy="758825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4105" name="Object 9"/>
            <p:cNvGraphicFramePr>
              <a:graphicFrameLocks noChangeAspect="1"/>
            </p:cNvGraphicFramePr>
            <p:nvPr/>
          </p:nvGraphicFramePr>
          <p:xfrm>
            <a:off x="4000496" y="4357694"/>
            <a:ext cx="427038" cy="66357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119" name="Формула" r:id="rId5" imgW="114102" imgH="177492" progId="Equation.3">
                    <p:embed/>
                  </p:oleObj>
                </mc:Choice>
                <mc:Fallback>
                  <p:oleObj name="Формула" r:id="rId5" imgW="114102" imgH="177492" progId="Equation.3">
                    <p:embed/>
                    <p:pic>
                      <p:nvPicPr>
                        <p:cNvPr id="0" name="Picture 9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000496" y="4357694"/>
                          <a:ext cx="427038" cy="663575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4112" name="Прямоугольник 10"/>
            <p:cNvSpPr>
              <a:spLocks noChangeArrowheads="1"/>
            </p:cNvSpPr>
            <p:nvPr/>
          </p:nvSpPr>
          <p:spPr bwMode="auto">
            <a:xfrm>
              <a:off x="1857356" y="2428868"/>
              <a:ext cx="389850" cy="584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sz="3200" b="1" i="1">
                  <a:latin typeface="Times New Roman" pitchFamily="18" charset="0"/>
                  <a:cs typeface="Times New Roman" pitchFamily="18" charset="0"/>
                </a:rPr>
                <a:t>а</a:t>
              </a:r>
              <a:endParaRPr lang="ru-RU" sz="3200">
                <a:latin typeface="Calibri" pitchFamily="34" charset="0"/>
              </a:endParaRPr>
            </a:p>
          </p:txBody>
        </p:sp>
        <p:sp>
          <p:nvSpPr>
            <p:cNvPr id="4113" name="Прямоугольник 11"/>
            <p:cNvSpPr>
              <a:spLocks noChangeArrowheads="1"/>
            </p:cNvSpPr>
            <p:nvPr/>
          </p:nvSpPr>
          <p:spPr bwMode="auto">
            <a:xfrm>
              <a:off x="1785918" y="4460664"/>
              <a:ext cx="389850" cy="584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3200" b="1" i="1">
                  <a:latin typeface="Times New Roman" pitchFamily="18" charset="0"/>
                  <a:cs typeface="Times New Roman" pitchFamily="18" charset="0"/>
                </a:rPr>
                <a:t>b</a:t>
              </a:r>
              <a:endParaRPr lang="ru-RU" sz="3200">
                <a:latin typeface="Calibri" pitchFamily="34" charset="0"/>
              </a:endParaRPr>
            </a:p>
          </p:txBody>
        </p:sp>
        <p:sp>
          <p:nvSpPr>
            <p:cNvPr id="4114" name="Прямоугольник 12"/>
            <p:cNvSpPr>
              <a:spLocks noChangeArrowheads="1"/>
            </p:cNvSpPr>
            <p:nvPr/>
          </p:nvSpPr>
          <p:spPr bwMode="auto">
            <a:xfrm>
              <a:off x="2643174" y="5143512"/>
              <a:ext cx="367408" cy="584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sz="3200" b="1" i="1">
                  <a:latin typeface="Times New Roman" pitchFamily="18" charset="0"/>
                  <a:cs typeface="Times New Roman" pitchFamily="18" charset="0"/>
                </a:rPr>
                <a:t>с</a:t>
              </a:r>
              <a:endParaRPr lang="ru-RU" sz="3200">
                <a:latin typeface="Calibri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3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3200" b="1" smtClean="0">
                <a:latin typeface="Times New Roman" pitchFamily="18" charset="0"/>
                <a:cs typeface="Times New Roman" pitchFamily="18" charset="0"/>
              </a:rPr>
              <a:t>Прямые </a:t>
            </a:r>
            <a:r>
              <a:rPr lang="ru-RU" sz="3200" b="1" i="1" smtClean="0"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sz="3200" b="1" smtClean="0"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en-US" sz="3200" b="1" i="1" smtClean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ru-RU" sz="3200" b="1" smtClean="0">
                <a:latin typeface="Times New Roman" pitchFamily="18" charset="0"/>
                <a:cs typeface="Times New Roman" pitchFamily="18" charset="0"/>
              </a:rPr>
              <a:t> параллельны, </a:t>
            </a:r>
            <a:r>
              <a:rPr lang="ru-RU" sz="3200" b="1" i="1" smtClean="0"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ru-RU" sz="3200" b="1" smtClean="0">
                <a:latin typeface="Times New Roman" pitchFamily="18" charset="0"/>
                <a:cs typeface="Times New Roman" pitchFamily="18" charset="0"/>
              </a:rPr>
              <a:t> - секущая</a:t>
            </a:r>
            <a:br>
              <a:rPr lang="ru-RU" sz="3200" b="1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b="1" smtClean="0">
                <a:latin typeface="Times New Roman" pitchFamily="18" charset="0"/>
                <a:cs typeface="Times New Roman" pitchFamily="18" charset="0"/>
              </a:rPr>
              <a:t>Найдите неизвестный угол </a:t>
            </a:r>
            <a:endParaRPr lang="ru-RU" sz="3200" smtClean="0"/>
          </a:p>
        </p:txBody>
      </p:sp>
      <p:grpSp>
        <p:nvGrpSpPr>
          <p:cNvPr id="5133" name="Группа 3"/>
          <p:cNvGrpSpPr>
            <a:grpSpLocks/>
          </p:cNvGrpSpPr>
          <p:nvPr/>
        </p:nvGrpSpPr>
        <p:grpSpPr bwMode="auto">
          <a:xfrm>
            <a:off x="1428750" y="1928813"/>
            <a:ext cx="6286500" cy="3929062"/>
            <a:chOff x="1428728" y="1928802"/>
            <a:chExt cx="6286544" cy="3929090"/>
          </a:xfrm>
        </p:grpSpPr>
        <p:sp>
          <p:nvSpPr>
            <p:cNvPr id="5" name="Скругленный прямоугольник 4"/>
            <p:cNvSpPr/>
            <p:nvPr/>
          </p:nvSpPr>
          <p:spPr>
            <a:xfrm>
              <a:off x="1428728" y="1928802"/>
              <a:ext cx="6286544" cy="3929090"/>
            </a:xfrm>
            <a:prstGeom prst="roundRect">
              <a:avLst/>
            </a:prstGeom>
            <a:solidFill>
              <a:schemeClr val="accent3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cxnSp>
          <p:nvCxnSpPr>
            <p:cNvPr id="6" name="Прямая соединительная линия 5"/>
            <p:cNvCxnSpPr/>
            <p:nvPr/>
          </p:nvCxnSpPr>
          <p:spPr>
            <a:xfrm>
              <a:off x="1857356" y="2928934"/>
              <a:ext cx="5286412" cy="1587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Прямая соединительная линия 6"/>
            <p:cNvCxnSpPr/>
            <p:nvPr/>
          </p:nvCxnSpPr>
          <p:spPr>
            <a:xfrm>
              <a:off x="1857356" y="4999049"/>
              <a:ext cx="5286412" cy="1587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Прямая соединительная линия 7"/>
            <p:cNvCxnSpPr/>
            <p:nvPr/>
          </p:nvCxnSpPr>
          <p:spPr>
            <a:xfrm rot="5400000" flipH="1" flipV="1">
              <a:off x="2714612" y="2214554"/>
              <a:ext cx="3714776" cy="3429024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aphicFrame>
          <p:nvGraphicFramePr>
            <p:cNvPr id="5130" name="Object 10"/>
            <p:cNvGraphicFramePr>
              <a:graphicFrameLocks noChangeAspect="1"/>
            </p:cNvGraphicFramePr>
            <p:nvPr/>
          </p:nvGraphicFramePr>
          <p:xfrm>
            <a:off x="5906164" y="2221955"/>
            <a:ext cx="900113" cy="75882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144" name="Формула" r:id="rId3" imgW="241195" imgH="203112" progId="Equation.3">
                    <p:embed/>
                  </p:oleObj>
                </mc:Choice>
                <mc:Fallback>
                  <p:oleObj name="Формула" r:id="rId3" imgW="241195" imgH="203112" progId="Equation.3">
                    <p:embed/>
                    <p:pic>
                      <p:nvPicPr>
                        <p:cNvPr id="0" name="Picture 10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5906164" y="2221955"/>
                          <a:ext cx="900113" cy="758825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5131" name="Object 11"/>
            <p:cNvGraphicFramePr>
              <a:graphicFrameLocks noChangeAspect="1"/>
            </p:cNvGraphicFramePr>
            <p:nvPr/>
          </p:nvGraphicFramePr>
          <p:xfrm>
            <a:off x="4000496" y="4357694"/>
            <a:ext cx="427038" cy="66357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145" name="Формула" r:id="rId5" imgW="114102" imgH="177492" progId="Equation.3">
                    <p:embed/>
                  </p:oleObj>
                </mc:Choice>
                <mc:Fallback>
                  <p:oleObj name="Формула" r:id="rId5" imgW="114102" imgH="177492" progId="Equation.3">
                    <p:embed/>
                    <p:pic>
                      <p:nvPicPr>
                        <p:cNvPr id="0" name="Picture 11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000496" y="4357694"/>
                          <a:ext cx="427038" cy="663575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5138" name="Прямоугольник 10"/>
            <p:cNvSpPr>
              <a:spLocks noChangeArrowheads="1"/>
            </p:cNvSpPr>
            <p:nvPr/>
          </p:nvSpPr>
          <p:spPr bwMode="auto">
            <a:xfrm>
              <a:off x="1857356" y="2428868"/>
              <a:ext cx="389850" cy="584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sz="3200" b="1" i="1">
                  <a:latin typeface="Times New Roman" pitchFamily="18" charset="0"/>
                  <a:cs typeface="Times New Roman" pitchFamily="18" charset="0"/>
                </a:rPr>
                <a:t>а</a:t>
              </a:r>
              <a:endParaRPr lang="ru-RU" sz="3200">
                <a:latin typeface="Calibri" pitchFamily="34" charset="0"/>
              </a:endParaRPr>
            </a:p>
          </p:txBody>
        </p:sp>
        <p:sp>
          <p:nvSpPr>
            <p:cNvPr id="5139" name="Прямоугольник 11"/>
            <p:cNvSpPr>
              <a:spLocks noChangeArrowheads="1"/>
            </p:cNvSpPr>
            <p:nvPr/>
          </p:nvSpPr>
          <p:spPr bwMode="auto">
            <a:xfrm>
              <a:off x="1785918" y="4460664"/>
              <a:ext cx="389850" cy="584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3200" b="1" i="1">
                  <a:latin typeface="Times New Roman" pitchFamily="18" charset="0"/>
                  <a:cs typeface="Times New Roman" pitchFamily="18" charset="0"/>
                </a:rPr>
                <a:t>b</a:t>
              </a:r>
              <a:endParaRPr lang="ru-RU" sz="3200">
                <a:latin typeface="Calibri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Найдите неизвестный угол треугольника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grpSp>
        <p:nvGrpSpPr>
          <p:cNvPr id="6151" name="Группа 5"/>
          <p:cNvGrpSpPr>
            <a:grpSpLocks/>
          </p:cNvGrpSpPr>
          <p:nvPr/>
        </p:nvGrpSpPr>
        <p:grpSpPr bwMode="auto">
          <a:xfrm>
            <a:off x="1331913" y="1485900"/>
            <a:ext cx="6286500" cy="4929188"/>
            <a:chOff x="1428728" y="1428736"/>
            <a:chExt cx="6286544" cy="4929222"/>
          </a:xfrm>
        </p:grpSpPr>
        <p:grpSp>
          <p:nvGrpSpPr>
            <p:cNvPr id="6152" name="Группа 6"/>
            <p:cNvGrpSpPr>
              <a:grpSpLocks/>
            </p:cNvGrpSpPr>
            <p:nvPr/>
          </p:nvGrpSpPr>
          <p:grpSpPr bwMode="auto">
            <a:xfrm>
              <a:off x="1428728" y="1428736"/>
              <a:ext cx="6286544" cy="4929222"/>
              <a:chOff x="1428728" y="1714488"/>
              <a:chExt cx="6286544" cy="4929222"/>
            </a:xfrm>
          </p:grpSpPr>
          <p:sp>
            <p:nvSpPr>
              <p:cNvPr id="9" name="Скругленный прямоугольник 8"/>
              <p:cNvSpPr/>
              <p:nvPr/>
            </p:nvSpPr>
            <p:spPr>
              <a:xfrm>
                <a:off x="1428728" y="1714488"/>
                <a:ext cx="6286544" cy="4929222"/>
              </a:xfrm>
              <a:prstGeom prst="roundRect">
                <a:avLst/>
              </a:prstGeom>
              <a:solidFill>
                <a:schemeClr val="accent3">
                  <a:lumMod val="20000"/>
                  <a:lumOff val="8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  <p:grpSp>
            <p:nvGrpSpPr>
              <p:cNvPr id="6155" name="Группа 28"/>
              <p:cNvGrpSpPr>
                <a:grpSpLocks/>
              </p:cNvGrpSpPr>
              <p:nvPr/>
            </p:nvGrpSpPr>
            <p:grpSpPr bwMode="auto">
              <a:xfrm>
                <a:off x="1974514" y="1785926"/>
                <a:ext cx="2954676" cy="4738062"/>
                <a:chOff x="1000100" y="1357298"/>
                <a:chExt cx="2954676" cy="4952376"/>
              </a:xfrm>
            </p:grpSpPr>
            <p:sp>
              <p:nvSpPr>
                <p:cNvPr id="11" name="Равнобедренный треугольник 10"/>
                <p:cNvSpPr/>
                <p:nvPr/>
              </p:nvSpPr>
              <p:spPr>
                <a:xfrm>
                  <a:off x="1259182" y="1813610"/>
                  <a:ext cx="2286016" cy="4000616"/>
                </a:xfrm>
                <a:prstGeom prst="triangle">
                  <a:avLst/>
                </a:prstGeom>
                <a:gradFill flip="none" rotWithShape="1">
                  <a:gsLst>
                    <a:gs pos="0">
                      <a:schemeClr val="accent2">
                        <a:lumMod val="75000"/>
                        <a:tint val="66000"/>
                        <a:satMod val="160000"/>
                      </a:schemeClr>
                    </a:gs>
                    <a:gs pos="50000">
                      <a:schemeClr val="accent2">
                        <a:lumMod val="75000"/>
                        <a:tint val="44500"/>
                        <a:satMod val="160000"/>
                      </a:schemeClr>
                    </a:gs>
                    <a:gs pos="100000">
                      <a:schemeClr val="accent2">
                        <a:lumMod val="75000"/>
                        <a:tint val="23500"/>
                        <a:satMod val="160000"/>
                      </a:schemeClr>
                    </a:gs>
                  </a:gsLst>
                  <a:lin ang="5400000" scaled="1"/>
                  <a:tileRect/>
                </a:gradFill>
                <a:ln w="38100"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/>
                </a:p>
              </p:txBody>
            </p:sp>
            <p:sp>
              <p:nvSpPr>
                <p:cNvPr id="6157" name="TextBox 11"/>
                <p:cNvSpPr txBox="1">
                  <a:spLocks noChangeArrowheads="1"/>
                </p:cNvSpPr>
                <p:nvPr/>
              </p:nvSpPr>
              <p:spPr bwMode="auto">
                <a:xfrm>
                  <a:off x="1000100" y="5786454"/>
                  <a:ext cx="571504" cy="52322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r>
                    <a:rPr lang="ru-RU" sz="2800" b="1" i="1">
                      <a:latin typeface="Times New Roman" pitchFamily="18" charset="0"/>
                      <a:cs typeface="Times New Roman" pitchFamily="18" charset="0"/>
                    </a:rPr>
                    <a:t>А</a:t>
                  </a:r>
                </a:p>
              </p:txBody>
            </p:sp>
            <p:sp>
              <p:nvSpPr>
                <p:cNvPr id="6158" name="TextBox 5"/>
                <p:cNvSpPr txBox="1">
                  <a:spLocks noChangeArrowheads="1"/>
                </p:cNvSpPr>
                <p:nvPr/>
              </p:nvSpPr>
              <p:spPr bwMode="auto">
                <a:xfrm>
                  <a:off x="2214546" y="1357298"/>
                  <a:ext cx="571504" cy="52322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r>
                    <a:rPr lang="ru-RU" sz="2800" b="1" i="1">
                      <a:latin typeface="Times New Roman" pitchFamily="18" charset="0"/>
                      <a:cs typeface="Times New Roman" pitchFamily="18" charset="0"/>
                    </a:rPr>
                    <a:t>С</a:t>
                  </a:r>
                </a:p>
              </p:txBody>
            </p:sp>
            <p:sp>
              <p:nvSpPr>
                <p:cNvPr id="6159" name="TextBox 13"/>
                <p:cNvSpPr txBox="1">
                  <a:spLocks noChangeArrowheads="1"/>
                </p:cNvSpPr>
                <p:nvPr/>
              </p:nvSpPr>
              <p:spPr bwMode="auto">
                <a:xfrm>
                  <a:off x="3383272" y="5771214"/>
                  <a:ext cx="571504" cy="52322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r>
                    <a:rPr lang="ru-RU" sz="2800" b="1" i="1">
                      <a:latin typeface="Times New Roman" pitchFamily="18" charset="0"/>
                      <a:cs typeface="Times New Roman" pitchFamily="18" charset="0"/>
                    </a:rPr>
                    <a:t>В</a:t>
                  </a:r>
                </a:p>
              </p:txBody>
            </p:sp>
            <p:cxnSp>
              <p:nvCxnSpPr>
                <p:cNvPr id="15" name="Прямая соединительная линия 14"/>
                <p:cNvCxnSpPr/>
                <p:nvPr/>
              </p:nvCxnSpPr>
              <p:spPr>
                <a:xfrm>
                  <a:off x="1700510" y="3715188"/>
                  <a:ext cx="285752" cy="71351"/>
                </a:xfrm>
                <a:prstGeom prst="line">
                  <a:avLst/>
                </a:prstGeom>
                <a:ln w="38100">
                  <a:solidFill>
                    <a:srgbClr val="00206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6" name="Прямая соединительная линия 15"/>
                <p:cNvCxnSpPr/>
                <p:nvPr/>
              </p:nvCxnSpPr>
              <p:spPr>
                <a:xfrm flipV="1">
                  <a:off x="2813356" y="3685321"/>
                  <a:ext cx="258764" cy="101219"/>
                </a:xfrm>
                <a:prstGeom prst="line">
                  <a:avLst/>
                </a:prstGeom>
                <a:ln w="38100">
                  <a:solidFill>
                    <a:srgbClr val="00206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8" name="TextBox 7"/>
            <p:cNvSpPr txBox="1"/>
            <p:nvPr/>
          </p:nvSpPr>
          <p:spPr>
            <a:xfrm>
              <a:off x="4071933" y="1785926"/>
              <a:ext cx="3214711" cy="584204"/>
            </a:xfrm>
            <a:prstGeom prst="rect">
              <a:avLst/>
            </a:prstGeom>
            <a:gradFill flip="none" rotWithShape="1">
              <a:gsLst>
                <a:gs pos="0">
                  <a:schemeClr val="accent2">
                    <a:lumMod val="75000"/>
                    <a:tint val="66000"/>
                    <a:satMod val="160000"/>
                  </a:schemeClr>
                </a:gs>
                <a:gs pos="50000">
                  <a:schemeClr val="accent2">
                    <a:lumMod val="75000"/>
                    <a:tint val="44500"/>
                    <a:satMod val="160000"/>
                  </a:schemeClr>
                </a:gs>
                <a:gs pos="100000">
                  <a:schemeClr val="accent2">
                    <a:lumMod val="75000"/>
                    <a:tint val="23500"/>
                    <a:satMod val="160000"/>
                  </a:schemeClr>
                </a:gs>
              </a:gsLst>
              <a:lin ang="5400000" scaled="1"/>
              <a:tileRect/>
            </a:gradFill>
            <a:ln>
              <a:solidFill>
                <a:schemeClr val="tx2">
                  <a:lumMod val="75000"/>
                </a:schemeClr>
              </a:solidFill>
            </a:ln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3200" b="1" i="1" dirty="0">
                  <a:latin typeface="Times New Roman" pitchFamily="18" charset="0"/>
                  <a:cs typeface="Times New Roman" pitchFamily="18" charset="0"/>
                  <a:sym typeface="Symbol"/>
                </a:rPr>
                <a:t>А + В = 110°</a:t>
              </a:r>
              <a:endParaRPr lang="ru-RU" sz="3200" b="1" i="1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aphicFrame>
        <p:nvGraphicFramePr>
          <p:cNvPr id="26" name="Object 5"/>
          <p:cNvGraphicFramePr>
            <a:graphicFrameLocks noChangeAspect="1"/>
          </p:cNvGraphicFramePr>
          <p:nvPr/>
        </p:nvGraphicFramePr>
        <p:xfrm>
          <a:off x="2462213" y="5013325"/>
          <a:ext cx="427037" cy="663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6" name="Формула" r:id="rId3" imgW="114102" imgH="177492" progId="Equation.3">
                  <p:embed/>
                </p:oleObj>
              </mc:Choice>
              <mc:Fallback>
                <p:oleObj name="Формула" r:id="rId3" imgW="114102" imgH="177492" progId="Equation.3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62213" y="5013325"/>
                        <a:ext cx="427037" cy="6635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7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2</a:t>
            </a:r>
            <a:endParaRPr lang="ru-RU" smtClean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 rtlCol="0">
            <a:normAutofit/>
          </a:bodyPr>
          <a:lstStyle/>
          <a:p>
            <a:pPr marL="0" indent="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b="1" i="1" dirty="0" smtClean="0"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/>
          </a:p>
        </p:txBody>
      </p:sp>
      <p:sp>
        <p:nvSpPr>
          <p:cNvPr id="7179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>
              <a:latin typeface="Calibri" pitchFamily="34" charset="0"/>
            </a:endParaRPr>
          </a:p>
        </p:txBody>
      </p:sp>
      <p:graphicFrame>
        <p:nvGraphicFramePr>
          <p:cNvPr id="7176" name="Object 8"/>
          <p:cNvGraphicFramePr>
            <a:graphicFrameLocks noChangeAspect="1"/>
          </p:cNvGraphicFramePr>
          <p:nvPr/>
        </p:nvGraphicFramePr>
        <p:xfrm>
          <a:off x="593725" y="257175"/>
          <a:ext cx="8299450" cy="6219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83" name="Слайд" r:id="rId3" imgW="3131706" imgH="2350045" progId="PowerPoint.Slide.8">
                  <p:embed/>
                </p:oleObj>
              </mc:Choice>
              <mc:Fallback>
                <p:oleObj name="Слайд" r:id="rId3" imgW="3131706" imgH="2350045" progId="PowerPoint.Slide.8">
                  <p:embed/>
                  <p:pic>
                    <p:nvPicPr>
                      <p:cNvPr id="0" name="Picture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93725" y="257175"/>
                        <a:ext cx="8299450" cy="62198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Rectangle 2"/>
          <p:cNvSpPr>
            <a:spLocks noGrp="1"/>
          </p:cNvSpPr>
          <p:nvPr>
            <p:ph type="title"/>
          </p:nvPr>
        </p:nvSpPr>
        <p:spPr>
          <a:xfrm>
            <a:off x="179388" y="188913"/>
            <a:ext cx="8229600" cy="1143000"/>
          </a:xfrm>
        </p:spPr>
        <p:txBody>
          <a:bodyPr/>
          <a:lstStyle/>
          <a:p>
            <a:pPr eaLnBrk="1" hangingPunct="1"/>
            <a:r>
              <a:rPr lang="ru-RU" sz="3200" b="1" smtClean="0"/>
              <a:t>ТЕОРЕМУ О СУММЕ УГЛОВ ТРЕУГОЛЬНИКА ЗНАЛИ И УМЕЛИ ДОКАЗЫВАТЬ ЕЩЁ ПИФАГОР И ЕГО УЧЕНИКИ</a:t>
            </a:r>
          </a:p>
        </p:txBody>
      </p:sp>
      <p:sp>
        <p:nvSpPr>
          <p:cNvPr id="30722" name="Rectangle 3"/>
          <p:cNvSpPr>
            <a:spLocks noGrp="1"/>
          </p:cNvSpPr>
          <p:nvPr>
            <p:ph type="body" idx="1"/>
          </p:nvPr>
        </p:nvSpPr>
        <p:spPr>
          <a:xfrm>
            <a:off x="539552" y="2332037"/>
            <a:ext cx="8229600" cy="4525963"/>
          </a:xfrm>
        </p:spPr>
        <p:txBody>
          <a:bodyPr/>
          <a:lstStyle/>
          <a:p>
            <a:pPr marL="3543300" lvl="8" indent="0">
              <a:buFont typeface="Arial" pitchFamily="34" charset="0"/>
              <a:buNone/>
              <a:defRPr/>
            </a:pPr>
            <a:r>
              <a:rPr lang="ru-RU" dirty="0" smtClean="0">
                <a:latin typeface="Arial" charset="0"/>
              </a:rPr>
              <a:t>			</a:t>
            </a:r>
          </a:p>
          <a:p>
            <a:pPr marL="3543300" lvl="8" indent="0">
              <a:buFont typeface="Arial" pitchFamily="34" charset="0"/>
              <a:buNone/>
              <a:defRPr/>
            </a:pPr>
            <a:r>
              <a:rPr lang="ru-RU" sz="2800" dirty="0" smtClean="0">
                <a:latin typeface="Arial" charset="0"/>
              </a:rPr>
              <a:t> </a:t>
            </a:r>
            <a:r>
              <a:rPr lang="ru-RU" sz="2800" b="1" dirty="0">
                <a:latin typeface="Arial" charset="0"/>
              </a:rPr>
              <a:t>«Как хорошо, </a:t>
            </a:r>
            <a:r>
              <a:rPr lang="ru-RU" sz="2800" b="1" dirty="0" smtClean="0">
                <a:latin typeface="Arial" charset="0"/>
              </a:rPr>
              <a:t>	когда благоденствие человека </a:t>
            </a:r>
            <a:r>
              <a:rPr lang="ru-RU" sz="2800" b="1" dirty="0">
                <a:latin typeface="Arial" charset="0"/>
              </a:rPr>
              <a:t>основано </a:t>
            </a:r>
            <a:r>
              <a:rPr lang="ru-RU" sz="2800" b="1" dirty="0" smtClean="0">
                <a:latin typeface="Arial" charset="0"/>
              </a:rPr>
              <a:t>на </a:t>
            </a:r>
            <a:r>
              <a:rPr lang="ru-RU" sz="2800" b="1" dirty="0">
                <a:latin typeface="Arial" charset="0"/>
              </a:rPr>
              <a:t>законах </a:t>
            </a:r>
            <a:r>
              <a:rPr lang="ru-RU" sz="2800" b="1" dirty="0" smtClean="0">
                <a:latin typeface="Arial" charset="0"/>
              </a:rPr>
              <a:t>разума</a:t>
            </a:r>
            <a:r>
              <a:rPr lang="ru-RU" sz="2800" b="1" dirty="0">
                <a:latin typeface="Arial" charset="0"/>
              </a:rPr>
              <a:t>»</a:t>
            </a:r>
          </a:p>
          <a:p>
            <a:pPr marL="3543300" lvl="8" indent="0">
              <a:buFont typeface="Arial" pitchFamily="34" charset="0"/>
              <a:buNone/>
              <a:defRPr/>
            </a:pPr>
            <a:r>
              <a:rPr lang="ru-RU" sz="2800" b="1" dirty="0" smtClean="0">
                <a:latin typeface="Arial" charset="0"/>
              </a:rPr>
              <a:t>				</a:t>
            </a:r>
            <a:r>
              <a:rPr lang="ru-RU" sz="2800" b="1" dirty="0" smtClean="0">
                <a:solidFill>
                  <a:srgbClr val="C00000"/>
                </a:solidFill>
                <a:latin typeface="Arial" charset="0"/>
              </a:rPr>
              <a:t>Пифагор</a:t>
            </a:r>
          </a:p>
        </p:txBody>
      </p:sp>
      <p:pic>
        <p:nvPicPr>
          <p:cNvPr id="31747" name="Рисунок 4" descr="http://rudocs.exdat.com/pars_docs/tw_refs/19/18757/18757_html_m1355bff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8313" y="1700213"/>
            <a:ext cx="3511550" cy="340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1320</TotalTime>
  <Words>491</Words>
  <Application>Microsoft Office PowerPoint</Application>
  <PresentationFormat>Экран (4:3)</PresentationFormat>
  <Paragraphs>118</Paragraphs>
  <Slides>21</Slides>
  <Notes>1</Notes>
  <HiddenSlides>0</HiddenSlides>
  <MMClips>1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2</vt:i4>
      </vt:variant>
      <vt:variant>
        <vt:lpstr>Заголовки слайдов</vt:lpstr>
      </vt:variant>
      <vt:variant>
        <vt:i4>21</vt:i4>
      </vt:variant>
    </vt:vector>
  </HeadingPairs>
  <TitlesOfParts>
    <vt:vector size="24" baseType="lpstr">
      <vt:lpstr>Тема Office</vt:lpstr>
      <vt:lpstr>Формула</vt:lpstr>
      <vt:lpstr>Слайд</vt:lpstr>
      <vt:lpstr>Презентация PowerPoint</vt:lpstr>
      <vt:lpstr>Найдите неизвестный угол  </vt:lpstr>
      <vt:lpstr>Найдите неизвестный угол </vt:lpstr>
      <vt:lpstr>Прямые а и b параллельны, с - секущая Найдите неизвестный угол </vt:lpstr>
      <vt:lpstr>Прямые а и b параллельны, с - секущая Найдите неизвестный угол </vt:lpstr>
      <vt:lpstr>Прямые а и b параллельны, с - секущая Найдите неизвестный угол </vt:lpstr>
      <vt:lpstr>Найдите неизвестный угол треугольника  </vt:lpstr>
      <vt:lpstr>2</vt:lpstr>
      <vt:lpstr>ТЕОРЕМУ О СУММЕ УГЛОВ ТРЕУГОЛЬНИКА ЗНАЛИ И УМЕЛИ ДОКАЗЫВАТЬ ЕЩЁ ПИФАГОР И ЕГО УЧЕНИКИ</vt:lpstr>
      <vt:lpstr>Презентация PowerPoint</vt:lpstr>
      <vt:lpstr>                 Открытие свойств          углов треугольника. </vt:lpstr>
      <vt:lpstr>Презентация PowerPoint</vt:lpstr>
      <vt:lpstr>Презентация PowerPoint</vt:lpstr>
      <vt:lpstr>Презентация PowerPoint</vt:lpstr>
      <vt:lpstr>Презентация PowerPoint</vt:lpstr>
      <vt:lpstr>     Решить задачи:  №357  №362</vt:lpstr>
      <vt:lpstr>Домашнее задание</vt:lpstr>
      <vt:lpstr>Самостоятельная работа </vt:lpstr>
      <vt:lpstr>Проверь себя: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POV</dc:creator>
  <cp:lastModifiedBy>Ольга</cp:lastModifiedBy>
  <cp:revision>40</cp:revision>
  <dcterms:created xsi:type="dcterms:W3CDTF">2013-02-24T09:10:04Z</dcterms:created>
  <dcterms:modified xsi:type="dcterms:W3CDTF">2024-04-10T10:13:38Z</dcterms:modified>
</cp:coreProperties>
</file>