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03" r:id="rId2"/>
    <p:sldId id="260" r:id="rId3"/>
    <p:sldId id="262" r:id="rId4"/>
    <p:sldId id="265" r:id="rId5"/>
    <p:sldId id="276" r:id="rId6"/>
    <p:sldId id="268" r:id="rId7"/>
    <p:sldId id="316" r:id="rId8"/>
    <p:sldId id="269" r:id="rId9"/>
    <p:sldId id="261" r:id="rId10"/>
    <p:sldId id="312" r:id="rId11"/>
    <p:sldId id="273" r:id="rId12"/>
    <p:sldId id="299" r:id="rId13"/>
    <p:sldId id="282" r:id="rId14"/>
    <p:sldId id="317" r:id="rId15"/>
    <p:sldId id="314" r:id="rId16"/>
    <p:sldId id="315" r:id="rId17"/>
    <p:sldId id="296" r:id="rId18"/>
    <p:sldId id="286" r:id="rId19"/>
    <p:sldId id="31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9E9E7B-CB12-4920-BAAA-897D6962A151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1381FE-2795-43E3-93CF-BEEEDEEB03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8530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175BC71-B667-496D-9C33-7F987180DBF2}" type="slidenum">
              <a:rPr lang="ru-RU" altLang="ru-RU"/>
              <a:pPr/>
              <a:t>9</a:t>
            </a:fld>
            <a:endParaRPr lang="ru-RU" altLang="ru-RU"/>
          </a:p>
        </p:txBody>
      </p:sp>
      <p:sp>
        <p:nvSpPr>
          <p:cNvPr id="184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62171187.jpg"/>
          <p:cNvPicPr>
            <a:picLocks noChangeAspect="1"/>
          </p:cNvPicPr>
          <p:nvPr userDrawn="1"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251520" y="260648"/>
            <a:ext cx="8640960" cy="640871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" name="Рисунок 10" descr="a9ee017dae5f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79512" y="5877272"/>
            <a:ext cx="1365622" cy="8291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9ee017dae5f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5877272"/>
            <a:ext cx="1365622" cy="8291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1C66-92E9-419D-B3DA-200BD746908D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E31D4-4E59-455C-A76C-ECD02E77B0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1196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Free PPT _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618225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654628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F36664-70E5-44F7-8F62-562ABBF829E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96982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85C984-AB0D-43C5-997B-38F22A64B73A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BF4A1-23ED-4286-A78D-618F858D71C6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62171187.jpg"/>
          <p:cNvPicPr>
            <a:picLocks noChangeAspect="1"/>
          </p:cNvPicPr>
          <p:nvPr/>
        </p:nvPicPr>
        <p:blipFill>
          <a:blip r:embed="rId8" cstate="print">
            <a:lum contrast="10000"/>
          </a:blip>
          <a:stretch>
            <a:fillRect/>
          </a:stretch>
        </p:blipFill>
        <p:spPr>
          <a:xfrm>
            <a:off x="251520" y="260648"/>
            <a:ext cx="8640960" cy="640871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" name="Рисунок 7" descr="a9ee017dae5f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9512" y="5877272"/>
            <a:ext cx="1365622" cy="82912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7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0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2.png"/><Relationship Id="rId10" Type="http://schemas.openxmlformats.org/officeDocument/2006/relationships/oleObject" Target="../embeddings/oleObject5.bin"/><Relationship Id="rId4" Type="http://schemas.openxmlformats.org/officeDocument/2006/relationships/image" Target="../media/image11.png"/><Relationship Id="rId9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oleObject" Target="../embeddings/oleObject15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9.bin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7.bin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484784"/>
            <a:ext cx="7632848" cy="3527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None/>
              <a:defRPr/>
            </a:pPr>
            <a:r>
              <a:rPr lang="ru-RU" sz="3600" b="1" cap="all" spc="250" dirty="0" smtClean="0">
                <a:solidFill>
                  <a:srgbClr val="660066"/>
                </a:solidFill>
              </a:rPr>
              <a:t>«Если вы хотите научиться плавать, то смело входите в воду, а если хотите научиться решать задачи, то решайте их» </a:t>
            </a:r>
          </a:p>
          <a:p>
            <a:pPr algn="r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None/>
              <a:defRPr/>
            </a:pPr>
            <a:r>
              <a:rPr lang="ru-RU" sz="3600" b="1" cap="all" spc="250" dirty="0" smtClean="0">
                <a:solidFill>
                  <a:srgbClr val="002060"/>
                </a:solidFill>
              </a:rPr>
              <a:t>Д.Пойа </a:t>
            </a:r>
            <a:endParaRPr lang="ru-RU" sz="3600" b="1" cap="all" spc="25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000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8343" y="454433"/>
            <a:ext cx="818731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1F497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Основное свойство  пропорции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lvl="0" indent="22860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2286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верной пропорции произведение крайних членов равно произведению средних членов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200" b="1" i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22860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b="1" i="1" dirty="0" err="1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19450" algn="l"/>
              </a:tabLst>
            </a:pPr>
            <a:r>
              <a:rPr kumimoji="0" lang="ru-RU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19450" algn="l"/>
              </a:tabLst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Группа 5"/>
          <p:cNvGrpSpPr/>
          <p:nvPr/>
        </p:nvGrpSpPr>
        <p:grpSpPr>
          <a:xfrm>
            <a:off x="4256665" y="4960146"/>
            <a:ext cx="1240874" cy="1052399"/>
            <a:chOff x="4788023" y="4365104"/>
            <a:chExt cx="898617" cy="667891"/>
          </a:xfrm>
        </p:grpSpPr>
        <p:pic>
          <p:nvPicPr>
            <p:cNvPr id="36869" name="Picture 5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88023" y="4365104"/>
              <a:ext cx="898617" cy="667891"/>
            </a:xfrm>
            <a:prstGeom prst="rect">
              <a:avLst/>
            </a:prstGeom>
            <a:noFill/>
          </p:spPr>
        </p:pic>
        <p:cxnSp>
          <p:nvCxnSpPr>
            <p:cNvPr id="15" name="Прямая со стрелкой 14"/>
            <p:cNvCxnSpPr/>
            <p:nvPr/>
          </p:nvCxnSpPr>
          <p:spPr>
            <a:xfrm rot="16200000" flipH="1">
              <a:off x="5040337" y="4544839"/>
              <a:ext cx="357190" cy="285752"/>
            </a:xfrm>
            <a:prstGeom prst="straightConnector1">
              <a:avLst/>
            </a:prstGeom>
            <a:ln w="28575">
              <a:solidFill>
                <a:srgbClr val="00206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 rot="5400000">
              <a:off x="5076056" y="4509120"/>
              <a:ext cx="357190" cy="357190"/>
            </a:xfrm>
            <a:prstGeom prst="straightConnector1">
              <a:avLst/>
            </a:prstGeom>
            <a:ln w="31750" cmpd="sng">
              <a:solidFill>
                <a:srgbClr val="00206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4071934" y="35004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419872" y="4509120"/>
            <a:ext cx="657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104803" y="5042013"/>
            <a:ext cx="23775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b="1" dirty="0" err="1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a•d</a:t>
            </a:r>
            <a:r>
              <a:rPr lang="en-US" sz="4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b•c</a:t>
            </a:r>
            <a:endParaRPr lang="ru-RU" sz="4000" dirty="0">
              <a:solidFill>
                <a:srgbClr val="00B050"/>
              </a:solidFill>
              <a:latin typeface="Arial" pitchFamily="34" charset="0"/>
            </a:endParaRPr>
          </a:p>
        </p:txBody>
      </p:sp>
      <p:grpSp>
        <p:nvGrpSpPr>
          <p:cNvPr id="3" name="Группа 6"/>
          <p:cNvGrpSpPr/>
          <p:nvPr/>
        </p:nvGrpSpPr>
        <p:grpSpPr>
          <a:xfrm>
            <a:off x="503548" y="4533799"/>
            <a:ext cx="3456384" cy="1210781"/>
            <a:chOff x="503548" y="4533799"/>
            <a:chExt cx="3456384" cy="1210781"/>
          </a:xfrm>
        </p:grpSpPr>
        <p:sp>
          <p:nvSpPr>
            <p:cNvPr id="36867" name="Rectangle 3"/>
            <p:cNvSpPr>
              <a:spLocks noChangeArrowheads="1"/>
            </p:cNvSpPr>
            <p:nvPr/>
          </p:nvSpPr>
          <p:spPr bwMode="auto">
            <a:xfrm>
              <a:off x="503548" y="4533799"/>
              <a:ext cx="3456384" cy="1138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2286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2286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400" b="1" i="0" u="none" strike="noStrike" cap="none" normalizeH="0" baseline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a: </a:t>
              </a:r>
              <a:r>
                <a:rPr kumimoji="0" lang="en-US" sz="4400" b="1" i="0" u="none" strike="noStrike" cap="none" normalizeH="0" baseline="0" dirty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b</a:t>
              </a:r>
              <a:r>
                <a:rPr kumimoji="0" lang="en-US" sz="4400" b="1" i="0" u="none" strike="noStrike" cap="none" normalizeH="0" baseline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= </a:t>
              </a:r>
              <a:r>
                <a:rPr kumimoji="0" lang="en-US" sz="4400" b="1" i="0" u="none" strike="noStrike" cap="none" normalizeH="0" baseline="0" dirty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c</a:t>
              </a:r>
              <a:r>
                <a:rPr kumimoji="0" lang="en-US" sz="4400" b="1" i="0" u="none" strike="noStrike" cap="none" normalizeH="0" baseline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</a:t>
              </a:r>
              <a:r>
                <a:rPr lang="ru-RU" sz="44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: </a:t>
              </a:r>
              <a:r>
                <a:rPr lang="en-US" sz="44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d</a:t>
              </a:r>
              <a:endParaRPr kumimoji="0" lang="ru-RU" sz="44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Выгнутая вверх стрелка 22"/>
            <p:cNvSpPr/>
            <p:nvPr/>
          </p:nvSpPr>
          <p:spPr>
            <a:xfrm>
              <a:off x="1115616" y="4703657"/>
              <a:ext cx="2088232" cy="399527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4" name="Выгнутая вниз стрелка 23"/>
            <p:cNvSpPr/>
            <p:nvPr/>
          </p:nvSpPr>
          <p:spPr>
            <a:xfrm>
              <a:off x="1637509" y="5600564"/>
              <a:ext cx="648072" cy="144016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1256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5A20-FEB4-4951-BC9A-2CC6E137AC49}" type="slidenum">
              <a:rPr lang="ru-RU" altLang="ru-RU"/>
              <a:pPr/>
              <a:t>11</a:t>
            </a:fld>
            <a:endParaRPr lang="ru-RU" altLang="ru-RU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55857829"/>
              </p:ext>
            </p:extLst>
          </p:nvPr>
        </p:nvGraphicFramePr>
        <p:xfrm>
          <a:off x="539552" y="1340768"/>
          <a:ext cx="3733800" cy="2170683"/>
        </p:xfrm>
        <a:graphic>
          <a:graphicData uri="http://schemas.openxmlformats.org/presentationml/2006/ole">
            <p:oleObj spid="_x0000_s3107" name="Формула" r:id="rId3" imgW="583947" imgH="393529" progId="Equation.3">
              <p:embed/>
            </p:oleObj>
          </a:graphicData>
        </a:graphic>
      </p:graphicFrame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5181600" y="1600200"/>
          <a:ext cx="3581400" cy="1974850"/>
        </p:xfrm>
        <a:graphic>
          <a:graphicData uri="http://schemas.openxmlformats.org/presentationml/2006/ole">
            <p:oleObj spid="_x0000_s3108" name="Формула" r:id="rId4" imgW="698500" imgH="419100" progId="Equation.3">
              <p:embed/>
            </p:oleObj>
          </a:graphicData>
        </a:graphic>
      </p:graphicFrame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1763688" y="404664"/>
            <a:ext cx="612068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altLang="ru-RU" sz="6000" b="1" i="1" dirty="0" smtClean="0">
                <a:solidFill>
                  <a:srgbClr val="CC0000"/>
                </a:solidFill>
                <a:latin typeface="Monotype Corsiva" pitchFamily="66" charset="0"/>
              </a:rPr>
              <a:t>Решите уравнения</a:t>
            </a:r>
            <a:r>
              <a:rPr lang="ru-RU" altLang="ru-RU" sz="6000" b="1" i="1" dirty="0">
                <a:solidFill>
                  <a:srgbClr val="CC0000"/>
                </a:solidFill>
                <a:latin typeface="Garamond" pitchFamily="18" charset="0"/>
              </a:rPr>
              <a:t>:</a:t>
            </a:r>
            <a:r>
              <a:rPr lang="ru-RU" altLang="ru-RU" sz="6000" b="1" i="1" dirty="0" smtClean="0">
                <a:solidFill>
                  <a:srgbClr val="CC0000"/>
                </a:solidFill>
                <a:latin typeface="Garamond" pitchFamily="18" charset="0"/>
              </a:rPr>
              <a:t> </a:t>
            </a:r>
            <a:endParaRPr lang="ru-RU" altLang="ru-RU" sz="6000" b="1" i="1" dirty="0">
              <a:solidFill>
                <a:srgbClr val="CC0000"/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985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84753" y="1196752"/>
            <a:ext cx="633236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сейчас, ребята, встали.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Руки медленно подняли.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Пальцы сжать, потом разжать.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Руки вниз, так постоять.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Ну-ка плечи распрямите,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Поднимите, опустите.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Влево, вправо повернитесь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друг другу улыбнитесь.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теперь, вы все садитесь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 дело вновь беритесь.</a:t>
            </a:r>
          </a:p>
        </p:txBody>
      </p:sp>
    </p:spTree>
    <p:extLst>
      <p:ext uri="{BB962C8B-B14F-4D97-AF65-F5344CB8AC3E}">
        <p14:creationId xmlns:p14="http://schemas.microsoft.com/office/powerpoint/2010/main" xmlns="" val="87088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7992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Для  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изготовления  8  одинаковых  приборов  требуется  12 кг  цветных  металлов.  Сколько  килограммов  цветных  металлов  потребуется  для  изготовления  6  таких  приборов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TextBox 2"/>
              <p:cNvSpPr txBox="1"/>
              <p:nvPr/>
            </p:nvSpPr>
            <p:spPr>
              <a:xfrm>
                <a:off x="3009969" y="3501008"/>
                <a:ext cx="3052054" cy="28282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 пр. – 12кг</a:t>
                </a:r>
              </a:p>
              <a:p>
                <a:r>
                  <a:rPr lang="ru-RU" sz="4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 пр. – х</a:t>
                </a:r>
              </a:p>
              <a:p>
                <a:r>
                  <a:rPr lang="ru-RU" sz="4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 : 6 = 12 : х</a:t>
                </a:r>
              </a:p>
              <a:p>
                <a:r>
                  <a:rPr lang="ru-RU" sz="4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0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ru-RU" sz="40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 ∙</m:t>
                        </m:r>
                        <m:r>
                          <a:rPr lang="ru-RU" sz="4000" b="1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ru-RU" sz="40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  <m:r>
                      <a:rPr lang="ru-RU" sz="4000" b="1" i="1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ru-RU" sz="4000" b="1" i="1" smtClean="0">
                        <a:latin typeface="Cambria Math"/>
                        <a:cs typeface="Times New Roman" panose="02020603050405020304" pitchFamily="18" charset="0"/>
                      </a:rPr>
                      <m:t>𝟗</m:t>
                    </m:r>
                    <m:r>
                      <a:rPr lang="ru-RU" sz="4000" b="1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4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4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9969" y="3501008"/>
                <a:ext cx="3052054" cy="2828275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7200" t="-3879" r="-200" b="-34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5940152" y="5727159"/>
            <a:ext cx="3060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:  9 кг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043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Откройте учебник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Пример 2 страница 122</a:t>
            </a:r>
          </a:p>
          <a:p>
            <a:r>
              <a:rPr lang="ru-RU" dirty="0" smtClean="0"/>
              <a:t>Прочитать задачу и её решение, </a:t>
            </a:r>
            <a:r>
              <a:rPr lang="ru-RU" dirty="0" smtClean="0"/>
              <a:t>обсудить в паре</a:t>
            </a:r>
          </a:p>
          <a:p>
            <a:r>
              <a:rPr lang="ru-RU" dirty="0" smtClean="0"/>
              <a:t>Разобрать решение и записать в тетрадь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Самостоятельная работа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1 вариант  №610 (1)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 вариант 610(2)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Проверка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1 вариант   12 деталей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 вариант     36,8 км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65747" y="764704"/>
            <a:ext cx="503945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  <a:p>
            <a:pPr algn="ctr"/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№№ 611(1,2),620(3).</a:t>
            </a:r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453878"/>
            <a:ext cx="5580249" cy="479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605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5" name="Group 5"/>
          <p:cNvGrpSpPr>
            <a:grpSpLocks/>
          </p:cNvGrpSpPr>
          <p:nvPr/>
        </p:nvGrpSpPr>
        <p:grpSpPr bwMode="auto">
          <a:xfrm>
            <a:off x="683568" y="1484784"/>
            <a:ext cx="7766248" cy="4398641"/>
            <a:chOff x="2264" y="644"/>
            <a:chExt cx="6660" cy="3060"/>
          </a:xfrm>
        </p:grpSpPr>
        <p:grpSp>
          <p:nvGrpSpPr>
            <p:cNvPr id="40966" name="Group 6"/>
            <p:cNvGrpSpPr>
              <a:grpSpLocks/>
            </p:cNvGrpSpPr>
            <p:nvPr/>
          </p:nvGrpSpPr>
          <p:grpSpPr bwMode="auto">
            <a:xfrm>
              <a:off x="3704" y="644"/>
              <a:ext cx="3600" cy="3060"/>
              <a:chOff x="3141" y="954"/>
              <a:chExt cx="5580" cy="5400"/>
            </a:xfrm>
          </p:grpSpPr>
          <p:sp>
            <p:nvSpPr>
              <p:cNvPr id="40967" name="Line 7"/>
              <p:cNvSpPr>
                <a:spLocks noChangeShapeType="1"/>
              </p:cNvSpPr>
              <p:nvPr/>
            </p:nvSpPr>
            <p:spPr bwMode="auto">
              <a:xfrm>
                <a:off x="5841" y="954"/>
                <a:ext cx="0" cy="540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68" name="Line 8"/>
              <p:cNvSpPr>
                <a:spLocks noChangeShapeType="1"/>
              </p:cNvSpPr>
              <p:nvPr/>
            </p:nvSpPr>
            <p:spPr bwMode="auto">
              <a:xfrm>
                <a:off x="3141" y="3654"/>
                <a:ext cx="558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69" name="Oval 9"/>
              <p:cNvSpPr>
                <a:spLocks noChangeArrowheads="1"/>
              </p:cNvSpPr>
              <p:nvPr/>
            </p:nvSpPr>
            <p:spPr bwMode="auto">
              <a:xfrm>
                <a:off x="4941" y="2754"/>
                <a:ext cx="1800" cy="1800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70" name="Oval 10"/>
              <p:cNvSpPr>
                <a:spLocks noChangeArrowheads="1"/>
              </p:cNvSpPr>
              <p:nvPr/>
            </p:nvSpPr>
            <p:spPr bwMode="auto">
              <a:xfrm>
                <a:off x="4221" y="2034"/>
                <a:ext cx="3240" cy="3240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71" name="Oval 11"/>
              <p:cNvSpPr>
                <a:spLocks noChangeArrowheads="1"/>
              </p:cNvSpPr>
              <p:nvPr/>
            </p:nvSpPr>
            <p:spPr bwMode="auto">
              <a:xfrm>
                <a:off x="3501" y="1314"/>
                <a:ext cx="4680" cy="4680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72" name="WordArt 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481" y="3834"/>
                <a:ext cx="186" cy="307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5</a:t>
                </a:r>
              </a:p>
            </p:txBody>
          </p:sp>
          <p:sp>
            <p:nvSpPr>
              <p:cNvPr id="40973" name="WordArt 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5481" y="3114"/>
                <a:ext cx="180" cy="307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5</a:t>
                </a:r>
              </a:p>
            </p:txBody>
          </p:sp>
          <p:sp>
            <p:nvSpPr>
              <p:cNvPr id="40974" name="WordArt 14"/>
              <p:cNvSpPr>
                <a:spLocks noChangeArrowheads="1" noChangeShapeType="1" noTextEdit="1"/>
              </p:cNvSpPr>
              <p:nvPr/>
            </p:nvSpPr>
            <p:spPr bwMode="auto">
              <a:xfrm>
                <a:off x="6021" y="3114"/>
                <a:ext cx="186" cy="307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5</a:t>
                </a:r>
              </a:p>
            </p:txBody>
          </p:sp>
          <p:sp>
            <p:nvSpPr>
              <p:cNvPr id="40975" name="WordArt 15"/>
              <p:cNvSpPr>
                <a:spLocks noChangeArrowheads="1" noChangeShapeType="1" noTextEdit="1"/>
              </p:cNvSpPr>
              <p:nvPr/>
            </p:nvSpPr>
            <p:spPr bwMode="auto">
              <a:xfrm>
                <a:off x="6021" y="3834"/>
                <a:ext cx="186" cy="307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5</a:t>
                </a:r>
              </a:p>
            </p:txBody>
          </p:sp>
          <p:sp>
            <p:nvSpPr>
              <p:cNvPr id="40976" name="WordArt 16"/>
              <p:cNvSpPr>
                <a:spLocks noChangeArrowheads="1" noChangeShapeType="1" noTextEdit="1"/>
              </p:cNvSpPr>
              <p:nvPr/>
            </p:nvSpPr>
            <p:spPr bwMode="auto">
              <a:xfrm>
                <a:off x="4941" y="2574"/>
                <a:ext cx="186" cy="307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4</a:t>
                </a:r>
              </a:p>
            </p:txBody>
          </p:sp>
          <p:sp>
            <p:nvSpPr>
              <p:cNvPr id="40977" name="WordArt 17"/>
              <p:cNvSpPr>
                <a:spLocks noChangeArrowheads="1" noChangeShapeType="1" noTextEdit="1"/>
              </p:cNvSpPr>
              <p:nvPr/>
            </p:nvSpPr>
            <p:spPr bwMode="auto">
              <a:xfrm>
                <a:off x="4941" y="4374"/>
                <a:ext cx="186" cy="307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4</a:t>
                </a:r>
              </a:p>
            </p:txBody>
          </p:sp>
          <p:sp>
            <p:nvSpPr>
              <p:cNvPr id="40978" name="WordArt 18"/>
              <p:cNvSpPr>
                <a:spLocks noChangeArrowheads="1" noChangeShapeType="1" noTextEdit="1"/>
              </p:cNvSpPr>
              <p:nvPr/>
            </p:nvSpPr>
            <p:spPr bwMode="auto">
              <a:xfrm>
                <a:off x="6561" y="4374"/>
                <a:ext cx="186" cy="307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4</a:t>
                </a:r>
              </a:p>
            </p:txBody>
          </p:sp>
          <p:sp>
            <p:nvSpPr>
              <p:cNvPr id="40979" name="WordArt 19"/>
              <p:cNvSpPr>
                <a:spLocks noChangeArrowheads="1" noChangeShapeType="1" noTextEdit="1"/>
              </p:cNvSpPr>
              <p:nvPr/>
            </p:nvSpPr>
            <p:spPr bwMode="auto">
              <a:xfrm>
                <a:off x="6561" y="2574"/>
                <a:ext cx="186" cy="307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4</a:t>
                </a:r>
              </a:p>
            </p:txBody>
          </p:sp>
          <p:sp>
            <p:nvSpPr>
              <p:cNvPr id="40980" name="WordArt 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4401" y="4914"/>
                <a:ext cx="186" cy="307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3</a:t>
                </a:r>
              </a:p>
            </p:txBody>
          </p:sp>
          <p:sp>
            <p:nvSpPr>
              <p:cNvPr id="40981" name="WordArt 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7101" y="4914"/>
                <a:ext cx="186" cy="307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3</a:t>
                </a:r>
              </a:p>
            </p:txBody>
          </p:sp>
          <p:sp>
            <p:nvSpPr>
              <p:cNvPr id="40982" name="WordArt 22"/>
              <p:cNvSpPr>
                <a:spLocks noChangeArrowheads="1" noChangeShapeType="1" noTextEdit="1"/>
              </p:cNvSpPr>
              <p:nvPr/>
            </p:nvSpPr>
            <p:spPr bwMode="auto">
              <a:xfrm>
                <a:off x="4401" y="2034"/>
                <a:ext cx="186" cy="307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3</a:t>
                </a:r>
              </a:p>
            </p:txBody>
          </p:sp>
          <p:sp>
            <p:nvSpPr>
              <p:cNvPr id="40983" name="WordArt 23"/>
              <p:cNvSpPr>
                <a:spLocks noChangeArrowheads="1" noChangeShapeType="1" noTextEdit="1"/>
              </p:cNvSpPr>
              <p:nvPr/>
            </p:nvSpPr>
            <p:spPr bwMode="auto">
              <a:xfrm>
                <a:off x="7101" y="2034"/>
                <a:ext cx="186" cy="307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3</a:t>
                </a:r>
              </a:p>
            </p:txBody>
          </p:sp>
          <p:sp>
            <p:nvSpPr>
              <p:cNvPr id="40984" name="WordArt 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4041" y="5454"/>
                <a:ext cx="186" cy="307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2</a:t>
                </a:r>
              </a:p>
            </p:txBody>
          </p:sp>
          <p:sp>
            <p:nvSpPr>
              <p:cNvPr id="40985" name="WordArt 25"/>
              <p:cNvSpPr>
                <a:spLocks noChangeArrowheads="1" noChangeShapeType="1" noTextEdit="1"/>
              </p:cNvSpPr>
              <p:nvPr/>
            </p:nvSpPr>
            <p:spPr bwMode="auto">
              <a:xfrm>
                <a:off x="4041" y="1494"/>
                <a:ext cx="186" cy="307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2</a:t>
                </a:r>
              </a:p>
            </p:txBody>
          </p:sp>
          <p:sp>
            <p:nvSpPr>
              <p:cNvPr id="40986" name="WordArt 26"/>
              <p:cNvSpPr>
                <a:spLocks noChangeArrowheads="1" noChangeShapeType="1" noTextEdit="1"/>
              </p:cNvSpPr>
              <p:nvPr/>
            </p:nvSpPr>
            <p:spPr bwMode="auto">
              <a:xfrm>
                <a:off x="7461" y="1494"/>
                <a:ext cx="186" cy="307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2</a:t>
                </a:r>
              </a:p>
            </p:txBody>
          </p:sp>
          <p:sp>
            <p:nvSpPr>
              <p:cNvPr id="40987" name="WordArt 27"/>
              <p:cNvSpPr>
                <a:spLocks noChangeArrowheads="1" noChangeShapeType="1" noTextEdit="1"/>
              </p:cNvSpPr>
              <p:nvPr/>
            </p:nvSpPr>
            <p:spPr bwMode="auto">
              <a:xfrm>
                <a:off x="7461" y="5454"/>
                <a:ext cx="186" cy="307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 xmlns="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2</a:t>
                </a:r>
              </a:p>
            </p:txBody>
          </p:sp>
        </p:grpSp>
        <p:sp>
          <p:nvSpPr>
            <p:cNvPr id="40988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7124" y="2444"/>
              <a:ext cx="1800" cy="90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 xmlns="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я</a:t>
              </a:r>
            </a:p>
            <a:p>
              <a:pPr algn="ctr"/>
              <a:r>
                <a:rPr lang="ru-RU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ставлю</a:t>
              </a:r>
            </a:p>
            <a:p>
              <a:pPr algn="ctr"/>
              <a:r>
                <a:rPr lang="ru-RU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себе за</a:t>
              </a:r>
            </a:p>
            <a:p>
              <a:pPr algn="ctr"/>
              <a:r>
                <a:rPr lang="ru-RU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работу на</a:t>
              </a:r>
            </a:p>
            <a:p>
              <a:pPr algn="ctr"/>
              <a:r>
                <a:rPr lang="ru-RU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уроке оценку</a:t>
              </a:r>
            </a:p>
          </p:txBody>
        </p:sp>
        <p:sp>
          <p:nvSpPr>
            <p:cNvPr id="40989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2264" y="2624"/>
              <a:ext cx="1440" cy="393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 xmlns="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мне было</a:t>
              </a:r>
            </a:p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понятно</a:t>
              </a:r>
            </a:p>
          </p:txBody>
        </p:sp>
        <p:sp>
          <p:nvSpPr>
            <p:cNvPr id="40990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7124" y="1004"/>
              <a:ext cx="1440" cy="393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 xmlns="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мне было </a:t>
              </a:r>
            </a:p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интересно</a:t>
              </a:r>
            </a:p>
          </p:txBody>
        </p:sp>
        <p:sp>
          <p:nvSpPr>
            <p:cNvPr id="40991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2264" y="1004"/>
              <a:ext cx="1440" cy="393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 xmlns="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я активно </a:t>
              </a:r>
            </a:p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участвовал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978202" y="457200"/>
            <a:ext cx="72414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свою работу на уроке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9872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i="1" dirty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484784"/>
            <a:ext cx="7632848" cy="3527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rgbClr val="4F81BD"/>
              </a:buClr>
              <a:buSzPct val="85000"/>
              <a:buFont typeface="Wingdings 2" pitchFamily="18" charset="2"/>
              <a:buNone/>
              <a:defRPr/>
            </a:pPr>
            <a:r>
              <a:rPr lang="ru-RU" sz="3600" b="1" cap="all" spc="250" dirty="0" smtClean="0">
                <a:solidFill>
                  <a:srgbClr val="660066"/>
                </a:solidFill>
              </a:rPr>
              <a:t>«Если вы хотите научиться плавать, то смело входите в воду, а если хотите научиться решать задачи, то решайте их» </a:t>
            </a:r>
          </a:p>
          <a:p>
            <a:pPr algn="r" eaLnBrk="0" hangingPunct="0">
              <a:spcBef>
                <a:spcPct val="20000"/>
              </a:spcBef>
              <a:buClr>
                <a:srgbClr val="4F81BD"/>
              </a:buClr>
              <a:buSzPct val="85000"/>
              <a:buFont typeface="Wingdings 2" pitchFamily="18" charset="2"/>
              <a:buNone/>
              <a:defRPr/>
            </a:pPr>
            <a:r>
              <a:rPr lang="ru-RU" sz="3600" b="1" cap="all" spc="250" dirty="0" smtClean="0">
                <a:solidFill>
                  <a:srgbClr val="002060"/>
                </a:solidFill>
              </a:rPr>
              <a:t>Д.Пойа </a:t>
            </a:r>
            <a:endParaRPr lang="ru-RU" sz="3600" b="1" cap="all" spc="25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595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4294967295"/>
          </p:nvPr>
        </p:nvSpPr>
        <p:spPr>
          <a:xfrm>
            <a:off x="958969" y="476672"/>
            <a:ext cx="8172400" cy="4867275"/>
          </a:xfrm>
        </p:spPr>
        <p:txBody>
          <a:bodyPr/>
          <a:lstStyle/>
          <a:p>
            <a:pPr marL="0" indent="0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Найдем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числовые </a:t>
            </a:r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 двух </a:t>
            </a:r>
          </a:p>
          <a:p>
            <a:pPr marL="0" indent="0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 </a:t>
            </a:r>
            <a:endParaRPr lang="ko-KR" alt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04248" y="4005064"/>
            <a:ext cx="1584176" cy="17281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5589240"/>
            <a:ext cx="1152128" cy="7200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39952" y="5589240"/>
            <a:ext cx="1152128" cy="7200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5761085"/>
            <a:ext cx="504056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85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4BD23-FEB3-4F5B-861A-F9A601175606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0"/>
            <a:ext cx="6400800" cy="1600200"/>
          </a:xfrm>
        </p:spPr>
        <p:txBody>
          <a:bodyPr>
            <a:normAutofit fontScale="90000"/>
          </a:bodyPr>
          <a:lstStyle/>
          <a:p>
            <a:r>
              <a:rPr lang="ru-RU" altLang="ru-RU" sz="9600" dirty="0" smtClean="0"/>
              <a:t> </a:t>
            </a:r>
            <a:r>
              <a:rPr lang="ru-RU" altLang="ru-RU" sz="9600" b="1" i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Пропорция</a:t>
            </a:r>
            <a:r>
              <a:rPr lang="ru-RU" altLang="ru-RU" sz="9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9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0970" y="1485900"/>
            <a:ext cx="8610600" cy="4495800"/>
          </a:xfrm>
        </p:spPr>
        <p:txBody>
          <a:bodyPr/>
          <a:lstStyle/>
          <a:p>
            <a:pPr>
              <a:buFontTx/>
              <a:buNone/>
            </a:pPr>
            <a:endParaRPr lang="ru-RU" altLang="ru-RU" dirty="0"/>
          </a:p>
          <a:p>
            <a:pPr>
              <a:buFontTx/>
              <a:buNone/>
            </a:pPr>
            <a:endParaRPr lang="ru-RU" altLang="ru-RU" dirty="0"/>
          </a:p>
          <a:p>
            <a:pPr>
              <a:buFontTx/>
              <a:buNone/>
            </a:pPr>
            <a:endParaRPr lang="ru-RU" altLang="ru-RU" dirty="0"/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-25730" y="0"/>
            <a:ext cx="9144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ru-RU" altLang="ru-RU" sz="8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505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6" grpId="1"/>
      <p:bldP spid="61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85725" cy="352425"/>
          </a:xfrm>
          <a:prstGeom prst="rect">
            <a:avLst/>
          </a:prstGeom>
          <a:noFill/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408751" y="457200"/>
            <a:ext cx="48530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Вычислите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отношения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64291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383265"/>
              </p:ext>
            </p:extLst>
          </p:nvPr>
        </p:nvGraphicFramePr>
        <p:xfrm>
          <a:off x="901301" y="1178702"/>
          <a:ext cx="3166643" cy="5441364"/>
        </p:xfrm>
        <a:graphic>
          <a:graphicData uri="http://schemas.openxmlformats.org/drawingml/2006/table">
            <a:tbl>
              <a:tblPr/>
              <a:tblGrid>
                <a:gridCol w="20881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785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63747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48:2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84996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indent="228600"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01555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3,2:4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2495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24: 1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89993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110</a:t>
                      </a:r>
                      <a:r>
                        <a:rPr lang="en-US" sz="3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</a:t>
                      </a:r>
                      <a:r>
                        <a:rPr lang="ru-RU" sz="3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18632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23975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5,5: 5 </a:t>
                      </a:r>
                      <a:endParaRPr lang="ru-RU" sz="3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70786"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5,6: 7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0"/>
            <a:ext cx="85725" cy="352425"/>
          </a:xfrm>
          <a:prstGeom prst="rect">
            <a:avLst/>
          </a:prstGeom>
          <a:noFill/>
        </p:spPr>
      </p:pic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4364" name="Picture 2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71450" cy="352425"/>
          </a:xfrm>
          <a:prstGeom prst="rect">
            <a:avLst/>
          </a:prstGeom>
          <a:noFill/>
        </p:spPr>
      </p:pic>
      <p:pic>
        <p:nvPicPr>
          <p:cNvPr id="14363" name="Picture 2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66825"/>
            <a:ext cx="200025" cy="371475"/>
          </a:xfrm>
          <a:prstGeom prst="rect">
            <a:avLst/>
          </a:prstGeom>
          <a:noFill/>
        </p:spPr>
      </p:pic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5261765" y="1761411"/>
            <a:ext cx="31775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48:2  =   24 :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67" name="Rectangle 31"/>
          <p:cNvSpPr>
            <a:spLocks noChangeArrowheads="1"/>
          </p:cNvSpPr>
          <p:nvPr/>
        </p:nvSpPr>
        <p:spPr bwMode="auto">
          <a:xfrm>
            <a:off x="4833834" y="3858098"/>
            <a:ext cx="3605508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3,2:4 =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5,6:7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110: 100 = 5,5: 5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69" name="Picture 3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71450" cy="352425"/>
          </a:xfrm>
          <a:prstGeom prst="rect">
            <a:avLst/>
          </a:prstGeom>
          <a:noFill/>
        </p:spPr>
      </p:pic>
      <p:pic>
        <p:nvPicPr>
          <p:cNvPr id="14368" name="Picture 3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66825"/>
            <a:ext cx="200025" cy="371475"/>
          </a:xfrm>
          <a:prstGeom prst="rect">
            <a:avLst/>
          </a:prstGeom>
          <a:noFill/>
        </p:spPr>
      </p:pic>
      <p:sp>
        <p:nvSpPr>
          <p:cNvPr id="50" name="TextBox 49"/>
          <p:cNvSpPr txBox="1"/>
          <p:nvPr/>
        </p:nvSpPr>
        <p:spPr>
          <a:xfrm>
            <a:off x="6743396" y="2564904"/>
            <a:ext cx="492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tx2">
                    <a:lumMod val="75000"/>
                  </a:schemeClr>
                </a:solidFill>
              </a:rPr>
              <a:t>=</a:t>
            </a:r>
          </a:p>
        </p:txBody>
      </p:sp>
      <p:sp>
        <p:nvSpPr>
          <p:cNvPr id="14373" name="Rectangle 37"/>
          <p:cNvSpPr>
            <a:spLocks noChangeArrowheads="1"/>
          </p:cNvSpPr>
          <p:nvPr/>
        </p:nvSpPr>
        <p:spPr bwMode="auto">
          <a:xfrm>
            <a:off x="5227156" y="581363"/>
            <a:ext cx="350046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</a:rPr>
              <a:t>Составь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</a:rPr>
              <a:t> пропорции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86748" y="1160174"/>
            <a:ext cx="632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207441" y="1980129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74087" y="2743012"/>
            <a:ext cx="7755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0,8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122395" y="3318957"/>
            <a:ext cx="880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141538" y="3861048"/>
            <a:ext cx="861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1,1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217052" y="458112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122395" y="5301208"/>
            <a:ext cx="7029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1,1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41538" y="5977891"/>
            <a:ext cx="774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0,8</a:t>
            </a:r>
          </a:p>
        </p:txBody>
      </p:sp>
      <p:graphicFrame>
        <p:nvGraphicFramePr>
          <p:cNvPr id="52" name="Объект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14941761"/>
              </p:ext>
            </p:extLst>
          </p:nvPr>
        </p:nvGraphicFramePr>
        <p:xfrm>
          <a:off x="1691680" y="1786883"/>
          <a:ext cx="576422" cy="1004621"/>
        </p:xfrm>
        <a:graphic>
          <a:graphicData uri="http://schemas.openxmlformats.org/presentationml/2006/ole">
            <p:oleObj spid="_x0000_s1086" name="Формула" r:id="rId6" imgW="10668000" imgH="18592800" progId="Equation.3">
              <p:embed/>
            </p:oleObj>
          </a:graphicData>
        </a:graphic>
      </p:graphicFrame>
      <p:graphicFrame>
        <p:nvGraphicFramePr>
          <p:cNvPr id="308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11896612"/>
              </p:ext>
            </p:extLst>
          </p:nvPr>
        </p:nvGraphicFramePr>
        <p:xfrm>
          <a:off x="1619672" y="4437112"/>
          <a:ext cx="432048" cy="912101"/>
        </p:xfrm>
        <a:graphic>
          <a:graphicData uri="http://schemas.openxmlformats.org/presentationml/2006/ole">
            <p:oleObj spid="_x0000_s1087" name="Формула" r:id="rId7" imgW="8229600" imgH="17373600" progId="Equation.3">
              <p:embed/>
            </p:oleObj>
          </a:graphicData>
        </a:graphic>
      </p:graphicFrame>
      <p:graphicFrame>
        <p:nvGraphicFramePr>
          <p:cNvPr id="3089" name="Содержимое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86824038"/>
              </p:ext>
            </p:extLst>
          </p:nvPr>
        </p:nvGraphicFramePr>
        <p:xfrm>
          <a:off x="3978275" y="2633663"/>
          <a:ext cx="1185863" cy="2455862"/>
        </p:xfrm>
        <a:graphic>
          <a:graphicData uri="http://schemas.openxmlformats.org/presentationml/2006/ole">
            <p:oleObj spid="_x0000_s1088" name="Формула" r:id="rId8" imgW="4267200" imgH="8839200" progId="Equation.3">
              <p:embed/>
            </p:oleObj>
          </a:graphicData>
        </a:graphic>
      </p:graphicFrame>
      <p:graphicFrame>
        <p:nvGraphicFramePr>
          <p:cNvPr id="3092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11087790"/>
              </p:ext>
            </p:extLst>
          </p:nvPr>
        </p:nvGraphicFramePr>
        <p:xfrm>
          <a:off x="5724128" y="2380238"/>
          <a:ext cx="696710" cy="1214266"/>
        </p:xfrm>
        <a:graphic>
          <a:graphicData uri="http://schemas.openxmlformats.org/presentationml/2006/ole">
            <p:oleObj spid="_x0000_s1089" name="Формула" r:id="rId9" imgW="10668000" imgH="18592800" progId="Equation.3">
              <p:embed/>
            </p:oleObj>
          </a:graphicData>
        </a:graphic>
      </p:graphicFrame>
      <p:graphicFrame>
        <p:nvGraphicFramePr>
          <p:cNvPr id="3093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18548986"/>
              </p:ext>
            </p:extLst>
          </p:nvPr>
        </p:nvGraphicFramePr>
        <p:xfrm>
          <a:off x="7369762" y="2363539"/>
          <a:ext cx="548144" cy="1157193"/>
        </p:xfrm>
        <a:graphic>
          <a:graphicData uri="http://schemas.openxmlformats.org/presentationml/2006/ole">
            <p:oleObj spid="_x0000_s1090" name="Формула" r:id="rId10" imgW="8229600" imgH="1737360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864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4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Равенство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двух отношений называют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пропорцией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indent="22860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2860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238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23528" y="753671"/>
            <a:ext cx="84969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пропорциями связаны представления о красоте, порядке и гармонии в природе, искусстве, архитектуре, скульптуре и музыке. </a:t>
            </a:r>
            <a:endParaRPr kumimoji="0" lang="ru-RU" sz="360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Соблюдение </a:t>
            </a:r>
            <a:r>
              <a:rPr kumimoji="0" lang="ru-RU" sz="360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определенных соотношений между размерами отдельных частей тела, предмета непременное условие красоты.</a:t>
            </a:r>
            <a:endParaRPr kumimoji="0" lang="ru-RU" sz="360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570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479634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Arial"/>
                <a:cs typeface="Arial"/>
              </a:rPr>
              <a:t>ЗОЛОТОЕ СЕЧЕНИЕ</a:t>
            </a:r>
            <a:endParaRPr lang="ru-RU" kern="10" dirty="0">
              <a:ln w="9525">
                <a:noFill/>
                <a:round/>
                <a:headEnd/>
                <a:tailEnd/>
              </a:ln>
              <a:solidFill>
                <a:schemeClr val="tx2"/>
              </a:solidFill>
              <a:effectLst>
                <a:outerShdw dist="563972" dir="14049741" sx="125000" sy="125000" algn="tl" rotWithShape="0">
                  <a:srgbClr val="C7DFD3"/>
                </a:outerShdw>
              </a:effectLst>
              <a:latin typeface="Arial"/>
              <a:cs typeface="Arial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0"/>
          </p:nvPr>
        </p:nvSpPr>
        <p:spPr>
          <a:xfrm>
            <a:off x="2123728" y="1844824"/>
            <a:ext cx="6563072" cy="4147865"/>
          </a:xfrm>
        </p:spPr>
        <p:txBody>
          <a:bodyPr/>
          <a:lstStyle/>
          <a:p>
            <a:pPr algn="ctr"/>
            <a:r>
              <a:rPr lang="ru-RU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/>
                </a:solid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Arial"/>
                <a:cs typeface="Arial"/>
              </a:rPr>
              <a:t>ЗОЛОТОЕ СЕЧЕНИЕ</a:t>
            </a:r>
          </a:p>
          <a:p>
            <a:pPr algn="ctr"/>
            <a:r>
              <a:rPr lang="ru-RU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/>
                </a:solid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Arial"/>
                <a:cs typeface="Arial"/>
              </a:rPr>
              <a:t>ЗОЛОТОЕ СЕЧЕНИЕ</a:t>
            </a:r>
          </a:p>
          <a:p>
            <a:pPr algn="ctr"/>
            <a:r>
              <a:rPr lang="ru-RU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/>
                </a:solid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Arial"/>
                <a:cs typeface="Arial"/>
              </a:rPr>
              <a:t>ЗОЛОТОЕ СЕЧЕНИЕ</a:t>
            </a:r>
            <a:endParaRPr lang="ru-RU" b="1" kern="10" dirty="0">
              <a:ln w="9525">
                <a:noFill/>
                <a:round/>
                <a:headEnd/>
                <a:tailEnd/>
              </a:ln>
              <a:solidFill>
                <a:schemeClr val="bg2"/>
              </a:solidFill>
              <a:effectLst>
                <a:outerShdw dist="563972" dir="14049741" sx="125000" sy="125000" algn="tl" rotWithShape="0">
                  <a:srgbClr val="C7DFD3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43012" name="Picture 4" descr="https://homius.ru/wp-content/uploads/2018/10/zolotoe-sechenie-v-arhitekture----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628800"/>
            <a:ext cx="5328592" cy="49747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132629" y="308432"/>
            <a:ext cx="70008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Запись пропорций</a:t>
            </a:r>
            <a:endParaRPr kumimoji="0" lang="ru-RU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287" name="Picture 2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19075" cy="523875"/>
          </a:xfrm>
          <a:prstGeom prst="rect">
            <a:avLst/>
          </a:prstGeom>
          <a:noFill/>
        </p:spPr>
      </p:pic>
      <p:sp>
        <p:nvSpPr>
          <p:cNvPr id="11288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2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296" name="Picture 3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19075" cy="523875"/>
          </a:xfrm>
          <a:prstGeom prst="rect">
            <a:avLst/>
          </a:prstGeom>
          <a:noFill/>
        </p:spPr>
      </p:pic>
      <p:sp>
        <p:nvSpPr>
          <p:cNvPr id="11297" name="Rectangle 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2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298" name="Rectangle 34"/>
          <p:cNvSpPr>
            <a:spLocks noChangeArrowheads="1"/>
          </p:cNvSpPr>
          <p:nvPr/>
        </p:nvSpPr>
        <p:spPr bwMode="auto">
          <a:xfrm>
            <a:off x="2786050" y="3571876"/>
            <a:ext cx="49885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303" name="Picture 3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19075" cy="523875"/>
          </a:xfrm>
          <a:prstGeom prst="rect">
            <a:avLst/>
          </a:prstGeom>
          <a:noFill/>
        </p:spPr>
      </p:pic>
      <p:sp>
        <p:nvSpPr>
          <p:cNvPr id="11304" name="Rectangle 4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2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05" name="Rectangle 41"/>
          <p:cNvSpPr>
            <a:spLocks noChangeArrowheads="1"/>
          </p:cNvSpPr>
          <p:nvPr/>
        </p:nvSpPr>
        <p:spPr bwMode="auto">
          <a:xfrm>
            <a:off x="1357290" y="1643050"/>
            <a:ext cx="49885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14" name="Rectangle 50"/>
          <p:cNvSpPr>
            <a:spLocks noChangeArrowheads="1"/>
          </p:cNvSpPr>
          <p:nvPr/>
        </p:nvSpPr>
        <p:spPr bwMode="auto">
          <a:xfrm>
            <a:off x="0" y="0"/>
            <a:ext cx="4154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15" name="Rectangle 51"/>
          <p:cNvSpPr>
            <a:spLocks noChangeArrowheads="1"/>
          </p:cNvSpPr>
          <p:nvPr/>
        </p:nvSpPr>
        <p:spPr bwMode="auto">
          <a:xfrm>
            <a:off x="142844" y="1142984"/>
            <a:ext cx="469739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81075" algn="l"/>
              </a:tabLst>
            </a:pP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81075" algn="l"/>
              </a:tabLst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322" name="Picture 5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14400"/>
            <a:ext cx="219075" cy="523875"/>
          </a:xfrm>
          <a:prstGeom prst="rect">
            <a:avLst/>
          </a:prstGeom>
          <a:noFill/>
        </p:spPr>
      </p:pic>
      <p:pic>
        <p:nvPicPr>
          <p:cNvPr id="11321" name="Picture 5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895475"/>
            <a:ext cx="142875" cy="523875"/>
          </a:xfrm>
          <a:prstGeom prst="rect">
            <a:avLst/>
          </a:prstGeom>
          <a:noFill/>
        </p:spPr>
      </p:pic>
      <p:sp>
        <p:nvSpPr>
          <p:cNvPr id="11326" name="Rectangle 62"/>
          <p:cNvSpPr>
            <a:spLocks noChangeArrowheads="1"/>
          </p:cNvSpPr>
          <p:nvPr/>
        </p:nvSpPr>
        <p:spPr bwMode="auto">
          <a:xfrm>
            <a:off x="1857356" y="2021135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27" name="Rectangle 63"/>
          <p:cNvSpPr>
            <a:spLocks noChangeArrowheads="1"/>
          </p:cNvSpPr>
          <p:nvPr/>
        </p:nvSpPr>
        <p:spPr bwMode="auto">
          <a:xfrm>
            <a:off x="-2268538" y="457200"/>
            <a:ext cx="117532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81075" algn="l"/>
              </a:tabLst>
            </a:pPr>
            <a:endParaRPr kumimoji="0" lang="ru-RU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81075" algn="l"/>
              </a:tabLst>
            </a:pPr>
            <a:r>
              <a:rPr kumimoji="0" lang="ru-RU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81075" algn="l"/>
              </a:tabLst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333" name="Picture 6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2786058"/>
            <a:ext cx="219075" cy="523875"/>
          </a:xfrm>
          <a:prstGeom prst="rect">
            <a:avLst/>
          </a:prstGeom>
          <a:noFill/>
        </p:spPr>
      </p:pic>
      <p:pic>
        <p:nvPicPr>
          <p:cNvPr id="11332" name="Picture 6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38275"/>
            <a:ext cx="142875" cy="523875"/>
          </a:xfrm>
          <a:prstGeom prst="rect">
            <a:avLst/>
          </a:prstGeom>
          <a:noFill/>
        </p:spPr>
      </p:pic>
      <p:sp>
        <p:nvSpPr>
          <p:cNvPr id="11334" name="Rectangle 7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7" name="Picture 2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971536"/>
            <a:ext cx="571504" cy="523875"/>
          </a:xfrm>
          <a:prstGeom prst="rect">
            <a:avLst/>
          </a:prstGeom>
          <a:noFill/>
        </p:spPr>
      </p:pic>
      <p:pic>
        <p:nvPicPr>
          <p:cNvPr id="78" name="Picture 3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971536"/>
            <a:ext cx="571504" cy="523875"/>
          </a:xfrm>
          <a:prstGeom prst="rect">
            <a:avLst/>
          </a:prstGeom>
          <a:noFill/>
        </p:spPr>
      </p:pic>
      <p:pic>
        <p:nvPicPr>
          <p:cNvPr id="79" name="Picture 3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971536"/>
            <a:ext cx="571504" cy="523875"/>
          </a:xfrm>
          <a:prstGeom prst="rect">
            <a:avLst/>
          </a:prstGeom>
          <a:noFill/>
        </p:spPr>
      </p:pic>
      <p:pic>
        <p:nvPicPr>
          <p:cNvPr id="80" name="Picture 4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548680"/>
            <a:ext cx="876306" cy="523875"/>
          </a:xfrm>
          <a:prstGeom prst="rect">
            <a:avLst/>
          </a:prstGeom>
          <a:noFill/>
        </p:spPr>
      </p:pic>
      <p:pic>
        <p:nvPicPr>
          <p:cNvPr id="81" name="Picture 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1428736"/>
            <a:ext cx="571504" cy="523875"/>
          </a:xfrm>
          <a:prstGeom prst="rect">
            <a:avLst/>
          </a:prstGeom>
          <a:noFill/>
        </p:spPr>
      </p:pic>
      <p:pic>
        <p:nvPicPr>
          <p:cNvPr id="82" name="Picture 2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971536"/>
            <a:ext cx="357190" cy="523875"/>
          </a:xfrm>
          <a:prstGeom prst="rect">
            <a:avLst/>
          </a:prstGeom>
          <a:noFill/>
        </p:spPr>
      </p:pic>
      <p:pic>
        <p:nvPicPr>
          <p:cNvPr id="83" name="Picture 3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971536"/>
            <a:ext cx="357190" cy="523875"/>
          </a:xfrm>
          <a:prstGeom prst="rect">
            <a:avLst/>
          </a:prstGeom>
          <a:noFill/>
        </p:spPr>
      </p:pic>
      <p:pic>
        <p:nvPicPr>
          <p:cNvPr id="84" name="Picture 3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971536"/>
            <a:ext cx="357190" cy="523875"/>
          </a:xfrm>
          <a:prstGeom prst="rect">
            <a:avLst/>
          </a:prstGeom>
          <a:noFill/>
        </p:spPr>
      </p:pic>
      <p:pic>
        <p:nvPicPr>
          <p:cNvPr id="85" name="Picture 4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714356"/>
            <a:ext cx="547691" cy="523875"/>
          </a:xfrm>
          <a:prstGeom prst="rect">
            <a:avLst/>
          </a:prstGeom>
          <a:noFill/>
        </p:spPr>
      </p:pic>
      <p:pic>
        <p:nvPicPr>
          <p:cNvPr id="86" name="Picture 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1428736"/>
            <a:ext cx="357190" cy="523875"/>
          </a:xfrm>
          <a:prstGeom prst="rect">
            <a:avLst/>
          </a:prstGeom>
          <a:noFill/>
        </p:spPr>
      </p:pic>
      <p:pic>
        <p:nvPicPr>
          <p:cNvPr id="87" name="Picture 2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67078" y="1123936"/>
            <a:ext cx="357190" cy="523875"/>
          </a:xfrm>
          <a:prstGeom prst="rect">
            <a:avLst/>
          </a:prstGeom>
          <a:noFill/>
        </p:spPr>
      </p:pic>
      <p:pic>
        <p:nvPicPr>
          <p:cNvPr id="88" name="Picture 3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67078" y="1123936"/>
            <a:ext cx="357190" cy="523875"/>
          </a:xfrm>
          <a:prstGeom prst="rect">
            <a:avLst/>
          </a:prstGeom>
          <a:noFill/>
        </p:spPr>
      </p:pic>
      <p:pic>
        <p:nvPicPr>
          <p:cNvPr id="91" name="Picture 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67078" y="1581136"/>
            <a:ext cx="357190" cy="523875"/>
          </a:xfrm>
          <a:prstGeom prst="rect">
            <a:avLst/>
          </a:prstGeom>
          <a:noFill/>
        </p:spPr>
      </p:pic>
      <p:pic>
        <p:nvPicPr>
          <p:cNvPr id="11339" name="Picture 7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42875" cy="523875"/>
          </a:xfrm>
          <a:prstGeom prst="rect">
            <a:avLst/>
          </a:prstGeom>
          <a:noFill/>
        </p:spPr>
      </p:pic>
      <p:pic>
        <p:nvPicPr>
          <p:cNvPr id="11338" name="Picture 7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38275"/>
            <a:ext cx="200025" cy="523875"/>
          </a:xfrm>
          <a:prstGeom prst="rect">
            <a:avLst/>
          </a:prstGeom>
          <a:noFill/>
        </p:spPr>
      </p:pic>
      <p:sp>
        <p:nvSpPr>
          <p:cNvPr id="11340" name="Rectangle 7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342" name="Rectangle 78"/>
          <p:cNvSpPr>
            <a:spLocks noChangeArrowheads="1"/>
          </p:cNvSpPr>
          <p:nvPr/>
        </p:nvSpPr>
        <p:spPr bwMode="auto">
          <a:xfrm>
            <a:off x="500035" y="2643182"/>
            <a:ext cx="1428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44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356" name="Picture 9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0"/>
            <a:ext cx="142875" cy="523875"/>
          </a:xfrm>
          <a:prstGeom prst="rect">
            <a:avLst/>
          </a:prstGeom>
          <a:noFill/>
        </p:spPr>
      </p:pic>
      <p:pic>
        <p:nvPicPr>
          <p:cNvPr id="11355" name="Picture 9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81075"/>
            <a:ext cx="200025" cy="523875"/>
          </a:xfrm>
          <a:prstGeom prst="rect">
            <a:avLst/>
          </a:prstGeom>
          <a:noFill/>
        </p:spPr>
      </p:pic>
      <p:sp>
        <p:nvSpPr>
          <p:cNvPr id="11357" name="Rectangle 9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360" name="Picture 9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785794"/>
            <a:ext cx="142875" cy="523875"/>
          </a:xfrm>
          <a:prstGeom prst="rect">
            <a:avLst/>
          </a:prstGeom>
          <a:noFill/>
        </p:spPr>
      </p:pic>
      <p:pic>
        <p:nvPicPr>
          <p:cNvPr id="11359" name="Picture 9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81075"/>
            <a:ext cx="200025" cy="523875"/>
          </a:xfrm>
          <a:prstGeom prst="rect">
            <a:avLst/>
          </a:prstGeom>
          <a:noFill/>
        </p:spPr>
      </p:pic>
      <p:sp>
        <p:nvSpPr>
          <p:cNvPr id="11361" name="Rectangle 9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362" name="Rectangle 98"/>
          <p:cNvSpPr>
            <a:spLocks noChangeArrowheads="1"/>
          </p:cNvSpPr>
          <p:nvPr/>
        </p:nvSpPr>
        <p:spPr bwMode="auto">
          <a:xfrm>
            <a:off x="0" y="523875"/>
            <a:ext cx="27764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4395509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1365" name="Rectangle 1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367" name="Picture 10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42875" cy="523875"/>
          </a:xfrm>
          <a:prstGeom prst="rect">
            <a:avLst/>
          </a:prstGeom>
          <a:noFill/>
        </p:spPr>
      </p:pic>
      <p:pic>
        <p:nvPicPr>
          <p:cNvPr id="11366" name="Picture 10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38275"/>
            <a:ext cx="200025" cy="523875"/>
          </a:xfrm>
          <a:prstGeom prst="rect">
            <a:avLst/>
          </a:prstGeom>
          <a:noFill/>
        </p:spPr>
      </p:pic>
      <p:sp>
        <p:nvSpPr>
          <p:cNvPr id="11368" name="Rectangle 10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369" name="Rectangle 105"/>
          <p:cNvSpPr>
            <a:spLocks noChangeArrowheads="1"/>
          </p:cNvSpPr>
          <p:nvPr/>
        </p:nvSpPr>
        <p:spPr bwMode="auto">
          <a:xfrm>
            <a:off x="785786" y="1000108"/>
            <a:ext cx="49885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74" name="Rectangle 1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376" name="Rectangle 112"/>
          <p:cNvSpPr>
            <a:spLocks noChangeArrowheads="1"/>
          </p:cNvSpPr>
          <p:nvPr/>
        </p:nvSpPr>
        <p:spPr bwMode="auto">
          <a:xfrm>
            <a:off x="-2195513" y="1685925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79" name="Rectangle 115"/>
          <p:cNvSpPr>
            <a:spLocks noChangeArrowheads="1"/>
          </p:cNvSpPr>
          <p:nvPr/>
        </p:nvSpPr>
        <p:spPr bwMode="auto">
          <a:xfrm>
            <a:off x="0" y="0"/>
            <a:ext cx="4154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80" name="Rectangle 116"/>
          <p:cNvSpPr>
            <a:spLocks noChangeArrowheads="1"/>
          </p:cNvSpPr>
          <p:nvPr/>
        </p:nvSpPr>
        <p:spPr bwMode="auto">
          <a:xfrm>
            <a:off x="783047" y="966341"/>
            <a:ext cx="465240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Средние члены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пропорции</a:t>
            </a:r>
            <a:endParaRPr kumimoji="0" lang="ru-RU" sz="32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382" name="Rectangle 118"/>
          <p:cNvSpPr>
            <a:spLocks noChangeArrowheads="1"/>
          </p:cNvSpPr>
          <p:nvPr/>
        </p:nvSpPr>
        <p:spPr bwMode="auto">
          <a:xfrm>
            <a:off x="1001025" y="4241994"/>
            <a:ext cx="403244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Крайние члены</a:t>
            </a:r>
            <a:endParaRPr kumimoji="0" lang="ru-RU" sz="32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пропорции</a:t>
            </a:r>
            <a:endParaRPr kumimoji="0" lang="ru-RU" sz="32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18" name="Rectangle 54"/>
          <p:cNvSpPr>
            <a:spLocks noChangeArrowheads="1"/>
          </p:cNvSpPr>
          <p:nvPr/>
        </p:nvSpPr>
        <p:spPr bwMode="auto">
          <a:xfrm>
            <a:off x="5045950" y="2270035"/>
            <a:ext cx="622527" cy="769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endParaRPr kumimoji="0" lang="ru-RU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48525" y="2377023"/>
            <a:ext cx="49485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7200" b="1" dirty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7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7200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7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7200" b="1" dirty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7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7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5917487" y="2591904"/>
            <a:ext cx="747032" cy="769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6540014" y="2162143"/>
            <a:ext cx="408474" cy="769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4549641" y="4129229"/>
            <a:ext cx="12246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itchFamily="18" charset="0"/>
              </a:rPr>
              <a:t>или</a:t>
            </a:r>
          </a:p>
        </p:txBody>
      </p:sp>
      <p:cxnSp>
        <p:nvCxnSpPr>
          <p:cNvPr id="118" name="Прямая со стрелкой 117"/>
          <p:cNvCxnSpPr/>
          <p:nvPr/>
        </p:nvCxnSpPr>
        <p:spPr>
          <a:xfrm>
            <a:off x="1117464" y="3453068"/>
            <a:ext cx="1259023" cy="76802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 стрелкой 119"/>
          <p:cNvCxnSpPr/>
          <p:nvPr/>
        </p:nvCxnSpPr>
        <p:spPr>
          <a:xfrm flipH="1">
            <a:off x="3284905" y="3465619"/>
            <a:ext cx="1356712" cy="598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 стрелкой 126"/>
          <p:cNvCxnSpPr/>
          <p:nvPr/>
        </p:nvCxnSpPr>
        <p:spPr>
          <a:xfrm flipV="1">
            <a:off x="2289727" y="2105011"/>
            <a:ext cx="567761" cy="48216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 стрелкой 137"/>
          <p:cNvCxnSpPr>
            <a:endCxn id="11380" idx="2"/>
          </p:cNvCxnSpPr>
          <p:nvPr/>
        </p:nvCxnSpPr>
        <p:spPr>
          <a:xfrm flipH="1" flipV="1">
            <a:off x="3109249" y="2043559"/>
            <a:ext cx="462619" cy="61119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832809" y="3361344"/>
            <a:ext cx="2649696" cy="21821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9065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42938" y="428625"/>
            <a:ext cx="8001000" cy="8708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hangingPunct="1">
              <a:lnSpc>
                <a:spcPct val="100000"/>
              </a:lnSpc>
            </a:pPr>
            <a:r>
              <a:rPr lang="ru-RU" altLang="ru-RU" sz="4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из данных выражений являются пропорциями</a:t>
            </a:r>
            <a:r>
              <a:rPr lang="ru-RU" alt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altLang="ru-RU" sz="4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hangingPunct="1">
              <a:lnSpc>
                <a:spcPct val="100000"/>
              </a:lnSpc>
            </a:pPr>
            <a:r>
              <a:rPr lang="ru-RU" altLang="ru-RU" sz="4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∙ 40 = 100 ∙ 2</a:t>
            </a:r>
          </a:p>
          <a:p>
            <a:pPr algn="ctr" hangingPunct="1">
              <a:lnSpc>
                <a:spcPct val="100000"/>
              </a:lnSpc>
            </a:pPr>
            <a:endParaRPr lang="ru-RU" altLang="ru-RU" sz="1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hangingPunct="1">
              <a:lnSpc>
                <a:spcPct val="100000"/>
              </a:lnSpc>
            </a:pPr>
            <a:r>
              <a:rPr lang="ru-RU" altLang="ru-RU" sz="4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: 2 = 7 + 11</a:t>
            </a:r>
          </a:p>
          <a:p>
            <a:pPr algn="ctr" hangingPunct="1">
              <a:lnSpc>
                <a:spcPct val="100000"/>
              </a:lnSpc>
            </a:pPr>
            <a:endParaRPr lang="ru-RU" altLang="ru-RU" sz="1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hangingPunct="1">
              <a:lnSpc>
                <a:spcPct val="100000"/>
              </a:lnSpc>
            </a:pPr>
            <a:r>
              <a:rPr lang="ru-RU" altLang="ru-RU" sz="4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: 8 – 20 : 10</a:t>
            </a:r>
          </a:p>
          <a:p>
            <a:pPr algn="ctr" hangingPunct="1">
              <a:lnSpc>
                <a:spcPct val="100000"/>
              </a:lnSpc>
            </a:pPr>
            <a:endParaRPr lang="ru-RU" altLang="ru-RU" sz="4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hangingPunct="1">
              <a:lnSpc>
                <a:spcPct val="100000"/>
              </a:lnSpc>
            </a:pPr>
            <a:r>
              <a:rPr lang="ru-RU" altLang="ru-RU" sz="4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ctr" hangingPunct="1">
              <a:lnSpc>
                <a:spcPct val="100000"/>
              </a:lnSpc>
            </a:pPr>
            <a:endParaRPr lang="ru-RU" altLang="ru-RU" sz="4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hangingPunct="1">
              <a:lnSpc>
                <a:spcPct val="100000"/>
              </a:lnSpc>
            </a:pPr>
            <a:endParaRPr lang="ru-RU" altLang="ru-RU" sz="4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hangingPunct="1">
              <a:lnSpc>
                <a:spcPct val="100000"/>
              </a:lnSpc>
            </a:pPr>
            <a:r>
              <a:rPr lang="ru-RU" altLang="ru-RU" sz="4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hangingPunct="1">
              <a:lnSpc>
                <a:spcPct val="100000"/>
              </a:lnSpc>
            </a:pPr>
            <a:endParaRPr lang="ru-RU" altLang="ru-RU" sz="4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hangingPunct="1">
              <a:lnSpc>
                <a:spcPct val="100000"/>
              </a:lnSpc>
            </a:pPr>
            <a:endParaRPr lang="ru-RU" altLang="ru-RU" sz="4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170" r:id="rId4" imgW="1248091" imgH="2357505" progId="Equation.3">
              <p:embed/>
            </p:oleObj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171" r:id="rId5" imgW="1248091" imgH="2357505" progId="Equation.3">
              <p:embed/>
            </p:oleObj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172" r:id="rId6" imgW="1248091" imgH="2357505" progId="Equation.3">
              <p:embed/>
            </p:oleObj>
          </a:graphicData>
        </a:graphic>
      </p:graphicFrame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173" r:id="rId7" imgW="1248091" imgH="2357505" progId="Equation.3">
              <p:embed/>
            </p:oleObj>
          </a:graphicData>
        </a:graphic>
      </p:graphicFrame>
      <p:graphicFrame>
        <p:nvGraphicFramePr>
          <p:cNvPr id="8198" name="Object 6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174" r:id="rId8" imgW="1248091" imgH="2357505" progId="Equation.3">
              <p:embed/>
            </p:oleObj>
          </a:graphicData>
        </a:graphic>
      </p:graphicFrame>
      <p:graphicFrame>
        <p:nvGraphicFramePr>
          <p:cNvPr id="8199" name="Object 7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175" r:id="rId9" imgW="1248091" imgH="2357505" progId="Equation.3">
              <p:embed/>
            </p:oleObj>
          </a:graphicData>
        </a:graphic>
      </p:graphicFrame>
      <p:graphicFrame>
        <p:nvGraphicFramePr>
          <p:cNvPr id="8200" name="Object 8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176" r:id="rId10" imgW="1248091" imgH="2357505" progId="Equation.3">
              <p:embed/>
            </p:oleObj>
          </a:graphicData>
        </a:graphic>
      </p:graphicFrame>
      <p:graphicFrame>
        <p:nvGraphicFramePr>
          <p:cNvPr id="8201" name="Object 9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177" r:id="rId11" imgW="1248091" imgH="2357505" progId="Equation.3">
              <p:embed/>
            </p:oleObj>
          </a:graphicData>
        </a:graphic>
      </p:graphicFrame>
      <p:graphicFrame>
        <p:nvGraphicFramePr>
          <p:cNvPr id="820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5100123"/>
              </p:ext>
            </p:extLst>
          </p:nvPr>
        </p:nvGraphicFramePr>
        <p:xfrm>
          <a:off x="5364087" y="4437112"/>
          <a:ext cx="3053139" cy="1296144"/>
        </p:xfrm>
        <a:graphic>
          <a:graphicData uri="http://schemas.openxmlformats.org/presentationml/2006/ole">
            <p:oleObj spid="_x0000_s2178" r:id="rId12" imgW="1884353" imgH="1102169" progId="Equation.3">
              <p:embed/>
            </p:oleObj>
          </a:graphicData>
        </a:graphic>
      </p:graphicFrame>
      <p:graphicFrame>
        <p:nvGraphicFramePr>
          <p:cNvPr id="820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52599849"/>
              </p:ext>
            </p:extLst>
          </p:nvPr>
        </p:nvGraphicFramePr>
        <p:xfrm>
          <a:off x="1619672" y="4437112"/>
          <a:ext cx="1857035" cy="1476105"/>
        </p:xfrm>
        <a:graphic>
          <a:graphicData uri="http://schemas.openxmlformats.org/presentationml/2006/ole">
            <p:oleObj spid="_x0000_s2179" r:id="rId13" imgW="1998549" imgH="158859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137453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математик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математика1</Template>
  <TotalTime>687</TotalTime>
  <Words>420</Words>
  <Application>Microsoft Office PowerPoint</Application>
  <PresentationFormat>Экран (4:3)</PresentationFormat>
  <Paragraphs>140</Paragraphs>
  <Slides>19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математика1</vt:lpstr>
      <vt:lpstr>Формула</vt:lpstr>
      <vt:lpstr>Microsoft Equation 3.0</vt:lpstr>
      <vt:lpstr>Слайд 1</vt:lpstr>
      <vt:lpstr>Слайд 2</vt:lpstr>
      <vt:lpstr> Пропорция </vt:lpstr>
      <vt:lpstr>Слайд 4</vt:lpstr>
      <vt:lpstr>Слайд 5</vt:lpstr>
      <vt:lpstr>Слайд 6</vt:lpstr>
      <vt:lpstr>ЗОЛОТОЕ СЕЧЕНИЕ</vt:lpstr>
      <vt:lpstr> </vt:lpstr>
      <vt:lpstr>Слайд 9</vt:lpstr>
      <vt:lpstr>Слайд 10</vt:lpstr>
      <vt:lpstr>Слайд 11</vt:lpstr>
      <vt:lpstr>Слайд 12</vt:lpstr>
      <vt:lpstr>Слайд 13</vt:lpstr>
      <vt:lpstr>Откройте учебник</vt:lpstr>
      <vt:lpstr>Самостоятельная работа</vt:lpstr>
      <vt:lpstr>Проверка </vt:lpstr>
      <vt:lpstr>Слайд 17</vt:lpstr>
      <vt:lpstr>Слайд 18</vt:lpstr>
      <vt:lpstr>Слайд 19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ZZZZZZ</cp:lastModifiedBy>
  <cp:revision>30</cp:revision>
  <dcterms:created xsi:type="dcterms:W3CDTF">2020-01-13T19:41:15Z</dcterms:created>
  <dcterms:modified xsi:type="dcterms:W3CDTF">2022-12-06T12:53:02Z</dcterms:modified>
</cp:coreProperties>
</file>