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2"/>
  </p:notesMasterIdLst>
  <p:sldIdLst>
    <p:sldId id="257" r:id="rId2"/>
    <p:sldId id="259" r:id="rId3"/>
    <p:sldId id="283" r:id="rId4"/>
    <p:sldId id="288" r:id="rId5"/>
    <p:sldId id="262" r:id="rId6"/>
    <p:sldId id="290" r:id="rId7"/>
    <p:sldId id="292" r:id="rId8"/>
    <p:sldId id="294" r:id="rId9"/>
    <p:sldId id="295" r:id="rId10"/>
    <p:sldId id="296"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16DA210-FB5B-4158-B5E0-FEB733F419BA}" styleName="Светлый стиль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926" autoAdjust="0"/>
    <p:restoredTop sz="92242" autoAdjust="0"/>
  </p:normalViewPr>
  <p:slideViewPr>
    <p:cSldViewPr>
      <p:cViewPr varScale="1">
        <p:scale>
          <a:sx n="79" d="100"/>
          <a:sy n="79" d="100"/>
        </p:scale>
        <p:origin x="1142" y="77"/>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1F7748-A363-4A2C-805B-1BE60D26AD73}" type="datetimeFigureOut">
              <a:rPr lang="ru-RU" smtClean="0"/>
              <a:t>15.01.2025</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36225A-B0A2-48F4-B645-268FCB91456B}" type="slidenum">
              <a:rPr lang="ru-RU" smtClean="0"/>
              <a:t>‹#›</a:t>
            </a:fld>
            <a:endParaRPr lang="ru-RU"/>
          </a:p>
        </p:txBody>
      </p:sp>
    </p:spTree>
    <p:extLst>
      <p:ext uri="{BB962C8B-B14F-4D97-AF65-F5344CB8AC3E}">
        <p14:creationId xmlns:p14="http://schemas.microsoft.com/office/powerpoint/2010/main" val="23800432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F36225A-B0A2-48F4-B645-268FCB91456B}" type="slidenum">
              <a:rPr lang="ru-RU" smtClean="0"/>
              <a:t>5</a:t>
            </a:fld>
            <a:endParaRPr lang="ru-RU"/>
          </a:p>
        </p:txBody>
      </p:sp>
    </p:spTree>
    <p:extLst>
      <p:ext uri="{BB962C8B-B14F-4D97-AF65-F5344CB8AC3E}">
        <p14:creationId xmlns:p14="http://schemas.microsoft.com/office/powerpoint/2010/main" val="24338325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F36225A-B0A2-48F4-B645-268FCB91456B}" type="slidenum">
              <a:rPr lang="ru-RU" smtClean="0"/>
              <a:t>6</a:t>
            </a:fld>
            <a:endParaRPr lang="ru-RU"/>
          </a:p>
        </p:txBody>
      </p:sp>
    </p:spTree>
    <p:extLst>
      <p:ext uri="{BB962C8B-B14F-4D97-AF65-F5344CB8AC3E}">
        <p14:creationId xmlns:p14="http://schemas.microsoft.com/office/powerpoint/2010/main" val="3097812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F36225A-B0A2-48F4-B645-268FCB91456B}" type="slidenum">
              <a:rPr lang="ru-RU" smtClean="0"/>
              <a:t>7</a:t>
            </a:fld>
            <a:endParaRPr lang="ru-RU"/>
          </a:p>
        </p:txBody>
      </p:sp>
    </p:spTree>
    <p:extLst>
      <p:ext uri="{BB962C8B-B14F-4D97-AF65-F5344CB8AC3E}">
        <p14:creationId xmlns:p14="http://schemas.microsoft.com/office/powerpoint/2010/main" val="30878587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F36225A-B0A2-48F4-B645-268FCB91456B}" type="slidenum">
              <a:rPr lang="ru-RU" smtClean="0"/>
              <a:t>8</a:t>
            </a:fld>
            <a:endParaRPr lang="ru-RU"/>
          </a:p>
        </p:txBody>
      </p:sp>
    </p:spTree>
    <p:extLst>
      <p:ext uri="{BB962C8B-B14F-4D97-AF65-F5344CB8AC3E}">
        <p14:creationId xmlns:p14="http://schemas.microsoft.com/office/powerpoint/2010/main" val="13624869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F36225A-B0A2-48F4-B645-268FCB91456B}" type="slidenum">
              <a:rPr lang="ru-RU" smtClean="0"/>
              <a:t>9</a:t>
            </a:fld>
            <a:endParaRPr lang="ru-RU"/>
          </a:p>
        </p:txBody>
      </p:sp>
    </p:spTree>
    <p:extLst>
      <p:ext uri="{BB962C8B-B14F-4D97-AF65-F5344CB8AC3E}">
        <p14:creationId xmlns:p14="http://schemas.microsoft.com/office/powerpoint/2010/main" val="40109389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fld id="{FFEF9F5D-A0A1-4C6E-B827-B9462907060B}" type="slidenum">
              <a:rPr lang="ru-RU" altLang="ru-RU" sz="1200"/>
              <a:pPr eaLnBrk="1" hangingPunct="1"/>
              <a:t>10</a:t>
            </a:fld>
            <a:endParaRPr lang="ru-RU" altLang="ru-RU" sz="120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endParaRPr lang="ru-RU" altLang="ru-RU" sz="800" smtClean="0">
              <a:latin typeface="Arial" panose="020B0604020202020204" pitchFamily="34" charset="0"/>
            </a:endParaRPr>
          </a:p>
          <a:p>
            <a:pPr eaLnBrk="1" hangingPunct="1">
              <a:lnSpc>
                <a:spcPct val="80000"/>
              </a:lnSpc>
            </a:pPr>
            <a:endParaRPr lang="ru-RU" altLang="ru-RU" sz="800" smtClean="0">
              <a:latin typeface="Arial" panose="020B0604020202020204" pitchFamily="34" charset="0"/>
            </a:endParaRPr>
          </a:p>
          <a:p>
            <a:pPr eaLnBrk="1" hangingPunct="1">
              <a:lnSpc>
                <a:spcPct val="80000"/>
              </a:lnSpc>
            </a:pPr>
            <a:r>
              <a:rPr lang="ru-RU" altLang="ru-RU" sz="800" smtClean="0">
                <a:latin typeface="Arial" panose="020B0604020202020204" pitchFamily="34" charset="0"/>
              </a:rPr>
              <a:t>Вторичное строение корня</a:t>
            </a:r>
          </a:p>
          <a:p>
            <a:pPr eaLnBrk="1" hangingPunct="1">
              <a:lnSpc>
                <a:spcPct val="80000"/>
              </a:lnSpc>
            </a:pPr>
            <a:r>
              <a:rPr lang="ru-RU" altLang="ru-RU" sz="800" smtClean="0">
                <a:latin typeface="Arial" panose="020B0604020202020204" pitchFamily="34" charset="0"/>
              </a:rPr>
              <a:t>У двудольных и голосеменных растений первичное строение корня сохраняется недолго. Примерно через 10 дней после прорастания семян происходят изменения, в результате которых возникает вторичное строение корня.</a:t>
            </a:r>
          </a:p>
          <a:p>
            <a:pPr eaLnBrk="1" hangingPunct="1">
              <a:lnSpc>
                <a:spcPct val="80000"/>
              </a:lnSpc>
            </a:pPr>
            <a:r>
              <a:rPr lang="ru-RU" altLang="ru-RU" sz="800" smtClean="0">
                <a:latin typeface="Arial" panose="020B0604020202020204" pitchFamily="34" charset="0"/>
              </a:rPr>
              <a:t>Процесс вторичных изменений начинается с появления прослоек камбия под участками первичной флоэмы, внутрь от нее. Камбий возникает из слабо дифференцированной паренхимы центрального цилиндра. Внутрь он откладывает элементы вторичной ксилемы (древесины), наружу элементы вторичной флоэмы (луба). Сначала прослойки камбия разобщены, затем смыкаются, образуя сплошной слой. Это происходит благодаря делению клеток перицикла против лучей ксилемы. Камбиальные участки, возникшие из перицикла, образуют только паренхимные клетки сердцевинных лучей, остальные клетки камбия образуют проводящие элементы — ксилему и флоэму. При делении клеток камбия исчезает радиальная симметрия, характерная для первичного строения корня.</a:t>
            </a:r>
          </a:p>
          <a:p>
            <a:pPr eaLnBrk="1" hangingPunct="1">
              <a:lnSpc>
                <a:spcPct val="80000"/>
              </a:lnSpc>
            </a:pPr>
            <a:r>
              <a:rPr lang="ru-RU" altLang="ru-RU" sz="800" smtClean="0">
                <a:latin typeface="Arial" panose="020B0604020202020204" pitchFamily="34" charset="0"/>
              </a:rPr>
              <a:t>В перицикле возникает и пробковый камбий (феллоген). Он откладывает наружу слои клеток вторичной покровной ткани — пробки. Первичная кора отмирает.</a:t>
            </a:r>
          </a:p>
          <a:p>
            <a:pPr eaLnBrk="1" hangingPunct="1">
              <a:lnSpc>
                <a:spcPct val="80000"/>
              </a:lnSpc>
            </a:pPr>
            <a:r>
              <a:rPr lang="ru-RU" altLang="ru-RU" sz="800" smtClean="0">
                <a:latin typeface="Arial" panose="020B0604020202020204" pitchFamily="34" charset="0"/>
              </a:rPr>
              <a:t>3.1.3. Корневые системы</a:t>
            </a:r>
          </a:p>
          <a:p>
            <a:pPr eaLnBrk="1" hangingPunct="1">
              <a:lnSpc>
                <a:spcPct val="80000"/>
              </a:lnSpc>
            </a:pPr>
            <a:r>
              <a:rPr lang="ru-RU" altLang="ru-RU" sz="800" smtClean="0">
                <a:latin typeface="Arial" panose="020B0604020202020204" pitchFamily="34" charset="0"/>
              </a:rPr>
              <a:t>Рис. 11. Типы корневых систем.</a:t>
            </a:r>
            <a:endParaRPr lang="ru-RU" altLang="ru-RU" sz="800" i="1" smtClean="0">
              <a:latin typeface="Arial" panose="020B0604020202020204" pitchFamily="34" charset="0"/>
            </a:endParaRPr>
          </a:p>
          <a:p>
            <a:pPr eaLnBrk="1" hangingPunct="1">
              <a:lnSpc>
                <a:spcPct val="80000"/>
              </a:lnSpc>
            </a:pPr>
            <a:r>
              <a:rPr lang="ru-RU" altLang="ru-RU" sz="800" smtClean="0">
                <a:latin typeface="Arial" panose="020B0604020202020204" pitchFamily="34" charset="0"/>
              </a:rPr>
              <a:t>3.1.4 Почва</a:t>
            </a:r>
          </a:p>
          <a:p>
            <a:pPr eaLnBrk="1" hangingPunct="1">
              <a:lnSpc>
                <a:spcPct val="80000"/>
              </a:lnSpc>
            </a:pPr>
            <a:r>
              <a:rPr lang="ru-RU" altLang="ru-RU" sz="800" smtClean="0">
                <a:latin typeface="Arial" panose="020B0604020202020204" pitchFamily="34" charset="0"/>
              </a:rPr>
              <a:t>Для нормального роста и развития растений необходимы вода  и питательные вещества, источником которых является почва. </a:t>
            </a:r>
            <a:r>
              <a:rPr lang="ru-RU" altLang="ru-RU" sz="800" i="1" smtClean="0">
                <a:latin typeface="Arial" panose="020B0604020202020204" pitchFamily="34" charset="0"/>
              </a:rPr>
              <a:t>Почвой </a:t>
            </a:r>
            <a:r>
              <a:rPr lang="ru-RU" altLang="ru-RU" sz="800" smtClean="0">
                <a:latin typeface="Arial" panose="020B0604020202020204" pitchFamily="34" charset="0"/>
              </a:rPr>
              <a:t>называют верхний корнеобитаемый, плодородный слой земной коры. </a:t>
            </a:r>
          </a:p>
          <a:p>
            <a:pPr eaLnBrk="1" hangingPunct="1">
              <a:lnSpc>
                <a:spcPct val="80000"/>
              </a:lnSpc>
            </a:pPr>
            <a:r>
              <a:rPr lang="ru-RU" altLang="ru-RU" sz="800" smtClean="0">
                <a:latin typeface="Arial" panose="020B0604020202020204" pitchFamily="34" charset="0"/>
              </a:rPr>
              <a:t>Любая почва состоит из трех главных компонентов:</a:t>
            </a:r>
          </a:p>
          <a:p>
            <a:pPr eaLnBrk="1" hangingPunct="1">
              <a:lnSpc>
                <a:spcPct val="80000"/>
              </a:lnSpc>
            </a:pPr>
            <a:r>
              <a:rPr lang="ru-RU" altLang="ru-RU" sz="800" smtClean="0">
                <a:latin typeface="Arial" panose="020B0604020202020204" pitchFamily="34" charset="0"/>
              </a:rPr>
              <a:t>твердой фазы — мелкораздробленных простых и сложных минералов, органических веществ;</a:t>
            </a:r>
          </a:p>
          <a:p>
            <a:pPr eaLnBrk="1" hangingPunct="1">
              <a:lnSpc>
                <a:spcPct val="80000"/>
              </a:lnSpc>
            </a:pPr>
            <a:r>
              <a:rPr lang="ru-RU" altLang="ru-RU" sz="800" smtClean="0">
                <a:latin typeface="Arial" panose="020B0604020202020204" pitchFamily="34" charset="0"/>
              </a:rPr>
              <a:t>жидкой фазы — почвенного раствора;</a:t>
            </a:r>
          </a:p>
          <a:p>
            <a:pPr eaLnBrk="1" hangingPunct="1">
              <a:lnSpc>
                <a:spcPct val="80000"/>
              </a:lnSpc>
            </a:pPr>
            <a:r>
              <a:rPr lang="ru-RU" altLang="ru-RU" sz="800" smtClean="0">
                <a:latin typeface="Arial" panose="020B0604020202020204" pitchFamily="34" charset="0"/>
              </a:rPr>
              <a:t>газообразной фазы — почвенного воздуха.</a:t>
            </a:r>
          </a:p>
          <a:p>
            <a:pPr eaLnBrk="1" hangingPunct="1">
              <a:lnSpc>
                <a:spcPct val="80000"/>
              </a:lnSpc>
            </a:pPr>
            <a:r>
              <a:rPr lang="ru-RU" altLang="ru-RU" sz="800" smtClean="0">
                <a:latin typeface="Arial" panose="020B0604020202020204" pitchFamily="34" charset="0"/>
              </a:rPr>
              <a:t>Твердая фаза на 90% и более состоит из минералов и примерно на 10% из органических веществ — </a:t>
            </a:r>
            <a:r>
              <a:rPr lang="ru-RU" altLang="ru-RU" sz="800" i="1" smtClean="0">
                <a:latin typeface="Arial" panose="020B0604020202020204" pitchFamily="34" charset="0"/>
              </a:rPr>
              <a:t>гумуса</a:t>
            </a:r>
            <a:r>
              <a:rPr lang="ru-RU" altLang="ru-RU" sz="800" smtClean="0">
                <a:latin typeface="Arial" panose="020B0604020202020204" pitchFamily="34" charset="0"/>
              </a:rPr>
              <a:t>, образованного остатками растительного и животного происхождения. Именно количества в почве гумуса определяет ее плодородие. Содержание гумуса можно определить по цвету почвы — чем больше в почве гумуса, тем более интенсивна ее темная окраска</a:t>
            </a:r>
          </a:p>
          <a:p>
            <a:pPr eaLnBrk="1" hangingPunct="1">
              <a:lnSpc>
                <a:spcPct val="80000"/>
              </a:lnSpc>
            </a:pPr>
            <a:r>
              <a:rPr lang="ru-RU" altLang="ru-RU" sz="800" smtClean="0">
                <a:latin typeface="Arial" panose="020B0604020202020204" pitchFamily="34" charset="0"/>
              </a:rPr>
              <a:t>Жидкая фаза представляет собой водный раствор различных минеральных солей, углекислоты, минеральных и органических кислот. Она служит непосредственным источником питательных веществ для растений.</a:t>
            </a:r>
          </a:p>
          <a:p>
            <a:pPr eaLnBrk="1" hangingPunct="1">
              <a:lnSpc>
                <a:spcPct val="80000"/>
              </a:lnSpc>
            </a:pPr>
            <a:r>
              <a:rPr lang="ru-RU" altLang="ru-RU" sz="800" smtClean="0">
                <a:latin typeface="Arial" panose="020B0604020202020204" pitchFamily="34" charset="0"/>
              </a:rPr>
              <a:t>Газообразная фаза служит источником кислорода для дыхания корней.</a:t>
            </a:r>
          </a:p>
          <a:p>
            <a:pPr eaLnBrk="1" hangingPunct="1">
              <a:lnSpc>
                <a:spcPct val="80000"/>
              </a:lnSpc>
            </a:pPr>
            <a:r>
              <a:rPr lang="ru-RU" altLang="ru-RU" sz="800" smtClean="0">
                <a:latin typeface="Arial" panose="020B0604020202020204" pitchFamily="34" charset="0"/>
              </a:rPr>
              <a:t>В основе классификации почв лежит размер частиц твердой фазы — от крупного гравия (свыше 2 мм в диаметре) до глины (диаметр частиц менее 0,002 мм). Различают каменистые, песчаные, суглинистые (50% песка, 25% пыли и 25% глины) и подзолистые почвы. Самыми благоприятными для произрастания растений являются черноземы — почвы, богатые перегноем. От механического состава почвы зависит ее влаго- и воздухоемкость. </a:t>
            </a:r>
          </a:p>
          <a:p>
            <a:pPr eaLnBrk="1" hangingPunct="1">
              <a:lnSpc>
                <a:spcPct val="80000"/>
              </a:lnSpc>
            </a:pPr>
            <a:r>
              <a:rPr lang="ru-RU" altLang="ru-RU" sz="800" smtClean="0">
                <a:latin typeface="Arial" panose="020B0604020202020204" pitchFamily="34" charset="0"/>
              </a:rPr>
              <a:t>Помимо гумуса почва содержит большое количество бактерий и грибов, принимающих участие в разложении органических остатков. </a:t>
            </a:r>
          </a:p>
          <a:p>
            <a:pPr eaLnBrk="1" hangingPunct="1">
              <a:lnSpc>
                <a:spcPct val="80000"/>
              </a:lnSpc>
            </a:pPr>
            <a:r>
              <a:rPr lang="ru-RU" altLang="ru-RU" sz="800" smtClean="0">
                <a:latin typeface="Arial" panose="020B0604020202020204" pitchFamily="34" charset="0"/>
              </a:rPr>
              <a:t>3.1.5. Удобрения</a:t>
            </a:r>
          </a:p>
          <a:p>
            <a:pPr eaLnBrk="1" hangingPunct="1">
              <a:lnSpc>
                <a:spcPct val="80000"/>
              </a:lnSpc>
            </a:pPr>
            <a:r>
              <a:rPr lang="ru-RU" altLang="ru-RU" sz="800" smtClean="0">
                <a:latin typeface="Arial" panose="020B0604020202020204" pitchFamily="34" charset="0"/>
              </a:rPr>
              <a:t>Для улучшения роста растений в почву вносят минеральные вещества и органические соединения — удобрения. </a:t>
            </a:r>
            <a:r>
              <a:rPr lang="ru-RU" altLang="ru-RU" sz="800" i="1" smtClean="0">
                <a:latin typeface="Arial" panose="020B0604020202020204" pitchFamily="34" charset="0"/>
              </a:rPr>
              <a:t>Удобрением</a:t>
            </a:r>
            <a:r>
              <a:rPr lang="ru-RU" altLang="ru-RU" sz="800" smtClean="0">
                <a:latin typeface="Arial" panose="020B0604020202020204" pitchFamily="34" charset="0"/>
              </a:rPr>
              <a:t> называются органические или минеральные вещества, применяемые для улучшения условий питания растений.</a:t>
            </a:r>
          </a:p>
          <a:p>
            <a:pPr eaLnBrk="1" hangingPunct="1">
              <a:lnSpc>
                <a:spcPct val="80000"/>
              </a:lnSpc>
            </a:pPr>
            <a:r>
              <a:rPr lang="ru-RU" altLang="ru-RU" sz="800" smtClean="0">
                <a:latin typeface="Arial" panose="020B0604020202020204" pitchFamily="34" charset="0"/>
              </a:rPr>
              <a:t>Удобрения делят на две группы:</a:t>
            </a:r>
            <a:endParaRPr lang="ru-RU" altLang="ru-RU" sz="800" i="1" smtClean="0">
              <a:latin typeface="Arial" panose="020B0604020202020204" pitchFamily="34" charset="0"/>
            </a:endParaRPr>
          </a:p>
          <a:p>
            <a:pPr eaLnBrk="1" hangingPunct="1">
              <a:lnSpc>
                <a:spcPct val="80000"/>
              </a:lnSpc>
            </a:pPr>
            <a:r>
              <a:rPr lang="ru-RU" altLang="ru-RU" sz="800" i="1" smtClean="0">
                <a:latin typeface="Arial" panose="020B0604020202020204" pitchFamily="34" charset="0"/>
              </a:rPr>
              <a:t>органические</a:t>
            </a:r>
            <a:r>
              <a:rPr lang="ru-RU" altLang="ru-RU" sz="800" smtClean="0">
                <a:latin typeface="Arial" panose="020B0604020202020204" pitchFamily="34" charset="0"/>
              </a:rPr>
              <a:t> (навоз, торф, навозная жижа, птичий помет, фекалии, компосты, зеленое удобрение);</a:t>
            </a:r>
            <a:endParaRPr lang="ru-RU" altLang="ru-RU" sz="800" i="1" smtClean="0">
              <a:latin typeface="Arial" panose="020B0604020202020204" pitchFamily="34" charset="0"/>
            </a:endParaRPr>
          </a:p>
          <a:p>
            <a:pPr eaLnBrk="1" hangingPunct="1">
              <a:lnSpc>
                <a:spcPct val="80000"/>
              </a:lnSpc>
            </a:pPr>
            <a:r>
              <a:rPr lang="ru-RU" altLang="ru-RU" sz="800" i="1" smtClean="0">
                <a:latin typeface="Arial" panose="020B0604020202020204" pitchFamily="34" charset="0"/>
              </a:rPr>
              <a:t>минеральные</a:t>
            </a:r>
            <a:r>
              <a:rPr lang="ru-RU" altLang="ru-RU" sz="800" smtClean="0">
                <a:latin typeface="Arial" panose="020B0604020202020204" pitchFamily="34" charset="0"/>
              </a:rPr>
              <a:t> — азотные, фосфорные, калийные и другие промышленные удобрения, а их местных удобрений — зола.</a:t>
            </a:r>
          </a:p>
          <a:p>
            <a:pPr eaLnBrk="1" hangingPunct="1">
              <a:lnSpc>
                <a:spcPct val="80000"/>
              </a:lnSpc>
            </a:pPr>
            <a:r>
              <a:rPr lang="ru-RU" altLang="ru-RU" sz="800" smtClean="0">
                <a:latin typeface="Arial" panose="020B0604020202020204" pitchFamily="34" charset="0"/>
              </a:rPr>
              <a:t>Минеральные удобрения</a:t>
            </a:r>
          </a:p>
          <a:p>
            <a:pPr eaLnBrk="1" hangingPunct="1">
              <a:lnSpc>
                <a:spcPct val="80000"/>
              </a:lnSpc>
            </a:pPr>
            <a:r>
              <a:rPr lang="ru-RU" altLang="ru-RU" sz="800" smtClean="0">
                <a:latin typeface="Arial" panose="020B0604020202020204" pitchFamily="34" charset="0"/>
              </a:rPr>
              <a:t>Промышленные удобрения в зависимости от содержания основных питательных элементов делятся на:</a:t>
            </a:r>
            <a:endParaRPr lang="ru-RU" altLang="ru-RU" sz="800" i="1" smtClean="0">
              <a:latin typeface="Arial" panose="020B0604020202020204" pitchFamily="34" charset="0"/>
            </a:endParaRPr>
          </a:p>
          <a:p>
            <a:pPr eaLnBrk="1" hangingPunct="1">
              <a:lnSpc>
                <a:spcPct val="80000"/>
              </a:lnSpc>
            </a:pPr>
            <a:r>
              <a:rPr lang="ru-RU" altLang="ru-RU" sz="800" i="1" smtClean="0">
                <a:latin typeface="Arial" panose="020B0604020202020204" pitchFamily="34" charset="0"/>
              </a:rPr>
              <a:t>простые</a:t>
            </a:r>
            <a:r>
              <a:rPr lang="ru-RU" altLang="ru-RU" sz="800" smtClean="0">
                <a:latin typeface="Arial" panose="020B0604020202020204" pitchFamily="34" charset="0"/>
              </a:rPr>
              <a:t>, или </a:t>
            </a:r>
            <a:r>
              <a:rPr lang="ru-RU" altLang="ru-RU" sz="800" i="1" smtClean="0">
                <a:latin typeface="Arial" panose="020B0604020202020204" pitchFamily="34" charset="0"/>
              </a:rPr>
              <a:t>односторонние</a:t>
            </a:r>
            <a:r>
              <a:rPr lang="ru-RU" altLang="ru-RU" sz="800" smtClean="0">
                <a:latin typeface="Arial" panose="020B0604020202020204" pitchFamily="34" charset="0"/>
              </a:rPr>
              <a:t> — удобрения, содержащие в своем составе лишь один из трех важнейших питательных элементов (</a:t>
            </a:r>
            <a:r>
              <a:rPr lang="en-US" altLang="ru-RU" sz="800" smtClean="0">
                <a:latin typeface="Arial" panose="020B0604020202020204" pitchFamily="34" charset="0"/>
              </a:rPr>
              <a:t>N</a:t>
            </a:r>
            <a:r>
              <a:rPr lang="ru-RU" altLang="ru-RU" sz="800" smtClean="0">
                <a:latin typeface="Arial" panose="020B0604020202020204" pitchFamily="34" charset="0"/>
              </a:rPr>
              <a:t>, </a:t>
            </a:r>
            <a:r>
              <a:rPr lang="en-US" altLang="ru-RU" sz="800" smtClean="0">
                <a:latin typeface="Arial" panose="020B0604020202020204" pitchFamily="34" charset="0"/>
              </a:rPr>
              <a:t>P</a:t>
            </a:r>
            <a:r>
              <a:rPr lang="ru-RU" altLang="ru-RU" sz="800" smtClean="0">
                <a:latin typeface="Arial" panose="020B0604020202020204" pitchFamily="34" charset="0"/>
              </a:rPr>
              <a:t> или </a:t>
            </a:r>
            <a:r>
              <a:rPr lang="en-US" altLang="ru-RU" sz="800" smtClean="0">
                <a:latin typeface="Arial" panose="020B0604020202020204" pitchFamily="34" charset="0"/>
              </a:rPr>
              <a:t>K</a:t>
            </a:r>
            <a:r>
              <a:rPr lang="ru-RU" altLang="ru-RU" sz="800" smtClean="0">
                <a:latin typeface="Arial" panose="020B0604020202020204" pitchFamily="34" charset="0"/>
              </a:rPr>
              <a:t>) — азотные, фосфорные, калийные;</a:t>
            </a:r>
            <a:endParaRPr lang="ru-RU" altLang="ru-RU" sz="800" i="1" smtClean="0">
              <a:latin typeface="Arial" panose="020B0604020202020204" pitchFamily="34" charset="0"/>
            </a:endParaRPr>
          </a:p>
          <a:p>
            <a:pPr eaLnBrk="1" hangingPunct="1">
              <a:lnSpc>
                <a:spcPct val="80000"/>
              </a:lnSpc>
            </a:pPr>
            <a:r>
              <a:rPr lang="ru-RU" altLang="ru-RU" sz="800" i="1" smtClean="0">
                <a:latin typeface="Arial" panose="020B0604020202020204" pitchFamily="34" charset="0"/>
              </a:rPr>
              <a:t>сложные</a:t>
            </a:r>
            <a:r>
              <a:rPr lang="ru-RU" altLang="ru-RU" sz="800" smtClean="0">
                <a:latin typeface="Arial" panose="020B0604020202020204" pitchFamily="34" charset="0"/>
              </a:rPr>
              <a:t>, или </a:t>
            </a:r>
            <a:r>
              <a:rPr lang="ru-RU" altLang="ru-RU" sz="800" i="1" smtClean="0">
                <a:latin typeface="Arial" panose="020B0604020202020204" pitchFamily="34" charset="0"/>
              </a:rPr>
              <a:t>комбинированные</a:t>
            </a:r>
            <a:r>
              <a:rPr lang="ru-RU" altLang="ru-RU" sz="800" smtClean="0">
                <a:latin typeface="Arial" panose="020B0604020202020204" pitchFamily="34" charset="0"/>
              </a:rPr>
              <a:t> — удобрения, содержащие в своем составе два или три элемента: азотно-калийные, азотно-фосфорные, азотно-фосфорно-калийные (нитрофоски).</a:t>
            </a:r>
          </a:p>
          <a:p>
            <a:pPr eaLnBrk="1" hangingPunct="1">
              <a:lnSpc>
                <a:spcPct val="80000"/>
              </a:lnSpc>
            </a:pPr>
            <a:r>
              <a:rPr lang="ru-RU" altLang="ru-RU" sz="800" smtClean="0">
                <a:latin typeface="Arial" panose="020B0604020202020204" pitchFamily="34" charset="0"/>
              </a:rPr>
              <a:t>Важнейшие удобрения:</a:t>
            </a:r>
            <a:endParaRPr lang="ru-RU" altLang="ru-RU" sz="800" i="1" smtClean="0">
              <a:latin typeface="Arial" panose="020B0604020202020204" pitchFamily="34" charset="0"/>
            </a:endParaRPr>
          </a:p>
          <a:p>
            <a:pPr eaLnBrk="1" hangingPunct="1">
              <a:lnSpc>
                <a:spcPct val="80000"/>
              </a:lnSpc>
            </a:pPr>
            <a:r>
              <a:rPr lang="ru-RU" altLang="ru-RU" sz="800" i="1" smtClean="0">
                <a:latin typeface="Arial" panose="020B0604020202020204" pitchFamily="34" charset="0"/>
              </a:rPr>
              <a:t>азотные</a:t>
            </a:r>
            <a:r>
              <a:rPr lang="ru-RU" altLang="ru-RU" sz="800" smtClean="0">
                <a:latin typeface="Arial" panose="020B0604020202020204" pitchFamily="34" charset="0"/>
              </a:rPr>
              <a:t> — аммиачная селитра, карбамид (синтетическая мочевина), сульфат аммония, хлористый аммоний, натриевая селитра, кальциевая селитра (усиливают рост стеблей и листьев);</a:t>
            </a:r>
            <a:endParaRPr lang="ru-RU" altLang="ru-RU" sz="800" i="1" smtClean="0">
              <a:latin typeface="Arial" panose="020B0604020202020204" pitchFamily="34" charset="0"/>
            </a:endParaRPr>
          </a:p>
          <a:p>
            <a:pPr eaLnBrk="1" hangingPunct="1">
              <a:lnSpc>
                <a:spcPct val="80000"/>
              </a:lnSpc>
            </a:pPr>
            <a:r>
              <a:rPr lang="ru-RU" altLang="ru-RU" sz="800" i="1" smtClean="0">
                <a:latin typeface="Arial" panose="020B0604020202020204" pitchFamily="34" charset="0"/>
              </a:rPr>
              <a:t>фосфорные</a:t>
            </a:r>
            <a:r>
              <a:rPr lang="ru-RU" altLang="ru-RU" sz="800" smtClean="0">
                <a:latin typeface="Arial" panose="020B0604020202020204" pitchFamily="34" charset="0"/>
              </a:rPr>
              <a:t> — суперфосфат простой, суперфосфат двойной, фосфоритная мука, костяная мука (продлевают цветение, ускоряют созревание плодов);</a:t>
            </a:r>
            <a:endParaRPr lang="ru-RU" altLang="ru-RU" sz="800" i="1" smtClean="0">
              <a:latin typeface="Arial" panose="020B0604020202020204" pitchFamily="34" charset="0"/>
            </a:endParaRPr>
          </a:p>
          <a:p>
            <a:pPr eaLnBrk="1" hangingPunct="1">
              <a:lnSpc>
                <a:spcPct val="80000"/>
              </a:lnSpc>
            </a:pPr>
            <a:r>
              <a:rPr lang="ru-RU" altLang="ru-RU" sz="800" i="1" smtClean="0">
                <a:latin typeface="Arial" panose="020B0604020202020204" pitchFamily="34" charset="0"/>
              </a:rPr>
              <a:t>калийные</a:t>
            </a:r>
            <a:r>
              <a:rPr lang="ru-RU" altLang="ru-RU" sz="800" smtClean="0">
                <a:latin typeface="Arial" panose="020B0604020202020204" pitchFamily="34" charset="0"/>
              </a:rPr>
              <a:t>: хлористый калий, сульфат калия, карбонат калия, сернокислый калий (усиливают рост корней, луковиц, клубней);</a:t>
            </a:r>
            <a:endParaRPr lang="ru-RU" altLang="ru-RU" sz="800" i="1" smtClean="0">
              <a:latin typeface="Arial" panose="020B0604020202020204" pitchFamily="34" charset="0"/>
            </a:endParaRPr>
          </a:p>
          <a:p>
            <a:pPr eaLnBrk="1" hangingPunct="1">
              <a:lnSpc>
                <a:spcPct val="80000"/>
              </a:lnSpc>
            </a:pPr>
            <a:r>
              <a:rPr lang="ru-RU" altLang="ru-RU" sz="800" i="1" smtClean="0">
                <a:latin typeface="Arial" panose="020B0604020202020204" pitchFamily="34" charset="0"/>
              </a:rPr>
              <a:t>комплексные</a:t>
            </a:r>
            <a:r>
              <a:rPr lang="ru-RU" altLang="ru-RU" sz="800" smtClean="0">
                <a:latin typeface="Arial" panose="020B0604020202020204" pitchFamily="34" charset="0"/>
              </a:rPr>
              <a:t> </a:t>
            </a:r>
            <a:r>
              <a:rPr lang="ru-RU" altLang="ru-RU" sz="800" i="1" smtClean="0">
                <a:latin typeface="Arial" panose="020B0604020202020204" pitchFamily="34" charset="0"/>
              </a:rPr>
              <a:t>удобрения</a:t>
            </a:r>
            <a:r>
              <a:rPr lang="ru-RU" altLang="ru-RU" sz="800" smtClean="0">
                <a:latin typeface="Arial" panose="020B0604020202020204" pitchFamily="34" charset="0"/>
              </a:rPr>
              <a:t>: сульфатная нитрофоска, сернокислая нитрофоска, нитроаммофоска (</a:t>
            </a:r>
            <a:r>
              <a:rPr lang="en-US" altLang="ru-RU" sz="800" smtClean="0">
                <a:latin typeface="Arial" panose="020B0604020202020204" pitchFamily="34" charset="0"/>
              </a:rPr>
              <a:t>N</a:t>
            </a:r>
            <a:r>
              <a:rPr lang="ru-RU" altLang="ru-RU" sz="800" smtClean="0">
                <a:latin typeface="Arial" panose="020B0604020202020204" pitchFamily="34" charset="0"/>
              </a:rPr>
              <a:t>, </a:t>
            </a:r>
            <a:r>
              <a:rPr lang="en-US" altLang="ru-RU" sz="800" smtClean="0">
                <a:latin typeface="Arial" panose="020B0604020202020204" pitchFamily="34" charset="0"/>
              </a:rPr>
              <a:t>P</a:t>
            </a:r>
            <a:r>
              <a:rPr lang="ru-RU" altLang="ru-RU" sz="800" smtClean="0">
                <a:latin typeface="Arial" panose="020B0604020202020204" pitchFamily="34" charset="0"/>
              </a:rPr>
              <a:t>, </a:t>
            </a:r>
            <a:r>
              <a:rPr lang="en-US" altLang="ru-RU" sz="800" smtClean="0">
                <a:latin typeface="Arial" panose="020B0604020202020204" pitchFamily="34" charset="0"/>
              </a:rPr>
              <a:t>K</a:t>
            </a:r>
            <a:r>
              <a:rPr lang="ru-RU" altLang="ru-RU" sz="800" smtClean="0">
                <a:latin typeface="Arial" panose="020B0604020202020204" pitchFamily="34" charset="0"/>
              </a:rPr>
              <a:t>), аммофос, диаммофос (</a:t>
            </a:r>
            <a:r>
              <a:rPr lang="en-US" altLang="ru-RU" sz="800" smtClean="0">
                <a:latin typeface="Arial" panose="020B0604020202020204" pitchFamily="34" charset="0"/>
              </a:rPr>
              <a:t>N</a:t>
            </a:r>
            <a:r>
              <a:rPr lang="ru-RU" altLang="ru-RU" sz="800" smtClean="0">
                <a:latin typeface="Arial" panose="020B0604020202020204" pitchFamily="34" charset="0"/>
              </a:rPr>
              <a:t>, </a:t>
            </a:r>
            <a:r>
              <a:rPr lang="en-US" altLang="ru-RU" sz="800" smtClean="0">
                <a:latin typeface="Arial" panose="020B0604020202020204" pitchFamily="34" charset="0"/>
              </a:rPr>
              <a:t>P</a:t>
            </a:r>
            <a:r>
              <a:rPr lang="ru-RU" altLang="ru-RU" sz="800" smtClean="0">
                <a:latin typeface="Arial" panose="020B0604020202020204" pitchFamily="34" charset="0"/>
              </a:rPr>
              <a:t>), полифосфат калия, метафосфат калия (</a:t>
            </a:r>
            <a:r>
              <a:rPr lang="en-US" altLang="ru-RU" sz="800" smtClean="0">
                <a:latin typeface="Arial" panose="020B0604020202020204" pitchFamily="34" charset="0"/>
              </a:rPr>
              <a:t>P</a:t>
            </a:r>
            <a:r>
              <a:rPr lang="ru-RU" altLang="ru-RU" sz="800" smtClean="0">
                <a:latin typeface="Arial" panose="020B0604020202020204" pitchFamily="34" charset="0"/>
              </a:rPr>
              <a:t>, </a:t>
            </a:r>
            <a:r>
              <a:rPr lang="en-US" altLang="ru-RU" sz="800" smtClean="0">
                <a:latin typeface="Arial" panose="020B0604020202020204" pitchFamily="34" charset="0"/>
              </a:rPr>
              <a:t>K</a:t>
            </a:r>
            <a:r>
              <a:rPr lang="ru-RU" altLang="ru-RU" sz="800" smtClean="0">
                <a:latin typeface="Arial" panose="020B0604020202020204" pitchFamily="34" charset="0"/>
              </a:rPr>
              <a:t>).</a:t>
            </a:r>
          </a:p>
          <a:p>
            <a:pPr eaLnBrk="1" hangingPunct="1">
              <a:lnSpc>
                <a:spcPct val="80000"/>
              </a:lnSpc>
            </a:pPr>
            <a:r>
              <a:rPr lang="ru-RU" altLang="ru-RU" sz="800" smtClean="0">
                <a:latin typeface="Arial" panose="020B0604020202020204" pitchFamily="34" charset="0"/>
              </a:rPr>
              <a:t>Кроме </a:t>
            </a:r>
            <a:r>
              <a:rPr lang="en-US" altLang="ru-RU" sz="800" smtClean="0">
                <a:latin typeface="Arial" panose="020B0604020202020204" pitchFamily="34" charset="0"/>
              </a:rPr>
              <a:t>N</a:t>
            </a:r>
            <a:r>
              <a:rPr lang="ru-RU" altLang="ru-RU" sz="800" smtClean="0">
                <a:latin typeface="Arial" panose="020B0604020202020204" pitchFamily="34" charset="0"/>
              </a:rPr>
              <a:t>, </a:t>
            </a:r>
            <a:r>
              <a:rPr lang="en-US" altLang="ru-RU" sz="800" smtClean="0">
                <a:latin typeface="Arial" panose="020B0604020202020204" pitchFamily="34" charset="0"/>
              </a:rPr>
              <a:t>P</a:t>
            </a:r>
            <a:r>
              <a:rPr lang="ru-RU" altLang="ru-RU" sz="800" smtClean="0">
                <a:latin typeface="Arial" panose="020B0604020202020204" pitchFamily="34" charset="0"/>
              </a:rPr>
              <a:t>, </a:t>
            </a:r>
            <a:r>
              <a:rPr lang="en-US" altLang="ru-RU" sz="800" smtClean="0">
                <a:latin typeface="Arial" panose="020B0604020202020204" pitchFamily="34" charset="0"/>
              </a:rPr>
              <a:t>K</a:t>
            </a:r>
            <a:r>
              <a:rPr lang="ru-RU" altLang="ru-RU" sz="800" smtClean="0">
                <a:latin typeface="Arial" panose="020B0604020202020204" pitchFamily="34" charset="0"/>
              </a:rPr>
              <a:t>, требующихся растениям в значительных количествах, растениям необходимы и некоторые другие элементы, такие как бор, марганец, медь, молибден, цинк и другие. Эти элементы требуются не всем культурам и не на всех почвах в незначительных количествах. Они необходимы для получения высоких урожаев. Такие элементы получили название микроэлементов, а удобрения, их содержащие, — </a:t>
            </a:r>
            <a:r>
              <a:rPr lang="ru-RU" altLang="ru-RU" sz="800" i="1" smtClean="0">
                <a:latin typeface="Arial" panose="020B0604020202020204" pitchFamily="34" charset="0"/>
              </a:rPr>
              <a:t>микроудобрениями</a:t>
            </a:r>
            <a:r>
              <a:rPr lang="ru-RU" altLang="ru-RU" sz="800" smtClean="0">
                <a:latin typeface="Arial" panose="020B0604020202020204" pitchFamily="34" charset="0"/>
              </a:rPr>
              <a:t>. Микроудобрениями могут быть и отходы промышленности, и специально выпускаемые соединения.</a:t>
            </a:r>
          </a:p>
          <a:p>
            <a:pPr eaLnBrk="1" hangingPunct="1">
              <a:lnSpc>
                <a:spcPct val="80000"/>
              </a:lnSpc>
            </a:pPr>
            <a:r>
              <a:rPr lang="ru-RU" altLang="ru-RU" sz="800" smtClean="0">
                <a:latin typeface="Arial" panose="020B0604020202020204" pitchFamily="34" charset="0"/>
              </a:rPr>
              <a:t>Органические удобрения</a:t>
            </a:r>
          </a:p>
          <a:p>
            <a:pPr eaLnBrk="1" hangingPunct="1">
              <a:lnSpc>
                <a:spcPct val="80000"/>
              </a:lnSpc>
            </a:pPr>
            <a:r>
              <a:rPr lang="ru-RU" altLang="ru-RU" sz="800" smtClean="0">
                <a:latin typeface="Arial" panose="020B0604020202020204" pitchFamily="34" charset="0"/>
              </a:rPr>
              <a:t>Достоинством органических удобрений является, прежде всего, их комплексность. Они соединяют в себе и минеральные соли, и органические вещества, образующие при разложении не только минеральные соединений, но и много углекислого газа, то есть улучшают и корневое и воздушное питание растений.</a:t>
            </a:r>
          </a:p>
          <a:p>
            <a:pPr eaLnBrk="1" hangingPunct="1">
              <a:lnSpc>
                <a:spcPct val="80000"/>
              </a:lnSpc>
            </a:pPr>
            <a:r>
              <a:rPr lang="ru-RU" altLang="ru-RU" sz="800" smtClean="0">
                <a:latin typeface="Arial" panose="020B0604020202020204" pitchFamily="34" charset="0"/>
              </a:rPr>
              <a:t>Одним из основных органических удобрений является навоз — отход животноводства, состоящий из выделений животных и подстилки. Органические вещества навоза становится доступным растениям лишь после минерализации. Этот процесс протекает медленно, поэтому в течение нескольких лет растения обеспечиваются необходимыми им веществами.</a:t>
            </a:r>
          </a:p>
          <a:p>
            <a:pPr eaLnBrk="1" hangingPunct="1">
              <a:lnSpc>
                <a:spcPct val="80000"/>
              </a:lnSpc>
            </a:pPr>
            <a:r>
              <a:rPr lang="ru-RU" altLang="ru-RU" sz="800" smtClean="0">
                <a:latin typeface="Arial" panose="020B0604020202020204" pitchFamily="34" charset="0"/>
              </a:rPr>
              <a:t>Вместе с навозом в почву вносится не только бесчисленное количество микробов, но и важный источник их пищи, что усиливает энергию биологических процессов в ней.</a:t>
            </a:r>
          </a:p>
          <a:p>
            <a:pPr eaLnBrk="1" hangingPunct="1">
              <a:lnSpc>
                <a:spcPct val="80000"/>
              </a:lnSpc>
            </a:pPr>
            <a:r>
              <a:rPr lang="ru-RU" altLang="ru-RU" sz="800" smtClean="0">
                <a:latin typeface="Arial" panose="020B0604020202020204" pitchFamily="34" charset="0"/>
              </a:rPr>
              <a:t>Применение навоза одновременно улучшает корневое и воздушное питание культур. Но это еще не все. Органические вещества навоза способствуют увеличению содержания в почве гумуса.</a:t>
            </a:r>
          </a:p>
          <a:p>
            <a:pPr eaLnBrk="1" hangingPunct="1">
              <a:lnSpc>
                <a:spcPct val="80000"/>
              </a:lnSpc>
            </a:pPr>
            <a:r>
              <a:rPr lang="ru-RU" altLang="ru-RU" sz="800" smtClean="0">
                <a:latin typeface="Arial" panose="020B0604020202020204" pitchFamily="34" charset="0"/>
              </a:rPr>
              <a:t>Применение удобрений</a:t>
            </a:r>
          </a:p>
          <a:p>
            <a:pPr eaLnBrk="1" hangingPunct="1">
              <a:lnSpc>
                <a:spcPct val="80000"/>
              </a:lnSpc>
            </a:pPr>
            <a:r>
              <a:rPr lang="ru-RU" altLang="ru-RU" sz="800" smtClean="0">
                <a:latin typeface="Arial" panose="020B0604020202020204" pitchFamily="34" charset="0"/>
              </a:rPr>
              <a:t>Наиболее высокие прибавки урожая получают при правильном сочетании органических и минеральных удобрений, поскольку они взаимодополняют друг друга. </a:t>
            </a:r>
          </a:p>
          <a:p>
            <a:pPr eaLnBrk="1" hangingPunct="1">
              <a:lnSpc>
                <a:spcPct val="80000"/>
              </a:lnSpc>
            </a:pPr>
            <a:r>
              <a:rPr lang="ru-RU" altLang="ru-RU" sz="800" smtClean="0">
                <a:latin typeface="Arial" panose="020B0604020202020204" pitchFamily="34" charset="0"/>
              </a:rPr>
              <a:t>Польза от совместного применения или сочетания органических и минеральных удобрений заключается в том что:</a:t>
            </a:r>
          </a:p>
          <a:p>
            <a:pPr eaLnBrk="1" hangingPunct="1">
              <a:lnSpc>
                <a:spcPct val="80000"/>
              </a:lnSpc>
            </a:pPr>
            <a:r>
              <a:rPr lang="ru-RU" altLang="ru-RU" sz="800" smtClean="0">
                <a:latin typeface="Arial" panose="020B0604020202020204" pitchFamily="34" charset="0"/>
              </a:rPr>
              <a:t>органические удобрения действуют медленно, минеральные быстро; для растений создаются лучшие условия питания в том случае, когда внесены обе группы удобрений;</a:t>
            </a:r>
          </a:p>
          <a:p>
            <a:pPr eaLnBrk="1" hangingPunct="1">
              <a:lnSpc>
                <a:spcPct val="80000"/>
              </a:lnSpc>
            </a:pPr>
            <a:r>
              <a:rPr lang="ru-RU" altLang="ru-RU" sz="800" smtClean="0">
                <a:latin typeface="Arial" panose="020B0604020202020204" pitchFamily="34" charset="0"/>
              </a:rPr>
              <a:t>органические вещества поглощают излишки минеральных удобрений и затем постепенно отдают их;</a:t>
            </a:r>
          </a:p>
          <a:p>
            <a:pPr eaLnBrk="1" hangingPunct="1">
              <a:lnSpc>
                <a:spcPct val="80000"/>
              </a:lnSpc>
            </a:pPr>
            <a:r>
              <a:rPr lang="ru-RU" altLang="ru-RU" sz="800" smtClean="0">
                <a:latin typeface="Arial" panose="020B0604020202020204" pitchFamily="34" charset="0"/>
              </a:rPr>
              <a:t>органические удобрения доставляют пищу полезным микробам, которые превращают ее в необходимые растениям соли</a:t>
            </a:r>
          </a:p>
          <a:p>
            <a:pPr eaLnBrk="1" hangingPunct="1">
              <a:lnSpc>
                <a:spcPct val="80000"/>
              </a:lnSpc>
            </a:pPr>
            <a:r>
              <a:rPr lang="ru-RU" altLang="ru-RU" sz="800" smtClean="0">
                <a:latin typeface="Arial" panose="020B0604020202020204" pitchFamily="34" charset="0"/>
              </a:rPr>
              <a:t>органические удобрения улучшают структуру и свойства почвы.</a:t>
            </a:r>
          </a:p>
          <a:p>
            <a:pPr eaLnBrk="1" hangingPunct="1">
              <a:lnSpc>
                <a:spcPct val="80000"/>
              </a:lnSpc>
            </a:pPr>
            <a:r>
              <a:rPr lang="ru-RU" altLang="ru-RU" sz="800" smtClean="0">
                <a:latin typeface="Arial" panose="020B0604020202020204" pitchFamily="34" charset="0"/>
              </a:rPr>
              <a:t>Действие удобрений на растения зависит не только от их вида, состава, растворимости, но и от способа внесения в почву. Существует три способа применения удобрений:</a:t>
            </a:r>
            <a:endParaRPr lang="ru-RU" altLang="ru-RU" sz="800" i="1" smtClean="0">
              <a:latin typeface="Arial" panose="020B0604020202020204" pitchFamily="34" charset="0"/>
            </a:endParaRPr>
          </a:p>
          <a:p>
            <a:pPr eaLnBrk="1" hangingPunct="1">
              <a:lnSpc>
                <a:spcPct val="80000"/>
              </a:lnSpc>
            </a:pPr>
            <a:r>
              <a:rPr lang="ru-RU" altLang="ru-RU" sz="800" i="1" smtClean="0">
                <a:latin typeface="Arial" panose="020B0604020202020204" pitchFamily="34" charset="0"/>
              </a:rPr>
              <a:t>Основное</a:t>
            </a:r>
            <a:r>
              <a:rPr lang="ru-RU" altLang="ru-RU" sz="800" smtClean="0">
                <a:latin typeface="Arial" panose="020B0604020202020204" pitchFamily="34" charset="0"/>
              </a:rPr>
              <a:t>. Его вносят перед вспашкой и заделывают в почву (навоз, торф и не менее двух третей минеральных удобрений, предназначенных для культуры). Основное удобрение растения используют для питания в течение большей части вегетационного периода.</a:t>
            </a:r>
            <a:endParaRPr lang="ru-RU" altLang="ru-RU" sz="800" i="1" smtClean="0">
              <a:latin typeface="Arial" panose="020B0604020202020204" pitchFamily="34" charset="0"/>
            </a:endParaRPr>
          </a:p>
          <a:p>
            <a:pPr eaLnBrk="1" hangingPunct="1">
              <a:lnSpc>
                <a:spcPct val="80000"/>
              </a:lnSpc>
            </a:pPr>
            <a:r>
              <a:rPr lang="ru-RU" altLang="ru-RU" sz="800" i="1" smtClean="0">
                <a:latin typeface="Arial" panose="020B0604020202020204" pitchFamily="34" charset="0"/>
              </a:rPr>
              <a:t>Припосевное</a:t>
            </a:r>
            <a:r>
              <a:rPr lang="ru-RU" altLang="ru-RU" sz="800" smtClean="0">
                <a:latin typeface="Arial" panose="020B0604020202020204" pitchFamily="34" charset="0"/>
              </a:rPr>
              <a:t> </a:t>
            </a:r>
            <a:r>
              <a:rPr lang="ru-RU" altLang="ru-RU" sz="800" i="1" smtClean="0">
                <a:latin typeface="Arial" panose="020B0604020202020204" pitchFamily="34" charset="0"/>
              </a:rPr>
              <a:t>удобрение</a:t>
            </a:r>
            <a:r>
              <a:rPr lang="ru-RU" altLang="ru-RU" sz="800" smtClean="0">
                <a:latin typeface="Arial" panose="020B0604020202020204" pitchFamily="34" charset="0"/>
              </a:rPr>
              <a:t>. Вносится в небольших количествах при посеве семян, посадке клубней, корней, рассады. Оно снабжает растения хорошо доступной пищей в начале роста, когда корневая система еще слаборазвита. Поэтому в качестве припосевного удобрения используют легко растворимые в воде и быстро усваиваемые растениями вещества.</a:t>
            </a:r>
            <a:endParaRPr lang="ru-RU" altLang="ru-RU" sz="800" i="1" smtClean="0">
              <a:latin typeface="Arial" panose="020B0604020202020204" pitchFamily="34" charset="0"/>
            </a:endParaRPr>
          </a:p>
          <a:p>
            <a:pPr eaLnBrk="1" hangingPunct="1">
              <a:lnSpc>
                <a:spcPct val="80000"/>
              </a:lnSpc>
            </a:pPr>
            <a:r>
              <a:rPr lang="ru-RU" altLang="ru-RU" sz="800" i="1" smtClean="0">
                <a:latin typeface="Arial" panose="020B0604020202020204" pitchFamily="34" charset="0"/>
              </a:rPr>
              <a:t>Подкормка</a:t>
            </a:r>
            <a:r>
              <a:rPr lang="ru-RU" altLang="ru-RU" sz="800" smtClean="0">
                <a:latin typeface="Arial" panose="020B0604020202020204" pitchFamily="34" charset="0"/>
              </a:rPr>
              <a:t> — внесение легкоусвояемых удобрений в сухом или растворенном виде во время роста растений. При подкормке обычно вносят вещества, наиболее необходимые растению в данный период его жизни.</a:t>
            </a:r>
          </a:p>
          <a:p>
            <a:pPr eaLnBrk="1" hangingPunct="1">
              <a:lnSpc>
                <a:spcPct val="80000"/>
              </a:lnSpc>
            </a:pPr>
            <a:r>
              <a:rPr lang="ru-RU" altLang="ru-RU" sz="800" smtClean="0">
                <a:latin typeface="Arial" panose="020B0604020202020204" pitchFamily="34" charset="0"/>
              </a:rPr>
              <a:t>Для правильного внесения удобрений необходимо знать состав почвы и потребность того или иного вида растений в питательных веществах.</a:t>
            </a:r>
          </a:p>
          <a:p>
            <a:pPr eaLnBrk="1" hangingPunct="1">
              <a:lnSpc>
                <a:spcPct val="80000"/>
              </a:lnSpc>
            </a:pPr>
            <a:r>
              <a:rPr lang="ru-RU" altLang="ru-RU" sz="800" smtClean="0">
                <a:latin typeface="Arial" panose="020B0604020202020204" pitchFamily="34" charset="0"/>
              </a:rPr>
              <a:t>3.1.4. Физиология корня</a:t>
            </a:r>
          </a:p>
          <a:p>
            <a:pPr eaLnBrk="1" hangingPunct="1">
              <a:lnSpc>
                <a:spcPct val="80000"/>
              </a:lnSpc>
            </a:pPr>
            <a:r>
              <a:rPr lang="ru-RU" altLang="ru-RU" sz="800" smtClean="0">
                <a:latin typeface="Arial" panose="020B0604020202020204" pitchFamily="34" charset="0"/>
              </a:rPr>
              <a:t>Рост корня</a:t>
            </a:r>
          </a:p>
          <a:p>
            <a:pPr eaLnBrk="1" hangingPunct="1">
              <a:lnSpc>
                <a:spcPct val="80000"/>
              </a:lnSpc>
            </a:pPr>
            <a:r>
              <a:rPr lang="ru-RU" altLang="ru-RU" sz="800" smtClean="0">
                <a:latin typeface="Arial" panose="020B0604020202020204" pitchFamily="34" charset="0"/>
              </a:rPr>
              <a:t>Корень обладает неограниченным ростом. Растет он верхушкой, на которой располагается апикальная меристема.</a:t>
            </a:r>
          </a:p>
          <a:p>
            <a:pPr eaLnBrk="1" hangingPunct="1">
              <a:lnSpc>
                <a:spcPct val="80000"/>
              </a:lnSpc>
            </a:pPr>
            <a:r>
              <a:rPr lang="ru-RU" altLang="ru-RU" sz="800" smtClean="0">
                <a:latin typeface="Arial" panose="020B0604020202020204" pitchFamily="34" charset="0"/>
              </a:rPr>
              <a:t>Возьмем 3-4 дневные проростки семян фасоли, нанесем на развивающийся корень тушью тонкие метки на расстоянии 1 мм друг от друга и поместим их во влажную камеру. Через несколько дней можно обнаружить, что расстояние между метками на кончике корня увеличилось, в то время как в более высоко расположенных участках корня оно не меняется. Этот опыт доказывает верхушечный рост корня (рис. 12).</a:t>
            </a:r>
          </a:p>
          <a:p>
            <a:pPr eaLnBrk="1" hangingPunct="1">
              <a:lnSpc>
                <a:spcPct val="80000"/>
              </a:lnSpc>
            </a:pPr>
            <a:r>
              <a:rPr lang="ru-RU" altLang="ru-RU" sz="800" smtClean="0">
                <a:latin typeface="Arial" panose="020B0604020202020204" pitchFamily="34" charset="0"/>
              </a:rPr>
              <a:t>Данный факт используется в практической деятельности человека. При пересадке рассады культурных растений проводят </a:t>
            </a:r>
            <a:r>
              <a:rPr lang="ru-RU" altLang="ru-RU" sz="800" i="1" smtClean="0">
                <a:latin typeface="Arial" panose="020B0604020202020204" pitchFamily="34" charset="0"/>
              </a:rPr>
              <a:t>пикировку</a:t>
            </a:r>
            <a:r>
              <a:rPr lang="ru-RU" altLang="ru-RU" sz="800" smtClean="0">
                <a:latin typeface="Arial" panose="020B0604020202020204" pitchFamily="34" charset="0"/>
              </a:rPr>
              <a:t> —  удаление верхушки корня. Эта приводит к прекращению роста главного корня и вызывает усиленное развитие боковых корней (рис 13). В результате всасывающая площадь корневой системы значительно увеличивается, все корни располагаются в верхних наиболее плодородных слоях почвы, что приводит к увеличению урожайности растений.</a:t>
            </a:r>
          </a:p>
          <a:p>
            <a:pPr eaLnBrk="1" hangingPunct="1">
              <a:lnSpc>
                <a:spcPct val="80000"/>
              </a:lnSpc>
            </a:pPr>
            <a:r>
              <a:rPr lang="ru-RU" altLang="ru-RU" sz="800" smtClean="0">
                <a:latin typeface="Arial" panose="020B0604020202020204" pitchFamily="34" charset="0"/>
              </a:rPr>
              <a:t>Рис. 12. Рост корня в длину.</a:t>
            </a:r>
          </a:p>
          <a:p>
            <a:pPr eaLnBrk="1" hangingPunct="1">
              <a:lnSpc>
                <a:spcPct val="80000"/>
              </a:lnSpc>
            </a:pPr>
            <a:r>
              <a:rPr lang="ru-RU" altLang="ru-RU" sz="800" smtClean="0">
                <a:latin typeface="Arial" panose="020B0604020202020204" pitchFamily="34" charset="0"/>
              </a:rPr>
              <a:t>Рис. 13. Пикировка.</a:t>
            </a:r>
          </a:p>
          <a:p>
            <a:pPr eaLnBrk="1" hangingPunct="1">
              <a:lnSpc>
                <a:spcPct val="80000"/>
              </a:lnSpc>
            </a:pPr>
            <a:r>
              <a:rPr lang="ru-RU" altLang="ru-RU" sz="800" smtClean="0">
                <a:latin typeface="Arial" panose="020B0604020202020204" pitchFamily="34" charset="0"/>
              </a:rPr>
              <a:t/>
            </a:r>
            <a:br>
              <a:rPr lang="ru-RU" altLang="ru-RU" sz="800" smtClean="0">
                <a:latin typeface="Arial" panose="020B0604020202020204" pitchFamily="34" charset="0"/>
              </a:rPr>
            </a:br>
            <a:r>
              <a:rPr lang="ru-RU" altLang="ru-RU" sz="800" smtClean="0">
                <a:latin typeface="Arial" panose="020B0604020202020204" pitchFamily="34" charset="0"/>
              </a:rPr>
              <a:t>Поглощение корнем и передвижение воды и минеральных веществ</a:t>
            </a:r>
          </a:p>
          <a:p>
            <a:pPr eaLnBrk="1" hangingPunct="1">
              <a:lnSpc>
                <a:spcPct val="80000"/>
              </a:lnSpc>
            </a:pPr>
            <a:r>
              <a:rPr lang="ru-RU" altLang="ru-RU" sz="800" smtClean="0">
                <a:latin typeface="Arial" panose="020B0604020202020204" pitchFamily="34" charset="0"/>
              </a:rPr>
              <a:t>Поглощение из почвы и передвижение к наземным органам воды и минеральных веществ — одна из важнейших функций корня. Эта функция возникла у растений в связи с выходом на сушу. Строение корня приспособлено для поглощения воды и элементов питания из почвы. Вода попадает в тело растения через ризодерму, поверхность которой сильно увеличена благодаря наличию корневых волосков. В этой зоне корня формируется проводящая система корня —  ксилема, необходимая для обеспечения восходящего тока воды и минеральных веществ.</a:t>
            </a:r>
          </a:p>
          <a:p>
            <a:pPr eaLnBrk="1" hangingPunct="1">
              <a:lnSpc>
                <a:spcPct val="80000"/>
              </a:lnSpc>
            </a:pPr>
            <a:r>
              <a:rPr lang="ru-RU" altLang="ru-RU" sz="800" smtClean="0">
                <a:latin typeface="Arial" panose="020B0604020202020204" pitchFamily="34" charset="0"/>
              </a:rPr>
              <a:t>Поглощение воды и </a:t>
            </a:r>
          </a:p>
          <a:p>
            <a:pPr eaLnBrk="1" hangingPunct="1">
              <a:lnSpc>
                <a:spcPct val="80000"/>
              </a:lnSpc>
            </a:pPr>
            <a:r>
              <a:rPr lang="ru-RU" altLang="ru-RU" sz="800" smtClean="0">
                <a:latin typeface="Arial" panose="020B0604020202020204" pitchFamily="34" charset="0"/>
              </a:rPr>
              <a:t>минеральных веществ</a:t>
            </a:r>
          </a:p>
          <a:p>
            <a:pPr eaLnBrk="1" hangingPunct="1">
              <a:lnSpc>
                <a:spcPct val="80000"/>
              </a:lnSpc>
            </a:pPr>
            <a:r>
              <a:rPr lang="ru-RU" altLang="ru-RU" sz="800" smtClean="0">
                <a:latin typeface="Arial" panose="020B0604020202020204" pitchFamily="34" charset="0"/>
              </a:rPr>
              <a:t>Поглощение воды и минеральных веществ растением происходит независимо друг от друга, так как эти процессы основаны на различных механизмах действия. Вода проходит в клетки корня пассивно, а минеральные вещества  поступают в клетки корня в основном в результате активного транспорта, идущего с затратами энергии. </a:t>
            </a:r>
          </a:p>
          <a:p>
            <a:pPr eaLnBrk="1" hangingPunct="1">
              <a:lnSpc>
                <a:spcPct val="80000"/>
              </a:lnSpc>
            </a:pPr>
            <a:r>
              <a:rPr lang="ru-RU" altLang="ru-RU" sz="800" smtClean="0">
                <a:latin typeface="Arial" panose="020B0604020202020204" pitchFamily="34" charset="0"/>
              </a:rPr>
              <a:t>Вода поступает в растение в основном по закону </a:t>
            </a:r>
            <a:r>
              <a:rPr lang="ru-RU" altLang="ru-RU" sz="800" i="1" smtClean="0">
                <a:latin typeface="Arial" panose="020B0604020202020204" pitchFamily="34" charset="0"/>
              </a:rPr>
              <a:t>осмоса</a:t>
            </a:r>
            <a:r>
              <a:rPr lang="ru-RU" altLang="ru-RU" sz="800" smtClean="0">
                <a:latin typeface="Arial" panose="020B0604020202020204" pitchFamily="34" charset="0"/>
              </a:rPr>
              <a:t>. Корневые волоски имеют огромную вакуоль, обладающую большим </a:t>
            </a:r>
            <a:r>
              <a:rPr lang="ru-RU" altLang="ru-RU" sz="800" i="1" smtClean="0">
                <a:latin typeface="Arial" panose="020B0604020202020204" pitchFamily="34" charset="0"/>
              </a:rPr>
              <a:t>осмотическим потенциалом,</a:t>
            </a:r>
            <a:r>
              <a:rPr lang="ru-RU" altLang="ru-RU" sz="800" smtClean="0">
                <a:latin typeface="Arial" panose="020B0604020202020204" pitchFamily="34" charset="0"/>
              </a:rPr>
              <a:t> который обеспечивает поступление воды из почвенного раствора в корневой волосок.</a:t>
            </a:r>
          </a:p>
          <a:p>
            <a:pPr eaLnBrk="1" hangingPunct="1">
              <a:lnSpc>
                <a:spcPct val="80000"/>
              </a:lnSpc>
            </a:pPr>
            <a:r>
              <a:rPr lang="ru-RU" altLang="ru-RU" sz="800" smtClean="0">
                <a:latin typeface="Arial" panose="020B0604020202020204" pitchFamily="34" charset="0"/>
              </a:rPr>
              <a:t>Горизонтальный транспорт </a:t>
            </a:r>
          </a:p>
          <a:p>
            <a:pPr eaLnBrk="1" hangingPunct="1">
              <a:lnSpc>
                <a:spcPct val="80000"/>
              </a:lnSpc>
            </a:pPr>
            <a:r>
              <a:rPr lang="ru-RU" altLang="ru-RU" sz="800" smtClean="0">
                <a:latin typeface="Arial" panose="020B0604020202020204" pitchFamily="34" charset="0"/>
              </a:rPr>
              <a:t>веществ</a:t>
            </a:r>
          </a:p>
          <a:p>
            <a:pPr eaLnBrk="1" hangingPunct="1">
              <a:lnSpc>
                <a:spcPct val="80000"/>
              </a:lnSpc>
            </a:pPr>
            <a:r>
              <a:rPr lang="ru-RU" altLang="ru-RU" sz="800" smtClean="0">
                <a:latin typeface="Arial" panose="020B0604020202020204" pitchFamily="34" charset="0"/>
              </a:rPr>
              <a:t>Поглощению минеральных веществ способствует и выделение корнем различных органических кислот, переводящих неорганические соединения в доступную для поглощения корнями форму.</a:t>
            </a:r>
          </a:p>
          <a:p>
            <a:pPr eaLnBrk="1" hangingPunct="1">
              <a:lnSpc>
                <a:spcPct val="80000"/>
              </a:lnSpc>
            </a:pPr>
            <a:r>
              <a:rPr lang="ru-RU" altLang="ru-RU" sz="800" smtClean="0">
                <a:latin typeface="Arial" panose="020B0604020202020204" pitchFamily="34" charset="0"/>
              </a:rPr>
              <a:t>В корне поперечное движение воды и минеральных веществ осуществляется в следующем порядке: корневой волосок, клетки паренхимы коры, эндодерма, перицикл, паренхима осевого цилиндра, сосуды корня. Горизонтальный транспорт воды и минеральных веществ происходит по трем путям (рис. 14): </a:t>
            </a:r>
            <a:endParaRPr lang="ru-RU" altLang="ru-RU" sz="800" i="1" smtClean="0">
              <a:latin typeface="Arial" panose="020B0604020202020204" pitchFamily="34" charset="0"/>
            </a:endParaRPr>
          </a:p>
          <a:p>
            <a:pPr eaLnBrk="1" hangingPunct="1">
              <a:lnSpc>
                <a:spcPct val="80000"/>
              </a:lnSpc>
            </a:pPr>
            <a:r>
              <a:rPr lang="ru-RU" altLang="ru-RU" sz="800" i="1" smtClean="0">
                <a:latin typeface="Arial" panose="020B0604020202020204" pitchFamily="34" charset="0"/>
              </a:rPr>
              <a:t>Путь через апопласт.</a:t>
            </a:r>
            <a:r>
              <a:rPr lang="ru-RU" altLang="ru-RU" sz="800" smtClean="0">
                <a:latin typeface="Arial" panose="020B0604020202020204" pitchFamily="34" charset="0"/>
              </a:rPr>
              <a:t> </a:t>
            </a:r>
            <a:r>
              <a:rPr lang="ru-RU" altLang="ru-RU" sz="800" i="1" smtClean="0">
                <a:latin typeface="Arial" panose="020B0604020202020204" pitchFamily="34" charset="0"/>
              </a:rPr>
              <a:t>Апопласт</a:t>
            </a:r>
            <a:r>
              <a:rPr lang="ru-RU" altLang="ru-RU" sz="800" smtClean="0">
                <a:latin typeface="Arial" panose="020B0604020202020204" pitchFamily="34" charset="0"/>
              </a:rPr>
              <a:t> —  система, включающая в себя все межклеточные пространства и клеточные стенки. Данный путь является основным для транспорта воды и ионов неорганических веществ. </a:t>
            </a:r>
          </a:p>
          <a:p>
            <a:pPr eaLnBrk="1" hangingPunct="1">
              <a:lnSpc>
                <a:spcPct val="80000"/>
              </a:lnSpc>
            </a:pPr>
            <a:r>
              <a:rPr lang="ru-RU" altLang="ru-RU" sz="800" smtClean="0">
                <a:latin typeface="Arial" panose="020B0604020202020204" pitchFamily="34" charset="0"/>
              </a:rPr>
              <a:t>Рис. 14. Горизонтальный транспорт воды и минеральных веществ в корне:</a:t>
            </a:r>
          </a:p>
          <a:p>
            <a:pPr eaLnBrk="1" hangingPunct="1">
              <a:lnSpc>
                <a:spcPct val="80000"/>
              </a:lnSpc>
            </a:pPr>
            <a:r>
              <a:rPr lang="ru-RU" altLang="ru-RU" sz="800" smtClean="0">
                <a:latin typeface="Arial" panose="020B0604020202020204" pitchFamily="34" charset="0"/>
              </a:rPr>
              <a:t>1 — клетки эндодермы двудольных растений; 2 — клетки эндодермы однодольных растений; 3 —  вакуолярный путь; 4 —  апопластный путь; 5 —  симпластный путь.</a:t>
            </a:r>
          </a:p>
          <a:p>
            <a:pPr eaLnBrk="1" hangingPunct="1">
              <a:lnSpc>
                <a:spcPct val="80000"/>
              </a:lnSpc>
            </a:pPr>
            <a:r>
              <a:rPr lang="ru-RU" altLang="ru-RU" sz="800" smtClean="0">
                <a:latin typeface="Arial" panose="020B0604020202020204" pitchFamily="34" charset="0"/>
              </a:rPr>
              <a:t/>
            </a:r>
            <a:br>
              <a:rPr lang="ru-RU" altLang="ru-RU" sz="800" smtClean="0">
                <a:latin typeface="Arial" panose="020B0604020202020204" pitchFamily="34" charset="0"/>
              </a:rPr>
            </a:br>
            <a:r>
              <a:rPr lang="ru-RU" altLang="ru-RU" sz="800" i="1" smtClean="0">
                <a:latin typeface="Arial" panose="020B0604020202020204" pitchFamily="34" charset="0"/>
              </a:rPr>
              <a:t>Путь через симпласт</a:t>
            </a:r>
            <a:r>
              <a:rPr lang="ru-RU" altLang="ru-RU" sz="800" i="1" u="sng" smtClean="0">
                <a:latin typeface="Arial" panose="020B0604020202020204" pitchFamily="34" charset="0"/>
              </a:rPr>
              <a:t>.</a:t>
            </a:r>
            <a:r>
              <a:rPr lang="ru-RU" altLang="ru-RU" sz="800" smtClean="0">
                <a:latin typeface="Arial" panose="020B0604020202020204" pitchFamily="34" charset="0"/>
              </a:rPr>
              <a:t> </a:t>
            </a:r>
            <a:r>
              <a:rPr lang="ru-RU" altLang="ru-RU" sz="800" i="1" smtClean="0">
                <a:latin typeface="Arial" panose="020B0604020202020204" pitchFamily="34" charset="0"/>
              </a:rPr>
              <a:t>Симпласт</a:t>
            </a:r>
            <a:r>
              <a:rPr lang="ru-RU" altLang="ru-RU" sz="800" smtClean="0">
                <a:latin typeface="Arial" panose="020B0604020202020204" pitchFamily="34" charset="0"/>
              </a:rPr>
              <a:t> —  система протопластов клеток, соединенных посредством плазмодесм. Служит для транспортировки минеральных и органических веществ.</a:t>
            </a:r>
          </a:p>
          <a:p>
            <a:pPr eaLnBrk="1" hangingPunct="1">
              <a:lnSpc>
                <a:spcPct val="80000"/>
              </a:lnSpc>
            </a:pPr>
            <a:r>
              <a:rPr lang="ru-RU" altLang="ru-RU" sz="800" i="1" smtClean="0">
                <a:latin typeface="Arial" panose="020B0604020202020204" pitchFamily="34" charset="0"/>
              </a:rPr>
              <a:t>Вакуолярный путь.</a:t>
            </a:r>
            <a:r>
              <a:rPr lang="ru-RU" altLang="ru-RU" sz="800" smtClean="0">
                <a:latin typeface="Arial" panose="020B0604020202020204" pitchFamily="34" charset="0"/>
              </a:rPr>
              <a:t> Вода переходит из вакуоли в вакуоль через другие компоненты смежных клеток (плазматические мембраны, цитоплазма и тонопласт вакуолей). Этот путь используется исключительно для транспорта воды. Передвижение по вакуолярному пути в корне ничтожно мало.</a:t>
            </a:r>
          </a:p>
          <a:p>
            <a:pPr eaLnBrk="1" hangingPunct="1">
              <a:lnSpc>
                <a:spcPct val="80000"/>
              </a:lnSpc>
            </a:pPr>
            <a:r>
              <a:rPr lang="ru-RU" altLang="ru-RU" sz="800" smtClean="0">
                <a:latin typeface="Arial" panose="020B0604020202020204" pitchFamily="34" charset="0"/>
              </a:rPr>
              <a:t>В корне вода передвигается по апопласту до эндодермы. Здесь ее дальнейшему продвижению мешают водонепроницаемые клеточные стенки, пропитанные суберином (пояски Каспари). Поэтому вода попадает в стелу по симпласту через пропускные клетки (вода проходит через плазматическую мембрану под контролем цитоплазмы пропускных клеток эндодермы). Благодаря этому происходит регуляция движения воды и минеральных веществ из почвы в ксилему. В стеле вода уже не встречает сопротивления и поступает в проводящие элементы ксилемы. </a:t>
            </a:r>
          </a:p>
          <a:p>
            <a:pPr eaLnBrk="1" hangingPunct="1">
              <a:lnSpc>
                <a:spcPct val="80000"/>
              </a:lnSpc>
            </a:pPr>
            <a:r>
              <a:rPr lang="ru-RU" altLang="ru-RU" sz="800" smtClean="0">
                <a:latin typeface="Arial" panose="020B0604020202020204" pitchFamily="34" charset="0"/>
              </a:rPr>
              <a:t>Вертикальный транспорт </a:t>
            </a:r>
          </a:p>
          <a:p>
            <a:pPr eaLnBrk="1" hangingPunct="1">
              <a:lnSpc>
                <a:spcPct val="80000"/>
              </a:lnSpc>
            </a:pPr>
            <a:r>
              <a:rPr lang="ru-RU" altLang="ru-RU" sz="800" smtClean="0">
                <a:latin typeface="Arial" panose="020B0604020202020204" pitchFamily="34" charset="0"/>
              </a:rPr>
              <a:t>веществ</a:t>
            </a:r>
          </a:p>
          <a:p>
            <a:pPr eaLnBrk="1" hangingPunct="1">
              <a:lnSpc>
                <a:spcPct val="80000"/>
              </a:lnSpc>
            </a:pPr>
            <a:r>
              <a:rPr lang="ru-RU" altLang="ru-RU" sz="800" smtClean="0">
                <a:latin typeface="Arial" panose="020B0604020202020204" pitchFamily="34" charset="0"/>
              </a:rPr>
              <a:t>Корни не только поглощают воду и минеральные вещества из почвы, но и подают их к надземным органам. Вертикальное перемещение воды происходит по мертвым клеткам, которые не способны толкать воду к листьям. Вертикальный транспорт воды и растворенных веществ обеспечивается деятельностью самого корня и листьев. Корень представляет собой нижний концевой двигатель, подающий воду в сосуды стебля под давлением, называемым корневым. Под </a:t>
            </a:r>
            <a:r>
              <a:rPr lang="ru-RU" altLang="ru-RU" sz="800" i="1" smtClean="0">
                <a:latin typeface="Arial" panose="020B0604020202020204" pitchFamily="34" charset="0"/>
              </a:rPr>
              <a:t>корневым давлением</a:t>
            </a:r>
            <a:r>
              <a:rPr lang="ru-RU" altLang="ru-RU" sz="800" smtClean="0">
                <a:latin typeface="Arial" panose="020B0604020202020204" pitchFamily="34" charset="0"/>
              </a:rPr>
              <a:t> понимают силу, с которой корень нагнетает воду в стебель. Корневое давление возникает главным образом в результате повышения осмотического давления в сосудах корня над осмотическим давлением почвенного раствора. Оно является следствием активного выделения клетками корня минеральных и органических веществ в сосуды. Величина корневого давления обычно —  1-3 атм.</a:t>
            </a:r>
          </a:p>
          <a:p>
            <a:pPr eaLnBrk="1" hangingPunct="1">
              <a:lnSpc>
                <a:spcPct val="80000"/>
              </a:lnSpc>
            </a:pPr>
            <a:r>
              <a:rPr lang="ru-RU" altLang="ru-RU" sz="800" smtClean="0">
                <a:latin typeface="Arial" panose="020B0604020202020204" pitchFamily="34" charset="0"/>
              </a:rPr>
              <a:t>Доказательство наличия корневого давления служит “плач растения” и гуттация.</a:t>
            </a:r>
          </a:p>
          <a:p>
            <a:pPr eaLnBrk="1" hangingPunct="1">
              <a:lnSpc>
                <a:spcPct val="80000"/>
              </a:lnSpc>
            </a:pPr>
            <a:r>
              <a:rPr lang="ru-RU" altLang="ru-RU" sz="800" smtClean="0">
                <a:latin typeface="Arial" panose="020B0604020202020204" pitchFamily="34" charset="0"/>
              </a:rPr>
              <a:t>“</a:t>
            </a:r>
            <a:r>
              <a:rPr lang="ru-RU" altLang="ru-RU" sz="800" i="1" smtClean="0">
                <a:latin typeface="Arial" panose="020B0604020202020204" pitchFamily="34" charset="0"/>
              </a:rPr>
              <a:t>Плач растения</a:t>
            </a:r>
            <a:r>
              <a:rPr lang="ru-RU" altLang="ru-RU" sz="800" smtClean="0">
                <a:latin typeface="Arial" panose="020B0604020202020204" pitchFamily="34" charset="0"/>
              </a:rPr>
              <a:t>” — это выделение жидкости из перерезанного стебля. Такую жидкость называют </a:t>
            </a:r>
            <a:r>
              <a:rPr lang="ru-RU" altLang="ru-RU" sz="800" i="1" smtClean="0">
                <a:latin typeface="Arial" panose="020B0604020202020204" pitchFamily="34" charset="0"/>
              </a:rPr>
              <a:t>пасокой</a:t>
            </a:r>
            <a:r>
              <a:rPr lang="ru-RU" altLang="ru-RU" sz="800" smtClean="0">
                <a:latin typeface="Arial" panose="020B0604020202020204" pitchFamily="34" charset="0"/>
              </a:rPr>
              <a:t>.</a:t>
            </a:r>
            <a:endParaRPr lang="ru-RU" altLang="ru-RU" sz="800" i="1" smtClean="0">
              <a:latin typeface="Arial" panose="020B0604020202020204" pitchFamily="34" charset="0"/>
            </a:endParaRPr>
          </a:p>
          <a:p>
            <a:pPr eaLnBrk="1" hangingPunct="1">
              <a:lnSpc>
                <a:spcPct val="80000"/>
              </a:lnSpc>
            </a:pPr>
            <a:r>
              <a:rPr lang="ru-RU" altLang="ru-RU" sz="800" i="1" smtClean="0">
                <a:latin typeface="Arial" panose="020B0604020202020204" pitchFamily="34" charset="0"/>
              </a:rPr>
              <a:t>Гуттация — </a:t>
            </a:r>
            <a:r>
              <a:rPr lang="ru-RU" altLang="ru-RU" sz="800" smtClean="0">
                <a:latin typeface="Arial" panose="020B0604020202020204" pitchFamily="34" charset="0"/>
              </a:rPr>
              <a:t>это выделение воды у неповрежденного растения через кончики листьев, когда оно находится во влажной атмосфере или при интенсивном поглощении воды и минеральных веществ из почвы. </a:t>
            </a:r>
          </a:p>
          <a:p>
            <a:pPr eaLnBrk="1" hangingPunct="1">
              <a:lnSpc>
                <a:spcPct val="80000"/>
              </a:lnSpc>
            </a:pPr>
            <a:r>
              <a:rPr lang="ru-RU" altLang="ru-RU" sz="800" smtClean="0">
                <a:latin typeface="Arial" panose="020B0604020202020204" pitchFamily="34" charset="0"/>
              </a:rPr>
              <a:t>Верхний концевой двигатель, обеспечивающий вертикальный транспорт воды — присасывающая сила листьев. Она возникает в результате </a:t>
            </a:r>
            <a:r>
              <a:rPr lang="ru-RU" altLang="ru-RU" sz="800" i="1" smtClean="0">
                <a:latin typeface="Arial" panose="020B0604020202020204" pitchFamily="34" charset="0"/>
              </a:rPr>
              <a:t>транспирации</a:t>
            </a:r>
            <a:r>
              <a:rPr lang="ru-RU" altLang="ru-RU" sz="800" smtClean="0">
                <a:latin typeface="Arial" panose="020B0604020202020204" pitchFamily="34" charset="0"/>
              </a:rPr>
              <a:t> —  испарения воды с поверхности листьев. При непрерывном испарении воды создается возможность для нового притока воды к листьям. Сосущая сила листьев у деревьев может достигать 15-20 атм.</a:t>
            </a:r>
          </a:p>
          <a:p>
            <a:pPr eaLnBrk="1" hangingPunct="1">
              <a:lnSpc>
                <a:spcPct val="80000"/>
              </a:lnSpc>
            </a:pPr>
            <a:r>
              <a:rPr lang="ru-RU" altLang="ru-RU" sz="800" smtClean="0">
                <a:latin typeface="Arial" panose="020B0604020202020204" pitchFamily="34" charset="0"/>
              </a:rPr>
              <a:t/>
            </a:r>
            <a:br>
              <a:rPr lang="ru-RU" altLang="ru-RU" sz="800" smtClean="0">
                <a:latin typeface="Arial" panose="020B0604020202020204" pitchFamily="34" charset="0"/>
              </a:rPr>
            </a:br>
            <a:r>
              <a:rPr lang="ru-RU" altLang="ru-RU" sz="800" smtClean="0">
                <a:latin typeface="Arial" panose="020B0604020202020204" pitchFamily="34" charset="0"/>
              </a:rPr>
              <a:t>В сосудах ксилемы вода движется в виде непрерывных водяных нитей. При движении вверх молекулы воды сцепляются друг с другом (когезия), что заставляет их двигаться друг за другом. Кроме того, молекулы воды способны прилипать к стенкам сосудов (адгезия). Таким образом, поднятие воды по растению осуществляется благодаря верхнему и нижнему двигателям водного тока и силам сцепления молекул воды в сосудах. Основной движущей силой является транспирация.</a:t>
            </a:r>
          </a:p>
          <a:p>
            <a:pPr eaLnBrk="1" hangingPunct="1">
              <a:lnSpc>
                <a:spcPct val="80000"/>
              </a:lnSpc>
            </a:pPr>
            <a:r>
              <a:rPr lang="ru-RU" altLang="ru-RU" sz="800" smtClean="0">
                <a:latin typeface="Arial" panose="020B0604020202020204" pitchFamily="34" charset="0"/>
              </a:rPr>
              <a:t>Запасающие корни</a:t>
            </a:r>
          </a:p>
          <a:p>
            <a:pPr eaLnBrk="1" hangingPunct="1">
              <a:lnSpc>
                <a:spcPct val="80000"/>
              </a:lnSpc>
            </a:pPr>
            <a:r>
              <a:rPr lang="ru-RU" altLang="ru-RU" sz="800" smtClean="0">
                <a:latin typeface="Arial" panose="020B0604020202020204" pitchFamily="34" charset="0"/>
              </a:rPr>
              <a:t>Часто корень выполняет функцию накопления запаса питательных веществ. Такие корни называют запасающими. От титпичных корней они отличаются сильным развитием запасающей паренхимы, которая может находиться в первичной (у однодольных) или вторичной коре, а также в древесине или сердцевине (у двудольных). Среди запасающих корней различают корневые клубни и корнеплоды.</a:t>
            </a:r>
          </a:p>
          <a:p>
            <a:pPr eaLnBrk="1" hangingPunct="1">
              <a:lnSpc>
                <a:spcPct val="80000"/>
              </a:lnSpc>
            </a:pPr>
            <a:r>
              <a:rPr lang="ru-RU" altLang="ru-RU" sz="800" smtClean="0">
                <a:latin typeface="Arial" panose="020B0604020202020204" pitchFamily="34" charset="0"/>
              </a:rPr>
              <a:t>Рис. 15. Корнеплоды:</a:t>
            </a:r>
          </a:p>
          <a:p>
            <a:pPr eaLnBrk="1" hangingPunct="1">
              <a:lnSpc>
                <a:spcPct val="80000"/>
              </a:lnSpc>
            </a:pPr>
            <a:r>
              <a:rPr lang="ru-RU" altLang="ru-RU" sz="800" smtClean="0">
                <a:latin typeface="Arial" panose="020B0604020202020204" pitchFamily="34" charset="0"/>
              </a:rPr>
              <a:t>1, 2 — морковь, 3, 4 — репа; 5, 6, 7 — свекла.</a:t>
            </a:r>
          </a:p>
          <a:p>
            <a:pPr eaLnBrk="1" hangingPunct="1">
              <a:lnSpc>
                <a:spcPct val="80000"/>
              </a:lnSpc>
            </a:pPr>
            <a:r>
              <a:rPr lang="ru-RU" altLang="ru-RU" sz="800" smtClean="0">
                <a:latin typeface="Arial" panose="020B0604020202020204" pitchFamily="34" charset="0"/>
              </a:rPr>
              <a:t>Горизонтальный пунктир показывает границу стебля и корня, черным цветом обозначена ксилема.</a:t>
            </a:r>
          </a:p>
          <a:p>
            <a:pPr eaLnBrk="1" hangingPunct="1">
              <a:lnSpc>
                <a:spcPct val="80000"/>
              </a:lnSpc>
            </a:pPr>
            <a:r>
              <a:rPr lang="ru-RU" altLang="ru-RU" sz="800" smtClean="0">
                <a:latin typeface="Arial" panose="020B0604020202020204" pitchFamily="34" charset="0"/>
              </a:rPr>
              <a:t>Корневые клубни характерны как для двудольных, так и для однодольных растений, и образуются в результате видоизменения боковых или придаточных корней (чистяк, ятрышник, любка). Вследствие ограниченного роста в длину они могут иметь овальную, веретеновидную форму и не ветвятся. У большинства видов двудольных и однодольных клубень является лишь частью корня, а на остальном протяжении корень имеет типичное строение и ветвится (батат, георгина, лилейник).</a:t>
            </a:r>
          </a:p>
          <a:p>
            <a:pPr eaLnBrk="1" hangingPunct="1">
              <a:lnSpc>
                <a:spcPct val="80000"/>
              </a:lnSpc>
            </a:pPr>
            <a:r>
              <a:rPr lang="ru-RU" altLang="ru-RU" sz="800" smtClean="0">
                <a:latin typeface="Arial" panose="020B0604020202020204" pitchFamily="34" charset="0"/>
              </a:rPr>
              <a:t>Корнеплод образуется, в основном, в результате утолщения главного корня, но его образовании принимает участие и стебель (рис. 15).</a:t>
            </a:r>
          </a:p>
          <a:p>
            <a:pPr eaLnBrk="1" hangingPunct="1">
              <a:lnSpc>
                <a:spcPct val="80000"/>
              </a:lnSpc>
            </a:pPr>
            <a:r>
              <a:rPr lang="ru-RU" altLang="ru-RU" sz="800" smtClean="0">
                <a:latin typeface="Arial" panose="020B0604020202020204" pitchFamily="34" charset="0"/>
              </a:rPr>
              <a:t>Корнеплоды характерны и для многих культурных овощных, кормовых и технических двулетних растений, и для дикорастущих травянистых многолетних растений (цикорий, одуванчик, скорцонер, женьшень, мак восточный ).</a:t>
            </a:r>
          </a:p>
          <a:p>
            <a:pPr eaLnBrk="1" hangingPunct="1">
              <a:lnSpc>
                <a:spcPct val="80000"/>
              </a:lnSpc>
            </a:pPr>
            <a:r>
              <a:rPr lang="ru-RU" altLang="ru-RU" sz="800" smtClean="0">
                <a:latin typeface="Arial" panose="020B0604020202020204" pitchFamily="34" charset="0"/>
              </a:rPr>
              <a:t>Чаще всего корнеплоды образуются в результате вторичного утолщения корней (морковь, пастернак, петрушка, сельдерей, репа, редька, редис). При этом запасающая ткань может развиваться как в ксилеме, так и в флоэме. В утолщении главного корня может принимать участие и перицикл, формируя добавочные камбиальные кольца (у свеклы).</a:t>
            </a:r>
          </a:p>
        </p:txBody>
      </p:sp>
    </p:spTree>
    <p:extLst>
      <p:ext uri="{BB962C8B-B14F-4D97-AF65-F5344CB8AC3E}">
        <p14:creationId xmlns:p14="http://schemas.microsoft.com/office/powerpoint/2010/main" val="9425915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0CEA47CE-C097-4BDD-99F7-71308A10A8EA}" type="datetimeFigureOut">
              <a:rPr lang="ru-RU" smtClean="0"/>
              <a:pPr/>
              <a:t>15.01.2025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0618A5D-1132-4007-B8D9-0DFE3FA44134}" type="slidenum">
              <a:rPr lang="ru-RU" smtClean="0"/>
              <a:pPr/>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a:t>Образец заголовка</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a:spLocks noGrp="1"/>
          </p:cNvSpPr>
          <p:nvPr>
            <p:ph type="dt" sz="half" idx="10"/>
          </p:nvPr>
        </p:nvSpPr>
        <p:spPr/>
        <p:txBody>
          <a:bodyPr/>
          <a:lstStyle/>
          <a:p>
            <a:fld id="{0CEA47CE-C097-4BDD-99F7-71308A10A8EA}" type="datetimeFigureOut">
              <a:rPr lang="ru-RU" smtClean="0"/>
              <a:pPr/>
              <a:t>15.01.2025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0618A5D-1132-4007-B8D9-0DFE3FA44134}"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0CEA47CE-C097-4BDD-99F7-71308A10A8EA}" type="datetimeFigureOut">
              <a:rPr lang="ru-RU" smtClean="0"/>
              <a:pPr/>
              <a:t>15.01.2025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0618A5D-1132-4007-B8D9-0DFE3FA44134}"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CEA47CE-C097-4BDD-99F7-71308A10A8EA}" type="datetimeFigureOut">
              <a:rPr lang="ru-RU" smtClean="0"/>
              <a:pPr/>
              <a:t>15.01.2025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0618A5D-1132-4007-B8D9-0DFE3FA44134}" type="slidenum">
              <a:rPr lang="ru-RU" smtClean="0"/>
              <a:pPr/>
              <a:t>‹#›</a:t>
            </a:fld>
            <a:endParaRPr lang="ru-RU"/>
          </a:p>
        </p:txBody>
      </p:sp>
      <p:sp>
        <p:nvSpPr>
          <p:cNvPr id="8" name="Title 7"/>
          <p:cNvSpPr>
            <a:spLocks noGrp="1"/>
          </p:cNvSpPr>
          <p:nvPr>
            <p:ph type="title"/>
          </p:nvPr>
        </p:nvSpPr>
        <p:spPr/>
        <p:txBody>
          <a:bodyPr/>
          <a:lstStyle/>
          <a:p>
            <a:r>
              <a:rPr lang="ru-RU"/>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0CEA47CE-C097-4BDD-99F7-71308A10A8EA}" type="datetimeFigureOut">
              <a:rPr lang="ru-RU" smtClean="0"/>
              <a:pPr/>
              <a:t>15.01.2025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0618A5D-1132-4007-B8D9-0DFE3FA44134}"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0CEA47CE-C097-4BDD-99F7-71308A10A8EA}" type="datetimeFigureOut">
              <a:rPr lang="ru-RU" smtClean="0"/>
              <a:pPr/>
              <a:t>15.01.2025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0618A5D-1132-4007-B8D9-0DFE3FA44134}" type="slidenum">
              <a:rPr lang="ru-RU" smtClean="0"/>
              <a:pPr/>
              <a:t>‹#›</a:t>
            </a:fld>
            <a:endParaRPr lang="ru-RU"/>
          </a:p>
        </p:txBody>
      </p:sp>
      <p:sp>
        <p:nvSpPr>
          <p:cNvPr id="8" name="Title 7"/>
          <p:cNvSpPr>
            <a:spLocks noGrp="1"/>
          </p:cNvSpPr>
          <p:nvPr>
            <p:ph type="title"/>
          </p:nvPr>
        </p:nvSpPr>
        <p:spPr/>
        <p:txBody>
          <a:bodyPr/>
          <a:lstStyle/>
          <a:p>
            <a:r>
              <a:rPr lang="ru-RU"/>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0CEA47CE-C097-4BDD-99F7-71308A10A8EA}" type="datetimeFigureOut">
              <a:rPr lang="ru-RU" smtClean="0"/>
              <a:pPr/>
              <a:t>15.01.2025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F0618A5D-1132-4007-B8D9-0DFE3FA44134}" type="slidenum">
              <a:rPr lang="ru-RU" smtClean="0"/>
              <a:pPr/>
              <a:t>‹#›</a:t>
            </a:fld>
            <a:endParaRPr lang="ru-RU"/>
          </a:p>
        </p:txBody>
      </p:sp>
      <p:sp>
        <p:nvSpPr>
          <p:cNvPr id="10" name="Title 9"/>
          <p:cNvSpPr>
            <a:spLocks noGrp="1"/>
          </p:cNvSpPr>
          <p:nvPr>
            <p:ph type="title"/>
          </p:nvPr>
        </p:nvSpPr>
        <p:spPr/>
        <p:txBody>
          <a:bodyPr/>
          <a:lstStyle/>
          <a:p>
            <a:r>
              <a:rPr lang="ru-RU"/>
              <a:t>Образец заголовка</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0CEA47CE-C097-4BDD-99F7-71308A10A8EA}" type="datetimeFigureOut">
              <a:rPr lang="ru-RU" smtClean="0"/>
              <a:pPr/>
              <a:t>15.01.2025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F0618A5D-1132-4007-B8D9-0DFE3FA44134}"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EA47CE-C097-4BDD-99F7-71308A10A8EA}" type="datetimeFigureOut">
              <a:rPr lang="ru-RU" smtClean="0"/>
              <a:pPr/>
              <a:t>15.01.2025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F0618A5D-1132-4007-B8D9-0DFE3FA44134}"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0CEA47CE-C097-4BDD-99F7-71308A10A8EA}" type="datetimeFigureOut">
              <a:rPr lang="ru-RU" smtClean="0"/>
              <a:pPr/>
              <a:t>15.01.2025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0618A5D-1132-4007-B8D9-0DFE3FA44134}"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0CEA47CE-C097-4BDD-99F7-71308A10A8EA}" type="datetimeFigureOut">
              <a:rPr lang="ru-RU" smtClean="0"/>
              <a:pPr/>
              <a:t>15.01.2025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0618A5D-1132-4007-B8D9-0DFE3FA44134}" type="slidenum">
              <a:rPr lang="ru-RU" smtClean="0"/>
              <a:pPr/>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a:t>Образец заголовка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3">
                <a:lumMod val="60000"/>
                <a:lumOff val="40000"/>
              </a:schemeClr>
            </a:gs>
            <a:gs pos="84000">
              <a:srgbClr val="92D050"/>
            </a:gs>
            <a:gs pos="98000">
              <a:schemeClr val="accent3">
                <a:lumMod val="40000"/>
                <a:lumOff val="60000"/>
              </a:schemeClr>
            </a:gs>
          </a:gsLst>
          <a:lin ang="2700000" scaled="1"/>
          <a:tileRect/>
        </a:gradFill>
        <a:effectLst/>
      </p:bgPr>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0CEA47CE-C097-4BDD-99F7-71308A10A8EA}" type="datetimeFigureOut">
              <a:rPr lang="ru-RU" smtClean="0"/>
              <a:pPr/>
              <a:t>15.01.2025</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F0618A5D-1132-4007-B8D9-0DFE3FA44134}"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hdphoto" Target="../media/hdphoto4.wdp"/><Relationship Id="rId13" Type="http://schemas.openxmlformats.org/officeDocument/2006/relationships/image" Target="../media/image33.png"/><Relationship Id="rId3" Type="http://schemas.openxmlformats.org/officeDocument/2006/relationships/image" Target="../media/image27.png"/><Relationship Id="rId7" Type="http://schemas.openxmlformats.org/officeDocument/2006/relationships/image" Target="../media/image29.png"/><Relationship Id="rId12"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microsoft.com/office/2007/relationships/hdphoto" Target="../media/hdphoto3.wdp"/><Relationship Id="rId11" Type="http://schemas.openxmlformats.org/officeDocument/2006/relationships/image" Target="../media/image31.png"/><Relationship Id="rId5" Type="http://schemas.openxmlformats.org/officeDocument/2006/relationships/image" Target="../media/image28.png"/><Relationship Id="rId10" Type="http://schemas.microsoft.com/office/2007/relationships/hdphoto" Target="../media/hdphoto5.wdp"/><Relationship Id="rId4" Type="http://schemas.microsoft.com/office/2007/relationships/hdphoto" Target="../media/hdphoto2.wdp"/><Relationship Id="rId9" Type="http://schemas.openxmlformats.org/officeDocument/2006/relationships/image" Target="../media/image30.png"/><Relationship Id="rId14" Type="http://schemas.openxmlformats.org/officeDocument/2006/relationships/image" Target="../media/image34.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3"/>
          <p:cNvSpPr txBox="1">
            <a:spLocks/>
          </p:cNvSpPr>
          <p:nvPr/>
        </p:nvSpPr>
        <p:spPr>
          <a:xfrm>
            <a:off x="971600" y="0"/>
            <a:ext cx="8172400" cy="1412776"/>
          </a:xfrm>
          <a:prstGeom prst="rect">
            <a:avLst/>
          </a:prstGeom>
        </p:spPr>
        <p:txBody>
          <a:bodyPr vert="horz" anchor="b">
            <a:noAutofit/>
          </a:bodyPr>
          <a:lst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a:lstStyle>
          <a:p>
            <a:pPr lvl="0" algn="ctr">
              <a:defRPr/>
            </a:pPr>
            <a:r>
              <a:rPr kumimoji="0" lang="ru-RU" sz="2000" b="1" i="0" u="none" strike="noStrike" kern="1200" cap="none" spc="0" normalizeH="0" baseline="0" noProof="0" dirty="0">
                <a:ln>
                  <a:noFill/>
                </a:ln>
                <a:solidFill>
                  <a:sysClr val="windowText" lastClr="000000"/>
                </a:solidFill>
                <a:effectLst/>
                <a:uLnTx/>
                <a:uFillTx/>
                <a:latin typeface="Arial" pitchFamily="34" charset="0"/>
                <a:cs typeface="Arial" pitchFamily="34" charset="0"/>
              </a:rPr>
              <a:t>МУНИЦИПАЛЬНОЕ ОБЩЕОБРАЗОВАТЕЛЬНОЕ УЧРЕЖДЕНИЕ -</a:t>
            </a:r>
            <a:br>
              <a:rPr kumimoji="0" lang="ru-RU" sz="2000" b="1" i="0" u="none" strike="noStrike" kern="1200" cap="none" spc="0" normalizeH="0" baseline="0" noProof="0" dirty="0">
                <a:ln>
                  <a:noFill/>
                </a:ln>
                <a:solidFill>
                  <a:sysClr val="windowText" lastClr="000000"/>
                </a:solidFill>
                <a:effectLst/>
                <a:uLnTx/>
                <a:uFillTx/>
                <a:latin typeface="Arial" pitchFamily="34" charset="0"/>
                <a:cs typeface="Arial" pitchFamily="34" charset="0"/>
              </a:rPr>
            </a:br>
            <a:r>
              <a:rPr kumimoji="0" lang="ru-RU" sz="2000" b="1" i="0" u="none" strike="noStrike" kern="1200" cap="none" spc="0" normalizeH="0" baseline="0" noProof="0" dirty="0">
                <a:ln>
                  <a:noFill/>
                </a:ln>
                <a:solidFill>
                  <a:sysClr val="windowText" lastClr="000000"/>
                </a:solidFill>
                <a:effectLst/>
                <a:uLnTx/>
                <a:uFillTx/>
                <a:latin typeface="Arial" pitchFamily="34" charset="0"/>
                <a:cs typeface="Arial" pitchFamily="34" charset="0"/>
              </a:rPr>
              <a:t>СРЕДНЯЯ ОБЩЕОБРАЗОВАТЕЛЬНАЯ ШКОЛА №</a:t>
            </a:r>
            <a:r>
              <a:rPr kumimoji="0" lang="ru-RU" sz="2000" b="1" i="0" u="none" strike="noStrike" kern="1200" cap="none" spc="0" normalizeH="0" baseline="0" noProof="0" dirty="0" smtClean="0">
                <a:ln>
                  <a:noFill/>
                </a:ln>
                <a:solidFill>
                  <a:sysClr val="windowText" lastClr="000000"/>
                </a:solidFill>
                <a:effectLst/>
                <a:uLnTx/>
                <a:uFillTx/>
                <a:latin typeface="Arial" pitchFamily="34" charset="0"/>
                <a:cs typeface="Arial" pitchFamily="34" charset="0"/>
              </a:rPr>
              <a:t>1</a:t>
            </a:r>
          </a:p>
          <a:p>
            <a:pPr lvl="0" algn="ctr">
              <a:defRPr/>
            </a:pPr>
            <a:r>
              <a:rPr kumimoji="0" lang="ru-RU" sz="2000" b="1" i="0" u="none" strike="noStrike" kern="1200" cap="none" spc="0" normalizeH="0" baseline="0" noProof="0" dirty="0" smtClean="0">
                <a:ln>
                  <a:noFill/>
                </a:ln>
                <a:solidFill>
                  <a:sysClr val="windowText" lastClr="000000"/>
                </a:solidFill>
                <a:effectLst/>
                <a:uLnTx/>
                <a:uFillTx/>
                <a:latin typeface="Arial" pitchFamily="34" charset="0"/>
                <a:cs typeface="Arial" pitchFamily="34" charset="0"/>
              </a:rPr>
              <a:t>ИМЕНИ 397-Й </a:t>
            </a:r>
            <a:r>
              <a:rPr kumimoji="0" lang="ru-RU" sz="2000" b="1" i="0" u="none" strike="noStrike" kern="1200" cap="none" spc="0" normalizeH="0" baseline="0" noProof="0" dirty="0">
                <a:ln>
                  <a:noFill/>
                </a:ln>
                <a:solidFill>
                  <a:sysClr val="windowText" lastClr="000000"/>
                </a:solidFill>
                <a:effectLst/>
                <a:uLnTx/>
                <a:uFillTx/>
                <a:latin typeface="Arial" pitchFamily="34" charset="0"/>
                <a:cs typeface="Arial" pitchFamily="34" charset="0"/>
              </a:rPr>
              <a:t>САРНЕНСКОЙ ДИВИЗИИ </a:t>
            </a:r>
            <a:br>
              <a:rPr kumimoji="0" lang="ru-RU" sz="2000" b="1" i="0" u="none" strike="noStrike" kern="1200" cap="none" spc="0" normalizeH="0" baseline="0" noProof="0" dirty="0">
                <a:ln>
                  <a:noFill/>
                </a:ln>
                <a:solidFill>
                  <a:sysClr val="windowText" lastClr="000000"/>
                </a:solidFill>
                <a:effectLst/>
                <a:uLnTx/>
                <a:uFillTx/>
                <a:latin typeface="Arial" pitchFamily="34" charset="0"/>
                <a:cs typeface="Arial" pitchFamily="34" charset="0"/>
              </a:rPr>
            </a:br>
            <a:r>
              <a:rPr kumimoji="0" lang="ru-RU" sz="2000" b="1" i="0" u="none" strike="noStrike" kern="1200" cap="none" spc="0" normalizeH="0" baseline="0" noProof="0" dirty="0">
                <a:ln>
                  <a:noFill/>
                </a:ln>
                <a:solidFill>
                  <a:sysClr val="windowText" lastClr="000000"/>
                </a:solidFill>
                <a:effectLst/>
                <a:uLnTx/>
                <a:uFillTx/>
                <a:latin typeface="Arial" pitchFamily="34" charset="0"/>
                <a:cs typeface="Arial" pitchFamily="34" charset="0"/>
              </a:rPr>
              <a:t>ГОРОДА АТКАРСКА САРАТОВСКОЙ </a:t>
            </a:r>
            <a:r>
              <a:rPr kumimoji="0" lang="ru-RU" sz="2000" b="1" i="0" u="none" strike="noStrike" kern="1200" cap="none" spc="0" normalizeH="0" baseline="0" noProof="0" dirty="0" smtClean="0">
                <a:ln>
                  <a:noFill/>
                </a:ln>
                <a:solidFill>
                  <a:sysClr val="windowText" lastClr="000000"/>
                </a:solidFill>
                <a:effectLst/>
                <a:uLnTx/>
                <a:uFillTx/>
                <a:latin typeface="Arial" pitchFamily="34" charset="0"/>
                <a:cs typeface="Arial" pitchFamily="34" charset="0"/>
              </a:rPr>
              <a:t>ОБЛАСТИ</a:t>
            </a:r>
            <a:endParaRPr kumimoji="0" lang="ru-RU" sz="2000" b="1" i="0" u="none" strike="noStrike" kern="1200" cap="none" spc="0" normalizeH="0" baseline="0" noProof="0" dirty="0">
              <a:ln>
                <a:noFill/>
              </a:ln>
              <a:solidFill>
                <a:srgbClr val="FF0000"/>
              </a:solidFill>
              <a:effectLst/>
              <a:uLnTx/>
              <a:uFillTx/>
              <a:latin typeface="Arial" pitchFamily="34" charset="0"/>
              <a:cs typeface="Arial" pitchFamily="34" charset="0"/>
            </a:endParaRPr>
          </a:p>
        </p:txBody>
      </p:sp>
      <p:sp>
        <p:nvSpPr>
          <p:cNvPr id="7" name="Прямоугольник 6"/>
          <p:cNvSpPr/>
          <p:nvPr/>
        </p:nvSpPr>
        <p:spPr>
          <a:xfrm>
            <a:off x="4644008" y="4803402"/>
            <a:ext cx="4499992" cy="646331"/>
          </a:xfrm>
          <a:prstGeom prst="rect">
            <a:avLst/>
          </a:prstGeom>
        </p:spPr>
        <p:txBody>
          <a:bodyPr wrap="square">
            <a:spAutoFit/>
          </a:bodyPr>
          <a:lstStyle/>
          <a:p>
            <a:pPr lvl="0">
              <a:defRPr/>
            </a:pPr>
            <a:r>
              <a:rPr kumimoji="0" lang="ru-RU" b="1"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Выполнил: </a:t>
            </a:r>
            <a:r>
              <a:rPr lang="ru-RU" b="1" kern="0" dirty="0">
                <a:solidFill>
                  <a:sysClr val="windowText" lastClr="000000"/>
                </a:solidFill>
                <a:latin typeface="Arial" pitchFamily="34" charset="0"/>
                <a:cs typeface="Arial" pitchFamily="34" charset="0"/>
              </a:rPr>
              <a:t>к.т.н., учитель биологии</a:t>
            </a:r>
            <a:br>
              <a:rPr lang="ru-RU" b="1" kern="0" dirty="0">
                <a:solidFill>
                  <a:sysClr val="windowText" lastClr="000000"/>
                </a:solidFill>
                <a:latin typeface="Arial" pitchFamily="34" charset="0"/>
                <a:cs typeface="Arial" pitchFamily="34" charset="0"/>
              </a:rPr>
            </a:br>
            <a:r>
              <a:rPr lang="ru-RU" b="1" kern="0" dirty="0">
                <a:solidFill>
                  <a:sysClr val="windowText" lastClr="000000"/>
                </a:solidFill>
                <a:latin typeface="Arial" pitchFamily="34" charset="0"/>
                <a:cs typeface="Arial" pitchFamily="34" charset="0"/>
              </a:rPr>
              <a:t>Карпенко В.А</a:t>
            </a:r>
            <a:r>
              <a:rPr lang="ru-RU" b="1" kern="0" dirty="0" smtClean="0">
                <a:solidFill>
                  <a:sysClr val="windowText" lastClr="000000"/>
                </a:solidFill>
                <a:latin typeface="Arial" pitchFamily="34" charset="0"/>
                <a:cs typeface="Arial" pitchFamily="34" charset="0"/>
              </a:rPr>
              <a:t>.</a:t>
            </a:r>
            <a:endParaRPr kumimoji="0" lang="ru-RU" b="1" i="0" u="none" strike="noStrike" kern="0" cap="none" spc="0" normalizeH="0" baseline="0" noProof="0" dirty="0" smtClean="0">
              <a:ln>
                <a:noFill/>
              </a:ln>
              <a:solidFill>
                <a:sysClr val="windowText" lastClr="000000"/>
              </a:solidFill>
              <a:effectLst/>
              <a:uLnTx/>
              <a:uFillTx/>
              <a:latin typeface="Arial" pitchFamily="34" charset="0"/>
              <a:cs typeface="Arial" pitchFamily="34" charset="0"/>
            </a:endParaRPr>
          </a:p>
        </p:txBody>
      </p:sp>
      <p:pic>
        <p:nvPicPr>
          <p:cNvPr id="1026" name="Picture 2"/>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100000" l="0" r="100000">
                        <a14:foregroundMark x1="23697" y1="92157" x2="18009" y2="94608"/>
                        <a14:foregroundMark x1="74408" y1="96569" x2="85782" y2="92157"/>
                        <a14:foregroundMark x1="72512" y1="25490" x2="68720" y2="50490"/>
                        <a14:foregroundMark x1="25118" y1="31373" x2="31754" y2="50490"/>
                        <a14:foregroundMark x1="22749" y1="24510" x2="30332" y2="25490"/>
                      </a14:backgroundRemoval>
                    </a14:imgEffect>
                  </a14:imgLayer>
                </a14:imgProps>
              </a:ext>
              <a:ext uri="{28A0092B-C50C-407E-A947-70E740481C1C}">
                <a14:useLocalDpi xmlns:a14="http://schemas.microsoft.com/office/drawing/2010/main" val="0"/>
              </a:ext>
            </a:extLst>
          </a:blip>
          <a:srcRect/>
          <a:stretch>
            <a:fillRect/>
          </a:stretch>
        </p:blipFill>
        <p:spPr bwMode="auto">
          <a:xfrm>
            <a:off x="0" y="0"/>
            <a:ext cx="1190577" cy="1151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Прямоугольник 4"/>
          <p:cNvSpPr/>
          <p:nvPr/>
        </p:nvSpPr>
        <p:spPr>
          <a:xfrm>
            <a:off x="3635896" y="6165304"/>
            <a:ext cx="4860032" cy="3693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b="1" i="0" u="none" strike="noStrike" kern="0" cap="none" spc="0" normalizeH="0" baseline="0" noProof="0" dirty="0">
                <a:ln>
                  <a:noFill/>
                </a:ln>
                <a:solidFill>
                  <a:sysClr val="windowText" lastClr="000000"/>
                </a:solidFill>
                <a:effectLst/>
                <a:uLnTx/>
                <a:uFillTx/>
                <a:latin typeface="Arial" pitchFamily="34" charset="0"/>
                <a:cs typeface="Arial" pitchFamily="34" charset="0"/>
              </a:rPr>
              <a:t>Аткарск  202</a:t>
            </a:r>
            <a:r>
              <a:rPr lang="ru-RU" b="1" kern="0" dirty="0">
                <a:solidFill>
                  <a:sysClr val="windowText" lastClr="000000"/>
                </a:solidFill>
                <a:latin typeface="Arial" pitchFamily="34" charset="0"/>
                <a:cs typeface="Arial" pitchFamily="34" charset="0"/>
              </a:rPr>
              <a:t>4</a:t>
            </a:r>
            <a:r>
              <a:rPr kumimoji="0" lang="ru-RU" b="1" i="0" u="none" strike="noStrike" kern="0" cap="none" spc="0" normalizeH="0" baseline="0" noProof="0" dirty="0">
                <a:ln>
                  <a:noFill/>
                </a:ln>
                <a:solidFill>
                  <a:sysClr val="windowText" lastClr="000000"/>
                </a:solidFill>
                <a:effectLst/>
                <a:uLnTx/>
                <a:uFillTx/>
                <a:latin typeface="Arial" pitchFamily="34" charset="0"/>
                <a:cs typeface="Arial" pitchFamily="34" charset="0"/>
              </a:rPr>
              <a:t> г.</a:t>
            </a:r>
          </a:p>
        </p:txBody>
      </p:sp>
      <p:sp>
        <p:nvSpPr>
          <p:cNvPr id="2" name="Прямоугольник 1"/>
          <p:cNvSpPr/>
          <p:nvPr/>
        </p:nvSpPr>
        <p:spPr>
          <a:xfrm>
            <a:off x="0" y="1740350"/>
            <a:ext cx="9144000" cy="2400657"/>
          </a:xfrm>
          <a:prstGeom prst="rect">
            <a:avLst/>
          </a:prstGeom>
        </p:spPr>
        <p:txBody>
          <a:bodyPr wrap="square">
            <a:spAutoFit/>
          </a:bodyPr>
          <a:lstStyle/>
          <a:p>
            <a:pPr algn="ctr"/>
            <a:r>
              <a:rPr lang="ru-RU" sz="3000" dirty="0">
                <a:latin typeface="Arial" panose="020B0604020202020204" pitchFamily="34" charset="0"/>
                <a:ea typeface="Calibri" panose="020F0502020204030204" pitchFamily="34" charset="0"/>
                <a:cs typeface="Arial" panose="020B0604020202020204" pitchFamily="34" charset="0"/>
              </a:rPr>
              <a:t>Формирование функциональной грамотности методами проектной деятельности с использованием оборудования лабораторий центра образования естественно-научной и технологической направленности «Точка роста»</a:t>
            </a:r>
            <a:endParaRPr lang="ru-RU" sz="3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32510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830997"/>
          </a:xfrm>
          <a:prstGeom prst="rect">
            <a:avLst/>
          </a:prstGeom>
        </p:spPr>
        <p:txBody>
          <a:bodyPr wrap="square">
            <a:spAutoFit/>
          </a:bodyPr>
          <a:lstStyle/>
          <a:p>
            <a:pPr algn="ctr"/>
            <a:r>
              <a:rPr lang="ru-RU" sz="2400" dirty="0" smtClean="0">
                <a:latin typeface="Arial" panose="020B0604020202020204" pitchFamily="34" charset="0"/>
                <a:ea typeface="Times New Roman" panose="02020603050405020304" pitchFamily="18" charset="0"/>
                <a:cs typeface="Arial" panose="020B0604020202020204" pitchFamily="34" charset="0"/>
              </a:rPr>
              <a:t>Дипломы за работы, выполненные с использованием оборудования «Точка роста»</a:t>
            </a:r>
            <a:endParaRPr lang="ru-RU" sz="2400" dirty="0">
              <a:latin typeface="Arial" panose="020B0604020202020204" pitchFamily="34" charset="0"/>
              <a:ea typeface="Times New Roman" panose="02020603050405020304" pitchFamily="18" charset="0"/>
              <a:cs typeface="Arial" panose="020B0604020202020204" pitchFamily="34" charset="0"/>
            </a:endParaRPr>
          </a:p>
        </p:txBody>
      </p:sp>
      <p:pic>
        <p:nvPicPr>
          <p:cNvPr id="5" name="Рисунок 4"/>
          <p:cNvPicPr>
            <a:picLocks noChangeAspect="1"/>
          </p:cNvPicPr>
          <p:nvPr/>
        </p:nvPicPr>
        <p:blipFill>
          <a:blip r:embed="rId3">
            <a:extLst>
              <a:ext uri="{BEBA8EAE-BF5A-486C-A8C5-ECC9F3942E4B}">
                <a14:imgProps xmlns:a14="http://schemas.microsoft.com/office/drawing/2010/main">
                  <a14:imgLayer r:embed="rId4">
                    <a14:imgEffect>
                      <a14:sharpenSoften amount="76000"/>
                    </a14:imgEffect>
                    <a14:imgEffect>
                      <a14:colorTemperature colorTemp="8800"/>
                    </a14:imgEffect>
                    <a14:imgEffect>
                      <a14:brightnessContrast bright="18000" contrast="34000"/>
                    </a14:imgEffect>
                  </a14:imgLayer>
                </a14:imgProps>
              </a:ext>
            </a:extLst>
          </a:blip>
          <a:stretch>
            <a:fillRect/>
          </a:stretch>
        </p:blipFill>
        <p:spPr>
          <a:xfrm>
            <a:off x="0" y="830997"/>
            <a:ext cx="2187844" cy="3137688"/>
          </a:xfrm>
          <a:prstGeom prst="rect">
            <a:avLst/>
          </a:prstGeom>
        </p:spPr>
      </p:pic>
      <p:pic>
        <p:nvPicPr>
          <p:cNvPr id="8" name="Рисунок 7"/>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Layer>
                </a14:imgProps>
              </a:ext>
            </a:extLst>
          </a:blip>
          <a:stretch>
            <a:fillRect/>
          </a:stretch>
        </p:blipFill>
        <p:spPr>
          <a:xfrm>
            <a:off x="2224861" y="830997"/>
            <a:ext cx="2230617" cy="3137688"/>
          </a:xfrm>
          <a:prstGeom prst="rect">
            <a:avLst/>
          </a:prstGeom>
        </p:spPr>
      </p:pic>
      <p:pic>
        <p:nvPicPr>
          <p:cNvPr id="9" name="Рисунок 8"/>
          <p:cNvPicPr>
            <a:picLocks noChangeAspect="1"/>
          </p:cNvPicPr>
          <p:nvPr/>
        </p:nvPicPr>
        <p:blipFill>
          <a:blip r:embed="rId7">
            <a:extLst>
              <a:ext uri="{BEBA8EAE-BF5A-486C-A8C5-ECC9F3942E4B}">
                <a14:imgProps xmlns:a14="http://schemas.microsoft.com/office/drawing/2010/main">
                  <a14:imgLayer r:embed="rId8">
                    <a14:imgEffect>
                      <a14:sharpenSoften amount="50000"/>
                    </a14:imgEffect>
                  </a14:imgLayer>
                </a14:imgProps>
              </a:ext>
            </a:extLst>
          </a:blip>
          <a:stretch>
            <a:fillRect/>
          </a:stretch>
        </p:blipFill>
        <p:spPr>
          <a:xfrm>
            <a:off x="4572000" y="836968"/>
            <a:ext cx="2247942" cy="3131717"/>
          </a:xfrm>
          <a:prstGeom prst="rect">
            <a:avLst/>
          </a:prstGeom>
        </p:spPr>
      </p:pic>
      <p:pic>
        <p:nvPicPr>
          <p:cNvPr id="10" name="Рисунок 9"/>
          <p:cNvPicPr>
            <a:picLocks noChangeAspect="1"/>
          </p:cNvPicPr>
          <p:nvPr/>
        </p:nvPicPr>
        <p:blipFill>
          <a:blip r:embed="rId9">
            <a:extLst>
              <a:ext uri="{BEBA8EAE-BF5A-486C-A8C5-ECC9F3942E4B}">
                <a14:imgProps xmlns:a14="http://schemas.microsoft.com/office/drawing/2010/main">
                  <a14:imgLayer r:embed="rId10">
                    <a14:imgEffect>
                      <a14:sharpenSoften amount="50000"/>
                    </a14:imgEffect>
                  </a14:imgLayer>
                </a14:imgProps>
              </a:ext>
            </a:extLst>
          </a:blip>
          <a:stretch>
            <a:fillRect/>
          </a:stretch>
        </p:blipFill>
        <p:spPr>
          <a:xfrm>
            <a:off x="6886004" y="830997"/>
            <a:ext cx="2257996" cy="3137688"/>
          </a:xfrm>
          <a:prstGeom prst="rect">
            <a:avLst/>
          </a:prstGeom>
        </p:spPr>
      </p:pic>
      <p:pic>
        <p:nvPicPr>
          <p:cNvPr id="11" name="Рисунок 10"/>
          <p:cNvPicPr>
            <a:picLocks noChangeAspect="1"/>
          </p:cNvPicPr>
          <p:nvPr/>
        </p:nvPicPr>
        <p:blipFill>
          <a:blip r:embed="rId11"/>
          <a:stretch>
            <a:fillRect/>
          </a:stretch>
        </p:blipFill>
        <p:spPr>
          <a:xfrm>
            <a:off x="137859" y="3969476"/>
            <a:ext cx="1912126" cy="2822641"/>
          </a:xfrm>
          <a:prstGeom prst="rect">
            <a:avLst/>
          </a:prstGeom>
        </p:spPr>
      </p:pic>
      <p:pic>
        <p:nvPicPr>
          <p:cNvPr id="12" name="Рисунок 11"/>
          <p:cNvPicPr>
            <a:picLocks noChangeAspect="1"/>
          </p:cNvPicPr>
          <p:nvPr/>
        </p:nvPicPr>
        <p:blipFill>
          <a:blip r:embed="rId12"/>
          <a:stretch>
            <a:fillRect/>
          </a:stretch>
        </p:blipFill>
        <p:spPr>
          <a:xfrm>
            <a:off x="2335246" y="3968685"/>
            <a:ext cx="2019349" cy="2889315"/>
          </a:xfrm>
          <a:prstGeom prst="rect">
            <a:avLst/>
          </a:prstGeom>
        </p:spPr>
      </p:pic>
      <p:pic>
        <p:nvPicPr>
          <p:cNvPr id="13" name="Рисунок 12"/>
          <p:cNvPicPr>
            <a:picLocks noChangeAspect="1"/>
          </p:cNvPicPr>
          <p:nvPr/>
        </p:nvPicPr>
        <p:blipFill>
          <a:blip r:embed="rId13"/>
          <a:stretch>
            <a:fillRect/>
          </a:stretch>
        </p:blipFill>
        <p:spPr>
          <a:xfrm>
            <a:off x="4727818" y="3968685"/>
            <a:ext cx="1982404" cy="2889316"/>
          </a:xfrm>
          <a:prstGeom prst="rect">
            <a:avLst/>
          </a:prstGeom>
        </p:spPr>
      </p:pic>
      <p:pic>
        <p:nvPicPr>
          <p:cNvPr id="3" name="Рисунок 2"/>
          <p:cNvPicPr>
            <a:picLocks noChangeAspect="1"/>
          </p:cNvPicPr>
          <p:nvPr/>
        </p:nvPicPr>
        <p:blipFill>
          <a:blip r:embed="rId14"/>
          <a:stretch>
            <a:fillRect/>
          </a:stretch>
        </p:blipFill>
        <p:spPr>
          <a:xfrm>
            <a:off x="6936464" y="3968685"/>
            <a:ext cx="2001249" cy="2823432"/>
          </a:xfrm>
          <a:prstGeom prst="rect">
            <a:avLst/>
          </a:prstGeom>
        </p:spPr>
      </p:pic>
    </p:spTree>
    <p:extLst>
      <p:ext uri="{BB962C8B-B14F-4D97-AF65-F5344CB8AC3E}">
        <p14:creationId xmlns:p14="http://schemas.microsoft.com/office/powerpoint/2010/main" val="28505451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25760" y="1556792"/>
            <a:ext cx="8892480" cy="5258248"/>
          </a:xfrm>
          <a:prstGeom prst="rect">
            <a:avLst/>
          </a:prstGeom>
        </p:spPr>
      </p:pic>
      <p:sp>
        <p:nvSpPr>
          <p:cNvPr id="3" name="Заголовок 3"/>
          <p:cNvSpPr txBox="1">
            <a:spLocks/>
          </p:cNvSpPr>
          <p:nvPr/>
        </p:nvSpPr>
        <p:spPr>
          <a:xfrm>
            <a:off x="0" y="0"/>
            <a:ext cx="9144000" cy="1628800"/>
          </a:xfrm>
          <a:prstGeom prst="rect">
            <a:avLst/>
          </a:prstGeom>
        </p:spPr>
        <p:txBody>
          <a:bodyPr vert="horz" anchor="b">
            <a:normAutofit fontScale="97500" lnSpcReduction="10000"/>
          </a:bodyPr>
          <a:lst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a:lstStyle>
          <a:p>
            <a:pPr algn="just"/>
            <a:r>
              <a:rPr lang="ru-RU" sz="2800" dirty="0">
                <a:solidFill>
                  <a:schemeClr val="tx1"/>
                </a:solidFill>
                <a:effectLst/>
                <a:latin typeface="Arial" panose="020B0604020202020204" pitchFamily="34" charset="0"/>
                <a:cs typeface="Arial" panose="020B0604020202020204" pitchFamily="34" charset="0"/>
              </a:rPr>
              <a:t>Функциональная грамотность – способность человека вступать в отношения с внешней средой и максимально быстро адаптироваться и функционировать в ней.</a:t>
            </a:r>
            <a:endParaRPr lang="ru-RU" sz="2800" b="0" dirty="0">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5288083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Picture backgrou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033"/>
            <a:ext cx="9144000" cy="68490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57705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6846" y="0"/>
            <a:ext cx="9144000" cy="1200329"/>
          </a:xfrm>
          <a:prstGeom prst="rect">
            <a:avLst/>
          </a:prstGeom>
        </p:spPr>
        <p:txBody>
          <a:bodyPr wrap="square">
            <a:spAutoFit/>
          </a:bodyPr>
          <a:lstStyle/>
          <a:p>
            <a:pPr algn="ctr"/>
            <a:r>
              <a:rPr lang="ru-RU" sz="2400" b="1" dirty="0" smtClean="0">
                <a:latin typeface="Arial" panose="020B0604020202020204" pitchFamily="34" charset="0"/>
                <a:ea typeface="Calibri" panose="020F0502020204030204" pitchFamily="34" charset="0"/>
                <a:cs typeface="Arial" panose="020B0604020202020204" pitchFamily="34" charset="0"/>
              </a:rPr>
              <a:t>ПРОВЕДЕНИЕ ЛАБОРАТОРНЫХ И НАТУРНЫХ ЭКСПЕРИМЕНТОВ В ПРОЕКТНОЙ ДЕЯТЕЛЬНОСТИ УЧАЩИМИСЯ МОУ-СОШ №1 Г. АТКАРСКА</a:t>
            </a:r>
            <a:endParaRPr lang="ru-RU" sz="2400" b="1" dirty="0">
              <a:latin typeface="Arial" panose="020B0604020202020204" pitchFamily="34" charset="0"/>
              <a:cs typeface="Arial" panose="020B0604020202020204" pitchFamily="34" charset="0"/>
            </a:endParaRPr>
          </a:p>
        </p:txBody>
      </p:sp>
      <p:pic>
        <p:nvPicPr>
          <p:cNvPr id="2" name="Рисунок 1"/>
          <p:cNvPicPr>
            <a:picLocks noChangeAspect="1"/>
          </p:cNvPicPr>
          <p:nvPr/>
        </p:nvPicPr>
        <p:blipFill rotWithShape="1">
          <a:blip r:embed="rId2"/>
          <a:srcRect b="13057"/>
          <a:stretch/>
        </p:blipFill>
        <p:spPr>
          <a:xfrm>
            <a:off x="6373837" y="1200329"/>
            <a:ext cx="2760616" cy="2948751"/>
          </a:xfrm>
          <a:prstGeom prst="rect">
            <a:avLst/>
          </a:prstGeom>
        </p:spPr>
      </p:pic>
      <p:pic>
        <p:nvPicPr>
          <p:cNvPr id="5" name="Рисунок 4"/>
          <p:cNvPicPr>
            <a:picLocks noChangeAspect="1"/>
          </p:cNvPicPr>
          <p:nvPr/>
        </p:nvPicPr>
        <p:blipFill rotWithShape="1">
          <a:blip r:embed="rId3"/>
          <a:srcRect t="17100"/>
          <a:stretch/>
        </p:blipFill>
        <p:spPr>
          <a:xfrm>
            <a:off x="2687077" y="1214957"/>
            <a:ext cx="3541363" cy="2963379"/>
          </a:xfrm>
          <a:prstGeom prst="rect">
            <a:avLst/>
          </a:prstGeom>
        </p:spPr>
      </p:pic>
      <p:pic>
        <p:nvPicPr>
          <p:cNvPr id="6" name="Рисунок 5"/>
          <p:cNvPicPr>
            <a:picLocks noChangeAspect="1"/>
          </p:cNvPicPr>
          <p:nvPr/>
        </p:nvPicPr>
        <p:blipFill rotWithShape="1">
          <a:blip r:embed="rId4"/>
          <a:srcRect b="12487"/>
          <a:stretch/>
        </p:blipFill>
        <p:spPr>
          <a:xfrm>
            <a:off x="10364" y="1214957"/>
            <a:ext cx="2531317" cy="2948751"/>
          </a:xfrm>
          <a:prstGeom prst="rect">
            <a:avLst/>
          </a:prstGeom>
        </p:spPr>
      </p:pic>
      <p:pic>
        <p:nvPicPr>
          <p:cNvPr id="7" name="Рисунок 6"/>
          <p:cNvPicPr>
            <a:picLocks noChangeAspect="1"/>
          </p:cNvPicPr>
          <p:nvPr/>
        </p:nvPicPr>
        <p:blipFill>
          <a:blip r:embed="rId5"/>
          <a:stretch>
            <a:fillRect/>
          </a:stretch>
        </p:blipFill>
        <p:spPr>
          <a:xfrm>
            <a:off x="395536" y="4149117"/>
            <a:ext cx="3816424" cy="2708883"/>
          </a:xfrm>
          <a:prstGeom prst="rect">
            <a:avLst/>
          </a:prstGeom>
        </p:spPr>
      </p:pic>
      <p:pic>
        <p:nvPicPr>
          <p:cNvPr id="8" name="Рисунок 7"/>
          <p:cNvPicPr>
            <a:picLocks noChangeAspect="1"/>
          </p:cNvPicPr>
          <p:nvPr/>
        </p:nvPicPr>
        <p:blipFill>
          <a:blip r:embed="rId6"/>
          <a:stretch>
            <a:fillRect/>
          </a:stretch>
        </p:blipFill>
        <p:spPr>
          <a:xfrm rot="16200000">
            <a:off x="5631024" y="3637996"/>
            <a:ext cx="2669975" cy="3779910"/>
          </a:xfrm>
          <a:prstGeom prst="rect">
            <a:avLst/>
          </a:prstGeom>
        </p:spPr>
      </p:pic>
    </p:spTree>
    <p:extLst>
      <p:ext uri="{BB962C8B-B14F-4D97-AF65-F5344CB8AC3E}">
        <p14:creationId xmlns:p14="http://schemas.microsoft.com/office/powerpoint/2010/main" val="3091792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764704"/>
            <a:ext cx="4818606" cy="369332"/>
          </a:xfrm>
          <a:prstGeom prst="rect">
            <a:avLst/>
          </a:prstGeom>
        </p:spPr>
        <p:txBody>
          <a:bodyPr wrap="square">
            <a:spAutoFit/>
          </a:bodyPr>
          <a:lstStyle/>
          <a:p>
            <a:endParaRPr lang="ru-RU" b="0" dirty="0">
              <a:solidFill>
                <a:schemeClr val="tx1"/>
              </a:solidFill>
              <a:effectLst/>
              <a:latin typeface="Arial" pitchFamily="34" charset="0"/>
              <a:cs typeface="Arial" pitchFamily="34" charset="0"/>
            </a:endParaRPr>
          </a:p>
        </p:txBody>
      </p:sp>
      <p:sp>
        <p:nvSpPr>
          <p:cNvPr id="11" name="Прямоугольник 10"/>
          <p:cNvSpPr/>
          <p:nvPr/>
        </p:nvSpPr>
        <p:spPr>
          <a:xfrm>
            <a:off x="0" y="3821564"/>
            <a:ext cx="6408712" cy="615553"/>
          </a:xfrm>
          <a:prstGeom prst="rect">
            <a:avLst/>
          </a:prstGeom>
        </p:spPr>
        <p:txBody>
          <a:bodyPr wrap="square">
            <a:spAutoFit/>
          </a:bodyPr>
          <a:lstStyle/>
          <a:p>
            <a:endParaRPr lang="ru-RU" sz="1600" dirty="0">
              <a:latin typeface="Times New Roman" panose="02020603050405020304" pitchFamily="18" charset="0"/>
              <a:ea typeface="Times New Roman" panose="02020603050405020304" pitchFamily="18" charset="0"/>
            </a:endParaRPr>
          </a:p>
          <a:p>
            <a:endParaRPr lang="ru-RU" dirty="0"/>
          </a:p>
        </p:txBody>
      </p:sp>
      <p:sp>
        <p:nvSpPr>
          <p:cNvPr id="6" name="Прямоугольник 5"/>
          <p:cNvSpPr/>
          <p:nvPr/>
        </p:nvSpPr>
        <p:spPr>
          <a:xfrm>
            <a:off x="26846" y="0"/>
            <a:ext cx="9144000" cy="1200329"/>
          </a:xfrm>
          <a:prstGeom prst="rect">
            <a:avLst/>
          </a:prstGeom>
        </p:spPr>
        <p:txBody>
          <a:bodyPr wrap="square">
            <a:spAutoFit/>
          </a:bodyPr>
          <a:lstStyle/>
          <a:p>
            <a:pPr algn="ctr"/>
            <a:r>
              <a:rPr lang="ru-RU" sz="2400" b="1" dirty="0" smtClean="0">
                <a:latin typeface="Arial" panose="020B0604020202020204" pitchFamily="34" charset="0"/>
                <a:ea typeface="Calibri" panose="020F0502020204030204" pitchFamily="34" charset="0"/>
                <a:cs typeface="Arial" panose="020B0604020202020204" pitchFamily="34" charset="0"/>
              </a:rPr>
              <a:t>ПРИМЕРЫ СТАТИСТИЧЕСКОЙ ОБРАБОТКИ И ВИЗУАЛИЗАЦИИ РЕЗУЛЬТАТОВ В ПРОЕКТНОЙ ДЕЯТЕЛЬНОСТИ УЧАЩИМИСЯ МОУ-СОШ №1 Г. АТКАРСКА</a:t>
            </a:r>
            <a:endParaRPr lang="ru-RU" sz="2400" b="1" dirty="0">
              <a:latin typeface="Arial" panose="020B0604020202020204" pitchFamily="34" charset="0"/>
              <a:cs typeface="Arial" panose="020B0604020202020204" pitchFamily="34" charset="0"/>
            </a:endParaRPr>
          </a:p>
        </p:txBody>
      </p:sp>
      <p:pic>
        <p:nvPicPr>
          <p:cNvPr id="5" name="Рисунок 4"/>
          <p:cNvPicPr>
            <a:picLocks noChangeAspect="1"/>
          </p:cNvPicPr>
          <p:nvPr/>
        </p:nvPicPr>
        <p:blipFill>
          <a:blip r:embed="rId3"/>
          <a:stretch>
            <a:fillRect/>
          </a:stretch>
        </p:blipFill>
        <p:spPr>
          <a:xfrm>
            <a:off x="827584" y="1261354"/>
            <a:ext cx="7611765" cy="5596646"/>
          </a:xfrm>
          <a:prstGeom prst="rect">
            <a:avLst/>
          </a:prstGeom>
        </p:spPr>
      </p:pic>
    </p:spTree>
    <p:extLst>
      <p:ext uri="{BB962C8B-B14F-4D97-AF65-F5344CB8AC3E}">
        <p14:creationId xmlns:p14="http://schemas.microsoft.com/office/powerpoint/2010/main" val="7662478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764704"/>
            <a:ext cx="4818606" cy="369332"/>
          </a:xfrm>
          <a:prstGeom prst="rect">
            <a:avLst/>
          </a:prstGeom>
        </p:spPr>
        <p:txBody>
          <a:bodyPr wrap="square">
            <a:spAutoFit/>
          </a:bodyPr>
          <a:lstStyle/>
          <a:p>
            <a:endParaRPr lang="ru-RU" b="0" dirty="0">
              <a:solidFill>
                <a:schemeClr val="tx1"/>
              </a:solidFill>
              <a:effectLst/>
              <a:latin typeface="Arial" pitchFamily="34" charset="0"/>
              <a:cs typeface="Arial" pitchFamily="34" charset="0"/>
            </a:endParaRPr>
          </a:p>
        </p:txBody>
      </p:sp>
      <p:sp>
        <p:nvSpPr>
          <p:cNvPr id="11" name="Прямоугольник 10"/>
          <p:cNvSpPr/>
          <p:nvPr/>
        </p:nvSpPr>
        <p:spPr>
          <a:xfrm>
            <a:off x="0" y="3821564"/>
            <a:ext cx="6408712" cy="615553"/>
          </a:xfrm>
          <a:prstGeom prst="rect">
            <a:avLst/>
          </a:prstGeom>
        </p:spPr>
        <p:txBody>
          <a:bodyPr wrap="square">
            <a:spAutoFit/>
          </a:bodyPr>
          <a:lstStyle/>
          <a:p>
            <a:endParaRPr lang="ru-RU" sz="1600" dirty="0">
              <a:latin typeface="Times New Roman" panose="02020603050405020304" pitchFamily="18" charset="0"/>
              <a:ea typeface="Times New Roman" panose="02020603050405020304" pitchFamily="18" charset="0"/>
            </a:endParaRPr>
          </a:p>
          <a:p>
            <a:endParaRPr lang="ru-RU" dirty="0"/>
          </a:p>
        </p:txBody>
      </p:sp>
      <p:sp>
        <p:nvSpPr>
          <p:cNvPr id="6" name="Прямоугольник 5"/>
          <p:cNvSpPr/>
          <p:nvPr/>
        </p:nvSpPr>
        <p:spPr>
          <a:xfrm>
            <a:off x="26846" y="0"/>
            <a:ext cx="9144000" cy="1200329"/>
          </a:xfrm>
          <a:prstGeom prst="rect">
            <a:avLst/>
          </a:prstGeom>
        </p:spPr>
        <p:txBody>
          <a:bodyPr wrap="square">
            <a:spAutoFit/>
          </a:bodyPr>
          <a:lstStyle/>
          <a:p>
            <a:pPr algn="ctr"/>
            <a:r>
              <a:rPr lang="ru-RU" sz="2400" b="1" dirty="0" smtClean="0">
                <a:latin typeface="Arial" panose="020B0604020202020204" pitchFamily="34" charset="0"/>
                <a:ea typeface="Calibri" panose="020F0502020204030204" pitchFamily="34" charset="0"/>
                <a:cs typeface="Arial" panose="020B0604020202020204" pitchFamily="34" charset="0"/>
              </a:rPr>
              <a:t>ПРИМЕРЫ СТАТИСТИЧЕСКОЙ ОБРАБОТКИ И ВИЗУАЛИЗАЦИИ РЕЗУЛЬТАТОВ В ПРОЕКТНОЙ ДЕЯТЕЛЬНОСТИ УЧАЩИМИСЯ МОУ-СОШ №1 Г. АТКАРСКА</a:t>
            </a:r>
            <a:endParaRPr lang="ru-RU" sz="2400" b="1" dirty="0">
              <a:latin typeface="Arial" panose="020B0604020202020204" pitchFamily="34" charset="0"/>
              <a:cs typeface="Arial" panose="020B0604020202020204" pitchFamily="34" charset="0"/>
            </a:endParaRPr>
          </a:p>
        </p:txBody>
      </p:sp>
      <p:pic>
        <p:nvPicPr>
          <p:cNvPr id="3" name="Рисунок 2"/>
          <p:cNvPicPr>
            <a:picLocks noChangeAspect="1"/>
          </p:cNvPicPr>
          <p:nvPr/>
        </p:nvPicPr>
        <p:blipFill>
          <a:blip r:embed="rId3"/>
          <a:stretch>
            <a:fillRect/>
          </a:stretch>
        </p:blipFill>
        <p:spPr>
          <a:xfrm>
            <a:off x="0" y="1700808"/>
            <a:ext cx="3970958" cy="4025604"/>
          </a:xfrm>
          <a:prstGeom prst="rect">
            <a:avLst/>
          </a:prstGeom>
        </p:spPr>
      </p:pic>
      <p:pic>
        <p:nvPicPr>
          <p:cNvPr id="4" name="Рисунок 3"/>
          <p:cNvPicPr>
            <a:picLocks noChangeAspect="1"/>
          </p:cNvPicPr>
          <p:nvPr/>
        </p:nvPicPr>
        <p:blipFill>
          <a:blip r:embed="rId4"/>
          <a:stretch>
            <a:fillRect/>
          </a:stretch>
        </p:blipFill>
        <p:spPr>
          <a:xfrm>
            <a:off x="4041564" y="1700808"/>
            <a:ext cx="5129282" cy="3768452"/>
          </a:xfrm>
          <a:prstGeom prst="rect">
            <a:avLst/>
          </a:prstGeom>
        </p:spPr>
      </p:pic>
    </p:spTree>
    <p:extLst>
      <p:ext uri="{BB962C8B-B14F-4D97-AF65-F5344CB8AC3E}">
        <p14:creationId xmlns:p14="http://schemas.microsoft.com/office/powerpoint/2010/main" val="2396452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764704"/>
            <a:ext cx="4818606" cy="369332"/>
          </a:xfrm>
          <a:prstGeom prst="rect">
            <a:avLst/>
          </a:prstGeom>
        </p:spPr>
        <p:txBody>
          <a:bodyPr wrap="square">
            <a:spAutoFit/>
          </a:bodyPr>
          <a:lstStyle/>
          <a:p>
            <a:endParaRPr lang="ru-RU" b="0" dirty="0">
              <a:solidFill>
                <a:schemeClr val="tx1"/>
              </a:solidFill>
              <a:effectLst/>
              <a:latin typeface="Arial" pitchFamily="34" charset="0"/>
              <a:cs typeface="Arial" pitchFamily="34" charset="0"/>
            </a:endParaRPr>
          </a:p>
        </p:txBody>
      </p:sp>
      <p:sp>
        <p:nvSpPr>
          <p:cNvPr id="11" name="Прямоугольник 10"/>
          <p:cNvSpPr/>
          <p:nvPr/>
        </p:nvSpPr>
        <p:spPr>
          <a:xfrm>
            <a:off x="0" y="3821564"/>
            <a:ext cx="6408712" cy="615553"/>
          </a:xfrm>
          <a:prstGeom prst="rect">
            <a:avLst/>
          </a:prstGeom>
        </p:spPr>
        <p:txBody>
          <a:bodyPr wrap="square">
            <a:spAutoFit/>
          </a:bodyPr>
          <a:lstStyle/>
          <a:p>
            <a:endParaRPr lang="ru-RU" sz="1600" dirty="0">
              <a:latin typeface="Times New Roman" panose="02020603050405020304" pitchFamily="18" charset="0"/>
              <a:ea typeface="Times New Roman" panose="02020603050405020304" pitchFamily="18" charset="0"/>
            </a:endParaRPr>
          </a:p>
          <a:p>
            <a:endParaRPr lang="ru-RU" dirty="0"/>
          </a:p>
        </p:txBody>
      </p:sp>
      <p:sp>
        <p:nvSpPr>
          <p:cNvPr id="6" name="Прямоугольник 5"/>
          <p:cNvSpPr/>
          <p:nvPr/>
        </p:nvSpPr>
        <p:spPr>
          <a:xfrm>
            <a:off x="26846" y="0"/>
            <a:ext cx="9144000" cy="1200329"/>
          </a:xfrm>
          <a:prstGeom prst="rect">
            <a:avLst/>
          </a:prstGeom>
        </p:spPr>
        <p:txBody>
          <a:bodyPr wrap="square">
            <a:spAutoFit/>
          </a:bodyPr>
          <a:lstStyle/>
          <a:p>
            <a:pPr algn="ctr"/>
            <a:r>
              <a:rPr lang="ru-RU" sz="2400" b="1" dirty="0" smtClean="0">
                <a:latin typeface="Arial" panose="020B0604020202020204" pitchFamily="34" charset="0"/>
                <a:cs typeface="Arial" panose="020B0604020202020204" pitchFamily="34" charset="0"/>
              </a:rPr>
              <a:t> ОБОРУДОВАНИЕ ЦЕНТРА ОБРАЗОВАНИЯ ЕСТЕСТВЕННО - НАУЧНОЙ И ТЕХНОЛОГИЧЕСКОЙ НАПРАВЛЕННОСТИ "ТОЧКА РОСТА" НА БАЗЕ </a:t>
            </a:r>
            <a:r>
              <a:rPr lang="ru-RU" sz="2400" b="1" dirty="0" smtClean="0">
                <a:latin typeface="Arial" panose="020B0604020202020204" pitchFamily="34" charset="0"/>
                <a:ea typeface="Calibri" panose="020F0502020204030204" pitchFamily="34" charset="0"/>
                <a:cs typeface="Arial" panose="020B0604020202020204" pitchFamily="34" charset="0"/>
              </a:rPr>
              <a:t>МОУ-СОШ №1 Г. АТКАРСКА</a:t>
            </a:r>
            <a:endParaRPr lang="ru-RU" sz="2400" b="1" dirty="0">
              <a:latin typeface="Arial" panose="020B0604020202020204" pitchFamily="34" charset="0"/>
              <a:cs typeface="Arial" panose="020B0604020202020204" pitchFamily="34" charset="0"/>
            </a:endParaRPr>
          </a:p>
        </p:txBody>
      </p:sp>
      <p:pic>
        <p:nvPicPr>
          <p:cNvPr id="5" name="Рисунок 4"/>
          <p:cNvPicPr>
            <a:picLocks noChangeAspect="1"/>
          </p:cNvPicPr>
          <p:nvPr/>
        </p:nvPicPr>
        <p:blipFill>
          <a:blip r:embed="rId3"/>
          <a:stretch>
            <a:fillRect/>
          </a:stretch>
        </p:blipFill>
        <p:spPr>
          <a:xfrm>
            <a:off x="-34147" y="1169231"/>
            <a:ext cx="4966186" cy="2680839"/>
          </a:xfrm>
          <a:prstGeom prst="rect">
            <a:avLst/>
          </a:prstGeom>
        </p:spPr>
      </p:pic>
      <p:pic>
        <p:nvPicPr>
          <p:cNvPr id="8" name="Рисунок 7"/>
          <p:cNvPicPr/>
          <p:nvPr/>
        </p:nvPicPr>
        <p:blipFill>
          <a:blip r:embed="rId4">
            <a:extLst>
              <a:ext uri="{28A0092B-C50C-407E-A947-70E740481C1C}">
                <a14:useLocalDpi xmlns:a14="http://schemas.microsoft.com/office/drawing/2010/main" val="0"/>
              </a:ext>
            </a:extLst>
          </a:blip>
          <a:stretch>
            <a:fillRect/>
          </a:stretch>
        </p:blipFill>
        <p:spPr>
          <a:xfrm>
            <a:off x="34638" y="4249595"/>
            <a:ext cx="4897401" cy="2659669"/>
          </a:xfrm>
          <a:prstGeom prst="rect">
            <a:avLst/>
          </a:prstGeom>
        </p:spPr>
      </p:pic>
      <p:pic>
        <p:nvPicPr>
          <p:cNvPr id="9" name="Рисунок 8"/>
          <p:cNvPicPr/>
          <p:nvPr/>
        </p:nvPicPr>
        <p:blipFill rotWithShape="1">
          <a:blip r:embed="rId5">
            <a:extLst>
              <a:ext uri="{28A0092B-C50C-407E-A947-70E740481C1C}">
                <a14:useLocalDpi xmlns:a14="http://schemas.microsoft.com/office/drawing/2010/main" val="0"/>
              </a:ext>
            </a:extLst>
          </a:blip>
          <a:srcRect l="3367" b="17065"/>
          <a:stretch/>
        </p:blipFill>
        <p:spPr bwMode="auto">
          <a:xfrm>
            <a:off x="5066390" y="1169232"/>
            <a:ext cx="4104456" cy="2680839"/>
          </a:xfrm>
          <a:prstGeom prst="rect">
            <a:avLst/>
          </a:prstGeom>
          <a:ln>
            <a:noFill/>
          </a:ln>
          <a:extLst>
            <a:ext uri="{53640926-AAD7-44D8-BBD7-CCE9431645EC}">
              <a14:shadowObscured xmlns:a14="http://schemas.microsoft.com/office/drawing/2010/main"/>
            </a:ext>
          </a:extLst>
        </p:spPr>
      </p:pic>
      <p:pic>
        <p:nvPicPr>
          <p:cNvPr id="10" name="Рисунок 9"/>
          <p:cNvPicPr/>
          <p:nvPr/>
        </p:nvPicPr>
        <p:blipFill>
          <a:blip r:embed="rId6">
            <a:extLst>
              <a:ext uri="{28A0092B-C50C-407E-A947-70E740481C1C}">
                <a14:useLocalDpi xmlns:a14="http://schemas.microsoft.com/office/drawing/2010/main" val="0"/>
              </a:ext>
            </a:extLst>
          </a:blip>
          <a:stretch>
            <a:fillRect/>
          </a:stretch>
        </p:blipFill>
        <p:spPr>
          <a:xfrm>
            <a:off x="5066390" y="4249595"/>
            <a:ext cx="4104456" cy="2608405"/>
          </a:xfrm>
          <a:prstGeom prst="rect">
            <a:avLst/>
          </a:prstGeom>
        </p:spPr>
      </p:pic>
    </p:spTree>
    <p:extLst>
      <p:ext uri="{BB962C8B-B14F-4D97-AF65-F5344CB8AC3E}">
        <p14:creationId xmlns:p14="http://schemas.microsoft.com/office/powerpoint/2010/main" val="21122210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764704"/>
            <a:ext cx="4818606" cy="369332"/>
          </a:xfrm>
          <a:prstGeom prst="rect">
            <a:avLst/>
          </a:prstGeom>
        </p:spPr>
        <p:txBody>
          <a:bodyPr wrap="square">
            <a:spAutoFit/>
          </a:bodyPr>
          <a:lstStyle/>
          <a:p>
            <a:endParaRPr lang="ru-RU" b="0" dirty="0">
              <a:solidFill>
                <a:schemeClr val="tx1"/>
              </a:solidFill>
              <a:effectLst/>
              <a:latin typeface="Arial" pitchFamily="34" charset="0"/>
              <a:cs typeface="Arial" pitchFamily="34" charset="0"/>
            </a:endParaRPr>
          </a:p>
        </p:txBody>
      </p:sp>
      <p:sp>
        <p:nvSpPr>
          <p:cNvPr id="11" name="Прямоугольник 10"/>
          <p:cNvSpPr/>
          <p:nvPr/>
        </p:nvSpPr>
        <p:spPr>
          <a:xfrm>
            <a:off x="0" y="3821564"/>
            <a:ext cx="6408712" cy="615553"/>
          </a:xfrm>
          <a:prstGeom prst="rect">
            <a:avLst/>
          </a:prstGeom>
        </p:spPr>
        <p:txBody>
          <a:bodyPr wrap="square">
            <a:spAutoFit/>
          </a:bodyPr>
          <a:lstStyle/>
          <a:p>
            <a:endParaRPr lang="ru-RU" sz="1600" dirty="0">
              <a:latin typeface="Times New Roman" panose="02020603050405020304" pitchFamily="18" charset="0"/>
              <a:ea typeface="Times New Roman" panose="02020603050405020304" pitchFamily="18" charset="0"/>
            </a:endParaRPr>
          </a:p>
          <a:p>
            <a:endParaRPr lang="ru-RU" dirty="0"/>
          </a:p>
        </p:txBody>
      </p:sp>
      <p:sp>
        <p:nvSpPr>
          <p:cNvPr id="6" name="Прямоугольник 5"/>
          <p:cNvSpPr/>
          <p:nvPr/>
        </p:nvSpPr>
        <p:spPr>
          <a:xfrm>
            <a:off x="0" y="0"/>
            <a:ext cx="9170846" cy="769441"/>
          </a:xfrm>
          <a:prstGeom prst="rect">
            <a:avLst/>
          </a:prstGeom>
        </p:spPr>
        <p:txBody>
          <a:bodyPr wrap="square">
            <a:spAutoFit/>
          </a:bodyPr>
          <a:lstStyle/>
          <a:p>
            <a:pPr algn="ctr"/>
            <a:r>
              <a:rPr lang="ru-RU" sz="2200" b="1" dirty="0">
                <a:latin typeface="Arial" panose="020B0604020202020204" pitchFamily="34" charset="0"/>
                <a:cs typeface="Arial" panose="020B0604020202020204" pitchFamily="34" charset="0"/>
              </a:rPr>
              <a:t> </a:t>
            </a:r>
            <a:r>
              <a:rPr lang="ru-RU" sz="2200" b="1" dirty="0" smtClean="0">
                <a:latin typeface="Arial" panose="020B0604020202020204" pitchFamily="34" charset="0"/>
                <a:cs typeface="Arial" panose="020B0604020202020204" pitchFamily="34" charset="0"/>
              </a:rPr>
              <a:t>ПРАКТИЧЕСКАЯ ДЕЯТЕЛЬНОСТЬ ПО КОНСТРУИРОВАНИЮ ЭКСПЕРИМЕНТАЛЬНЫХ И ЛАБОРАТОРНЫХ УСТАНОВОК</a:t>
            </a:r>
            <a:endParaRPr lang="ru-RU" sz="2200" b="1" dirty="0">
              <a:latin typeface="Arial" panose="020B0604020202020204" pitchFamily="34" charset="0"/>
              <a:cs typeface="Arial" panose="020B0604020202020204" pitchFamily="34" charset="0"/>
            </a:endParaRPr>
          </a:p>
        </p:txBody>
      </p:sp>
      <p:pic>
        <p:nvPicPr>
          <p:cNvPr id="8" name="Рисунок 7"/>
          <p:cNvPicPr>
            <a:picLocks noChangeAspect="1"/>
          </p:cNvPicPr>
          <p:nvPr/>
        </p:nvPicPr>
        <p:blipFill>
          <a:blip r:embed="rId3"/>
          <a:stretch>
            <a:fillRect/>
          </a:stretch>
        </p:blipFill>
        <p:spPr>
          <a:xfrm>
            <a:off x="102626" y="692695"/>
            <a:ext cx="3317246" cy="3492575"/>
          </a:xfrm>
          <a:prstGeom prst="rect">
            <a:avLst/>
          </a:prstGeom>
        </p:spPr>
      </p:pic>
      <p:pic>
        <p:nvPicPr>
          <p:cNvPr id="9" name="Рисунок 8"/>
          <p:cNvPicPr>
            <a:picLocks noChangeAspect="1"/>
          </p:cNvPicPr>
          <p:nvPr/>
        </p:nvPicPr>
        <p:blipFill>
          <a:blip r:embed="rId4"/>
          <a:stretch>
            <a:fillRect/>
          </a:stretch>
        </p:blipFill>
        <p:spPr>
          <a:xfrm>
            <a:off x="565594" y="4221088"/>
            <a:ext cx="2437999" cy="2698439"/>
          </a:xfrm>
          <a:prstGeom prst="rect">
            <a:avLst/>
          </a:prstGeom>
        </p:spPr>
      </p:pic>
      <p:pic>
        <p:nvPicPr>
          <p:cNvPr id="10" name="Picture 8" descr="4"/>
          <p:cNvPicPr>
            <a:picLocks noChangeAspect="1" noChangeArrowheads="1"/>
          </p:cNvPicPr>
          <p:nvPr/>
        </p:nvPicPr>
        <p:blipFill>
          <a:blip r:embed="rId5"/>
          <a:srcRect/>
          <a:stretch>
            <a:fillRect/>
          </a:stretch>
        </p:blipFill>
        <p:spPr bwMode="auto">
          <a:xfrm>
            <a:off x="4128463" y="692695"/>
            <a:ext cx="4765749" cy="3435036"/>
          </a:xfrm>
          <a:prstGeom prst="rect">
            <a:avLst/>
          </a:prstGeom>
          <a:noFill/>
        </p:spPr>
      </p:pic>
      <p:pic>
        <p:nvPicPr>
          <p:cNvPr id="15" name="Рисунок 14"/>
          <p:cNvPicPr>
            <a:picLocks noChangeAspect="1"/>
          </p:cNvPicPr>
          <p:nvPr/>
        </p:nvPicPr>
        <p:blipFill rotWithShape="1">
          <a:blip r:embed="rId6"/>
          <a:srcRect l="12806" r="24221" b="7009"/>
          <a:stretch/>
        </p:blipFill>
        <p:spPr>
          <a:xfrm>
            <a:off x="4112020" y="4152770"/>
            <a:ext cx="1400998" cy="2672730"/>
          </a:xfrm>
          <a:prstGeom prst="rect">
            <a:avLst/>
          </a:prstGeom>
        </p:spPr>
      </p:pic>
      <p:pic>
        <p:nvPicPr>
          <p:cNvPr id="1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63275" y="4159740"/>
            <a:ext cx="3250070" cy="27427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232033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764704"/>
            <a:ext cx="4818606" cy="369332"/>
          </a:xfrm>
          <a:prstGeom prst="rect">
            <a:avLst/>
          </a:prstGeom>
        </p:spPr>
        <p:txBody>
          <a:bodyPr wrap="square">
            <a:spAutoFit/>
          </a:bodyPr>
          <a:lstStyle/>
          <a:p>
            <a:endParaRPr lang="ru-RU" b="0" dirty="0">
              <a:solidFill>
                <a:schemeClr val="tx1"/>
              </a:solidFill>
              <a:effectLst/>
              <a:latin typeface="Arial" pitchFamily="34" charset="0"/>
              <a:cs typeface="Arial" pitchFamily="34" charset="0"/>
            </a:endParaRPr>
          </a:p>
        </p:txBody>
      </p:sp>
      <p:sp>
        <p:nvSpPr>
          <p:cNvPr id="11" name="Прямоугольник 10"/>
          <p:cNvSpPr/>
          <p:nvPr/>
        </p:nvSpPr>
        <p:spPr>
          <a:xfrm>
            <a:off x="0" y="3821564"/>
            <a:ext cx="6408712" cy="615553"/>
          </a:xfrm>
          <a:prstGeom prst="rect">
            <a:avLst/>
          </a:prstGeom>
        </p:spPr>
        <p:txBody>
          <a:bodyPr wrap="square">
            <a:spAutoFit/>
          </a:bodyPr>
          <a:lstStyle/>
          <a:p>
            <a:endParaRPr lang="ru-RU" sz="1600" dirty="0">
              <a:latin typeface="Times New Roman" panose="02020603050405020304" pitchFamily="18" charset="0"/>
              <a:ea typeface="Times New Roman" panose="02020603050405020304" pitchFamily="18" charset="0"/>
            </a:endParaRPr>
          </a:p>
          <a:p>
            <a:endParaRPr lang="ru-RU" dirty="0"/>
          </a:p>
        </p:txBody>
      </p:sp>
      <p:sp>
        <p:nvSpPr>
          <p:cNvPr id="6" name="Прямоугольник 5"/>
          <p:cNvSpPr/>
          <p:nvPr/>
        </p:nvSpPr>
        <p:spPr>
          <a:xfrm>
            <a:off x="26846" y="0"/>
            <a:ext cx="9144000" cy="830997"/>
          </a:xfrm>
          <a:prstGeom prst="rect">
            <a:avLst/>
          </a:prstGeom>
        </p:spPr>
        <p:txBody>
          <a:bodyPr wrap="square">
            <a:spAutoFit/>
          </a:bodyPr>
          <a:lstStyle/>
          <a:p>
            <a:pPr algn="ctr"/>
            <a:r>
              <a:rPr lang="ru-RU" sz="2400" b="1" dirty="0" smtClean="0">
                <a:latin typeface="Arial" panose="020B0604020202020204" pitchFamily="34" charset="0"/>
                <a:ea typeface="Calibri" panose="020F0502020204030204" pitchFamily="34" charset="0"/>
                <a:cs typeface="Arial" panose="020B0604020202020204" pitchFamily="34" charset="0"/>
              </a:rPr>
              <a:t>ПРИМЕРЫ ПРАКТИЧЕСКИХ РЕЗУЛЬТАТОВ В ПРОЕКТНОЙ ДЕЯТЕЛЬНОСТИ УЧАЩИМИСЯ МОУ-СОШ №1 Г. АТКАРСКА</a:t>
            </a:r>
            <a:endParaRPr lang="ru-RU" sz="2400" b="1" dirty="0">
              <a:latin typeface="Arial" panose="020B0604020202020204" pitchFamily="34" charset="0"/>
              <a:cs typeface="Arial" panose="020B0604020202020204" pitchFamily="34" charset="0"/>
            </a:endParaRPr>
          </a:p>
        </p:txBody>
      </p:sp>
      <p:pic>
        <p:nvPicPr>
          <p:cNvPr id="5" name="Рисунок 4"/>
          <p:cNvPicPr>
            <a:picLocks noChangeAspect="1"/>
          </p:cNvPicPr>
          <p:nvPr/>
        </p:nvPicPr>
        <p:blipFill>
          <a:blip r:embed="rId3"/>
          <a:stretch>
            <a:fillRect/>
          </a:stretch>
        </p:blipFill>
        <p:spPr>
          <a:xfrm>
            <a:off x="0" y="925795"/>
            <a:ext cx="3854110" cy="2858477"/>
          </a:xfrm>
          <a:prstGeom prst="rect">
            <a:avLst/>
          </a:prstGeom>
        </p:spPr>
      </p:pic>
      <p:pic>
        <p:nvPicPr>
          <p:cNvPr id="7" name="Рисунок 6"/>
          <p:cNvPicPr>
            <a:picLocks noChangeAspect="1"/>
          </p:cNvPicPr>
          <p:nvPr/>
        </p:nvPicPr>
        <p:blipFill>
          <a:blip r:embed="rId4"/>
          <a:stretch>
            <a:fillRect/>
          </a:stretch>
        </p:blipFill>
        <p:spPr>
          <a:xfrm>
            <a:off x="419512" y="3356992"/>
            <a:ext cx="2580833" cy="3511850"/>
          </a:xfrm>
          <a:prstGeom prst="rect">
            <a:avLst/>
          </a:prstGeom>
        </p:spPr>
      </p:pic>
      <p:pic>
        <p:nvPicPr>
          <p:cNvPr id="8" name="Рисунок 7"/>
          <p:cNvPicPr>
            <a:picLocks noChangeAspect="1"/>
          </p:cNvPicPr>
          <p:nvPr/>
        </p:nvPicPr>
        <p:blipFill rotWithShape="1">
          <a:blip r:embed="rId5"/>
          <a:srcRect r="14297" b="19204"/>
          <a:stretch/>
        </p:blipFill>
        <p:spPr>
          <a:xfrm>
            <a:off x="3854110" y="917415"/>
            <a:ext cx="2734114" cy="2871625"/>
          </a:xfrm>
          <a:prstGeom prst="rect">
            <a:avLst/>
          </a:prstGeom>
        </p:spPr>
      </p:pic>
      <p:pic>
        <p:nvPicPr>
          <p:cNvPr id="9" name="Рисунок 8"/>
          <p:cNvPicPr>
            <a:picLocks noChangeAspect="1"/>
          </p:cNvPicPr>
          <p:nvPr/>
        </p:nvPicPr>
        <p:blipFill>
          <a:blip r:embed="rId6"/>
          <a:stretch>
            <a:fillRect/>
          </a:stretch>
        </p:blipFill>
        <p:spPr>
          <a:xfrm>
            <a:off x="3204356" y="3766558"/>
            <a:ext cx="2744484" cy="3116008"/>
          </a:xfrm>
          <a:prstGeom prst="rect">
            <a:avLst/>
          </a:prstGeom>
        </p:spPr>
      </p:pic>
      <p:pic>
        <p:nvPicPr>
          <p:cNvPr id="3" name="Рисунок 2"/>
          <p:cNvPicPr>
            <a:picLocks noChangeAspect="1"/>
          </p:cNvPicPr>
          <p:nvPr/>
        </p:nvPicPr>
        <p:blipFill>
          <a:blip r:embed="rId7"/>
          <a:stretch>
            <a:fillRect/>
          </a:stretch>
        </p:blipFill>
        <p:spPr>
          <a:xfrm>
            <a:off x="6205796" y="3752833"/>
            <a:ext cx="2938204" cy="3142539"/>
          </a:xfrm>
          <a:prstGeom prst="rect">
            <a:avLst/>
          </a:prstGeom>
        </p:spPr>
      </p:pic>
      <p:pic>
        <p:nvPicPr>
          <p:cNvPr id="4" name="Рисунок 3"/>
          <p:cNvPicPr>
            <a:picLocks noChangeAspect="1"/>
          </p:cNvPicPr>
          <p:nvPr/>
        </p:nvPicPr>
        <p:blipFill>
          <a:blip r:embed="rId8"/>
          <a:stretch>
            <a:fillRect/>
          </a:stretch>
        </p:blipFill>
        <p:spPr>
          <a:xfrm>
            <a:off x="7092868" y="841054"/>
            <a:ext cx="1831368" cy="2911779"/>
          </a:xfrm>
          <a:prstGeom prst="rect">
            <a:avLst/>
          </a:prstGeom>
        </p:spPr>
      </p:pic>
    </p:spTree>
    <p:extLst>
      <p:ext uri="{BB962C8B-B14F-4D97-AF65-F5344CB8AC3E}">
        <p14:creationId xmlns:p14="http://schemas.microsoft.com/office/powerpoint/2010/main" val="2634100037"/>
      </p:ext>
    </p:extLst>
  </p:cSld>
  <p:clrMapOvr>
    <a:masterClrMapping/>
  </p:clrMapOvr>
  <p:timing>
    <p:tnLst>
      <p:par>
        <p:cTn id="1" dur="indefinite" restart="never" nodeType="tmRoot"/>
      </p:par>
    </p:tnLst>
  </p:timing>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1314</TotalTime>
  <Words>1460</Words>
  <Application>Microsoft Office PowerPoint</Application>
  <PresentationFormat>Экран (4:3)</PresentationFormat>
  <Paragraphs>110</Paragraphs>
  <Slides>10</Slides>
  <Notes>6</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10</vt:i4>
      </vt:variant>
    </vt:vector>
  </HeadingPairs>
  <TitlesOfParts>
    <vt:vector size="16" baseType="lpstr">
      <vt:lpstr>Arial</vt:lpstr>
      <vt:lpstr>Calibri</vt:lpstr>
      <vt:lpstr>Georgia</vt:lpstr>
      <vt:lpstr>Times New Roman</vt:lpstr>
      <vt:lpstr>Trebuchet MS</vt:lpstr>
      <vt:lpstr>Воздушный поток</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dc:creator>
  <cp:lastModifiedBy>Учитель</cp:lastModifiedBy>
  <cp:revision>184</cp:revision>
  <dcterms:created xsi:type="dcterms:W3CDTF">2017-04-18T10:03:41Z</dcterms:created>
  <dcterms:modified xsi:type="dcterms:W3CDTF">2025-01-15T10:06:46Z</dcterms:modified>
</cp:coreProperties>
</file>