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notesMasterIdLst>
    <p:notesMasterId r:id="rId9"/>
  </p:notesMasterIdLst>
  <p:sldIdLst>
    <p:sldId id="260" r:id="rId2"/>
    <p:sldId id="256" r:id="rId3"/>
    <p:sldId id="257" r:id="rId4"/>
    <p:sldId id="258" r:id="rId5"/>
    <p:sldId id="259" r:id="rId6"/>
    <p:sldId id="261" r:id="rId7"/>
    <p:sldId id="262" r:id="rId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432" autoAdjust="0"/>
  </p:normalViewPr>
  <p:slideViewPr>
    <p:cSldViewPr snapToGrid="0" showGuides="1">
      <p:cViewPr varScale="1">
        <p:scale>
          <a:sx n="70" d="100"/>
          <a:sy n="70" d="100"/>
        </p:scale>
        <p:origin x="71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363607-1FAB-48FD-913C-FF958D3D3B25}" type="datetimeFigureOut">
              <a:rPr lang="ru-RU" smtClean="0"/>
              <a:t>12.05.2025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B3BCC5-DAAA-49ED-8D49-AA96065220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61557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B3BCC5-DAAA-49ED-8D49-AA96065220DD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4364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0693" y="1769540"/>
            <a:ext cx="9440034" cy="1828801"/>
          </a:xfrm>
        </p:spPr>
        <p:txBody>
          <a:bodyPr anchor="b">
            <a:normAutofit/>
          </a:bodyPr>
          <a:lstStyle>
            <a:lvl1pPr algn="ctr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0693" y="3598339"/>
            <a:ext cx="9440034" cy="1049867"/>
          </a:xfrm>
        </p:spPr>
        <p:txBody>
          <a:bodyPr anchor="t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9546D-15BF-4462-95C5-15F59868FAFE}" type="datetimeFigureOut">
              <a:rPr lang="ru-RU" smtClean="0"/>
              <a:t>12.05.2025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B761A-D4BD-4472-B2BA-533EAB187A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93303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Slate-V2-HD-pano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3883" y="547807"/>
            <a:ext cx="10141799" cy="381680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806" y="4565255"/>
            <a:ext cx="10355326" cy="543472"/>
          </a:xfrm>
        </p:spPr>
        <p:txBody>
          <a:bodyPr anchor="b">
            <a:normAutofit/>
          </a:bodyPr>
          <a:lstStyle>
            <a:lvl1pPr algn="ctr">
              <a:defRPr sz="2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69349" y="695009"/>
            <a:ext cx="9845346" cy="3525671"/>
          </a:xfr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5108728"/>
            <a:ext cx="10353762" cy="682472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9546D-15BF-4462-95C5-15F59868FAFE}" type="datetimeFigureOut">
              <a:rPr lang="ru-RU" smtClean="0"/>
              <a:t>12.05.2025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B761A-D4BD-4472-B2BA-533EAB187A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88084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8437"/>
            <a:ext cx="10353762" cy="353434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295180"/>
            <a:ext cx="10353763" cy="1501826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9546D-15BF-4462-95C5-15F59868FAFE}" type="datetimeFigureOut">
              <a:rPr lang="ru-RU" smtClean="0"/>
              <a:t>12.05.2025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B761A-D4BD-4472-B2BA-533EAB187A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0999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32749"/>
          </a:xfrm>
        </p:spPr>
        <p:txBody>
          <a:bodyPr anchor="t">
            <a:normAutofit/>
          </a:bodyPr>
          <a:lstStyle>
            <a:lvl1pPr marL="0" indent="0" algn="r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304353"/>
            <a:ext cx="10353763" cy="1489496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9546D-15BF-4462-95C5-15F59868FAFE}" type="datetimeFigureOut">
              <a:rPr lang="ru-RU" smtClean="0"/>
              <a:t>12.05.2025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B761A-D4BD-4472-B2BA-533EAB187A8A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990600" y="88479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504716" y="292825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61663262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2126942"/>
            <a:ext cx="10353763" cy="25118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84" y="4650556"/>
            <a:ext cx="10352199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9546D-15BF-4462-95C5-15F59868FAFE}" type="datetimeFigureOut">
              <a:rPr lang="ru-RU" smtClean="0"/>
              <a:t>12.05.2025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B761A-D4BD-4472-B2BA-533EAB187A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031219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97045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95" y="1885950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95" y="2571750"/>
            <a:ext cx="3300984" cy="321945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6711" y="1885950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435" y="2571750"/>
            <a:ext cx="3300984" cy="321945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66572" y="1885950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66572" y="2571750"/>
            <a:ext cx="3300984" cy="321945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9546D-15BF-4462-95C5-15F59868FAFE}" type="datetimeFigureOut">
              <a:rPr lang="ru-RU" smtClean="0"/>
              <a:t>12.05.2025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B761A-D4BD-4472-B2BA-533EAB187A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814554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late-V2-HD-3col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962" y="1818214"/>
            <a:ext cx="3339972" cy="1847851"/>
          </a:xfrm>
          <a:prstGeom prst="rect">
            <a:avLst/>
          </a:prstGeom>
        </p:spPr>
      </p:pic>
      <p:pic>
        <p:nvPicPr>
          <p:cNvPr id="36" name="Picture 35" descr="Slate-V2-HD-3col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3800" y="1818214"/>
            <a:ext cx="3339972" cy="1847851"/>
          </a:xfrm>
          <a:prstGeom prst="rect">
            <a:avLst/>
          </a:prstGeom>
        </p:spPr>
      </p:pic>
      <p:pic>
        <p:nvPicPr>
          <p:cNvPr id="37" name="Picture 36" descr="Slate-V2-HD-3col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6051" y="1818214"/>
            <a:ext cx="3339972" cy="1847851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94" y="609600"/>
            <a:ext cx="10353763" cy="97045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95" y="3904106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018102" y="1938918"/>
            <a:ext cx="3092368" cy="1602954"/>
          </a:xfrm>
          <a:prstGeom prst="roundRect">
            <a:avLst>
              <a:gd name="adj" fmla="val 1858"/>
            </a:avLst>
          </a:prstGeo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95" y="4480368"/>
            <a:ext cx="3300984" cy="1310833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88" y="3904106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545743" y="1939094"/>
            <a:ext cx="3092368" cy="1608164"/>
          </a:xfrm>
          <a:prstGeom prst="roundRect">
            <a:avLst>
              <a:gd name="adj" fmla="val 1858"/>
            </a:avLst>
          </a:prstGeo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435" y="4480367"/>
            <a:ext cx="3300984" cy="1310833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66697" y="3904106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075698" y="1934432"/>
            <a:ext cx="3092368" cy="1607294"/>
          </a:xfrm>
          <a:prstGeom prst="roundRect">
            <a:avLst>
              <a:gd name="adj" fmla="val 1858"/>
            </a:avLst>
          </a:prstGeo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66572" y="4480365"/>
            <a:ext cx="3300984" cy="131083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9546D-15BF-4462-95C5-15F59868FAFE}" type="datetimeFigureOut">
              <a:rPr lang="ru-RU" smtClean="0"/>
              <a:t>12.05.2025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B761A-D4BD-4472-B2BA-533EAB187A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557212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9546D-15BF-4462-95C5-15F59868FAFE}" type="datetimeFigureOut">
              <a:rPr lang="ru-RU" smtClean="0"/>
              <a:t>12.05.2025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B761A-D4BD-4472-B2BA-533EAB187A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332072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83068" y="609599"/>
            <a:ext cx="2284487" cy="518160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3796" y="609599"/>
            <a:ext cx="7916872" cy="5181601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9546D-15BF-4462-95C5-15F59868FAFE}" type="datetimeFigureOut">
              <a:rPr lang="ru-RU" smtClean="0"/>
              <a:t>12.05.2025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B761A-D4BD-4472-B2BA-533EAB187A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76857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9546D-15BF-4462-95C5-15F59868FAFE}" type="datetimeFigureOut">
              <a:rPr lang="ru-RU" smtClean="0"/>
              <a:t>12.05.2025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B761A-D4BD-4472-B2BA-533EAB187A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1010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1761067"/>
            <a:ext cx="9590550" cy="1828813"/>
          </a:xfrm>
        </p:spPr>
        <p:txBody>
          <a:bodyPr anchor="b"/>
          <a:lstStyle>
            <a:lvl1pPr algn="ctr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3589879"/>
            <a:ext cx="9590550" cy="1507054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9546D-15BF-4462-95C5-15F59868FAFE}" type="datetimeFigureOut">
              <a:rPr lang="ru-RU" smtClean="0"/>
              <a:t>12.05.2025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B761A-D4BD-4472-B2BA-533EAB187A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2459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3795" y="1732449"/>
            <a:ext cx="5060497" cy="4058750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2892" y="1732449"/>
            <a:ext cx="5064665" cy="4058751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9546D-15BF-4462-95C5-15F59868FAFE}" type="datetimeFigureOut">
              <a:rPr lang="ru-RU" smtClean="0"/>
              <a:t>12.05.2025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B761A-D4BD-4472-B2BA-533EAB187A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3001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 descr="Slate-V2-HD-comp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795" y="1734506"/>
            <a:ext cx="5089072" cy="4148769"/>
          </a:xfrm>
          <a:prstGeom prst="rect">
            <a:avLst/>
          </a:prstGeom>
        </p:spPr>
      </p:pic>
      <p:pic>
        <p:nvPicPr>
          <p:cNvPr id="21" name="Picture 20" descr="Slate-V2-HD-comp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8485" y="1734506"/>
            <a:ext cx="5089072" cy="414876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5872" y="1835254"/>
            <a:ext cx="4876344" cy="544884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5872" y="2380137"/>
            <a:ext cx="4876344" cy="3411063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94967" y="1835254"/>
            <a:ext cx="4895330" cy="544883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94967" y="2380137"/>
            <a:ext cx="4895330" cy="3411063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9546D-15BF-4462-95C5-15F59868FAFE}" type="datetimeFigureOut">
              <a:rPr lang="ru-RU" smtClean="0"/>
              <a:t>12.05.2025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B761A-D4BD-4472-B2BA-533EAB187A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2144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9546D-15BF-4462-95C5-15F59868FAFE}" type="datetimeFigureOut">
              <a:rPr lang="ru-RU" smtClean="0"/>
              <a:t>12.05.2025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B761A-D4BD-4472-B2BA-533EAB187A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03631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9546D-15BF-4462-95C5-15F59868FAFE}" type="datetimeFigureOut">
              <a:rPr lang="ru-RU" smtClean="0"/>
              <a:t>12.05.2025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B761A-D4BD-4472-B2BA-533EAB187A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34331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3706889" cy="182191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5633" y="609600"/>
            <a:ext cx="6411924" cy="518160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2431518"/>
            <a:ext cx="3706889" cy="3359681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9546D-15BF-4462-95C5-15F59868FAFE}" type="datetimeFigureOut">
              <a:rPr lang="ru-RU" smtClean="0"/>
              <a:t>12.05.2025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B761A-D4BD-4472-B2BA-533EAB187A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2182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 descr="Slate-V2-HD-vert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3665" y="609600"/>
            <a:ext cx="3584166" cy="520483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923"/>
            <a:ext cx="5934949" cy="1829338"/>
          </a:xfrm>
        </p:spPr>
        <p:txBody>
          <a:bodyPr anchor="b">
            <a:noAutofit/>
          </a:bodyPr>
          <a:lstStyle>
            <a:lvl1pPr algn="ctr">
              <a:defRPr sz="32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42551" y="763702"/>
            <a:ext cx="3275751" cy="4912822"/>
          </a:xfr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2439261"/>
            <a:ext cx="5934949" cy="337613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9546D-15BF-4462-95C5-15F59868FAFE}" type="datetimeFigureOut">
              <a:rPr lang="ru-RU" smtClean="0"/>
              <a:t>12.05.2025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B761A-D4BD-4472-B2BA-533EAB187A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52692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970450"/>
          </a:xfrm>
          <a:prstGeom prst="rect">
            <a:avLst/>
          </a:prstGeom>
          <a:effectLst>
            <a:outerShdw blurRad="25400" dir="17880000">
              <a:srgbClr val="000000">
                <a:alpha val="46000"/>
              </a:srgbClr>
            </a:outerShdw>
          </a:effectLst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95" y="1732449"/>
            <a:ext cx="10353762" cy="4058751"/>
          </a:xfrm>
          <a:prstGeom prst="rect">
            <a:avLst/>
          </a:prstGeom>
          <a:effectLst>
            <a:outerShdw blurRad="25400" dir="17880000">
              <a:srgbClr val="000000">
                <a:alpha val="46000"/>
              </a:srgbClr>
            </a:outerShdw>
          </a:effectLst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6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95000"/>
                  </a:schemeClr>
                </a:solidFill>
                <a:effectLst>
                  <a:outerShdw blurRad="50800" dist="38100" dir="2700000" algn="tl" rotWithShape="0">
                    <a:schemeClr val="bg1">
                      <a:alpha val="43000"/>
                    </a:schemeClr>
                  </a:outerShdw>
                </a:effectLst>
              </a:defRPr>
            </a:lvl1pPr>
          </a:lstStyle>
          <a:p>
            <a:fld id="{8799546D-15BF-4462-95C5-15F59868FAFE}" type="datetimeFigureOut">
              <a:rPr lang="ru-RU" smtClean="0"/>
              <a:t>12.05.2025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95" y="5883275"/>
            <a:ext cx="66728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</a:schemeClr>
                </a:solidFill>
                <a:effectLst>
                  <a:outerShdw blurRad="50800" dist="38100" dir="2700000" algn="tl" rotWithShape="0">
                    <a:schemeClr val="bg1">
                      <a:alpha val="43000"/>
                    </a:schemeClr>
                  </a:outerShdw>
                </a:effectLst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5354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95000"/>
                  </a:schemeClr>
                </a:solidFill>
                <a:effectLst>
                  <a:outerShdw blurRad="50800" dist="38100" dir="2700000" algn="tl" rotWithShape="0">
                    <a:schemeClr val="bg1">
                      <a:alpha val="43000"/>
                    </a:schemeClr>
                  </a:outerShdw>
                </a:effectLst>
              </a:defRPr>
            </a:lvl1pPr>
          </a:lstStyle>
          <a:p>
            <a:fld id="{920B761A-D4BD-4472-B2BA-533EAB187A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87944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  <p:sldLayoutId id="2147483756" r:id="rId12"/>
    <p:sldLayoutId id="2147483757" r:id="rId13"/>
    <p:sldLayoutId id="2147483758" r:id="rId14"/>
    <p:sldLayoutId id="2147483759" r:id="rId15"/>
    <p:sldLayoutId id="2147483760" r:id="rId16"/>
    <p:sldLayoutId id="2147483761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0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06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20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1pPr>
      <a:lvl2pPr marL="720000" indent="-270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"/>
        <a:defRPr sz="18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2pPr>
      <a:lvl3pPr marL="1026000" indent="-216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6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3pPr>
      <a:lvl4pPr marL="1386000" indent="-216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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4pPr>
      <a:lvl5pPr marL="1674000" indent="-216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5pPr>
      <a:lvl6pPr marL="20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6pPr>
      <a:lvl7pPr marL="240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7pPr>
      <a:lvl8pPr marL="278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8pPr>
      <a:lvl9pPr marL="310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4254" y="329956"/>
            <a:ext cx="10943492" cy="1325563"/>
          </a:xfrm>
          <a:noFill/>
          <a:ln w="9525" cap="flat" cmpd="sng" algn="ctr">
            <a:solidFill>
              <a:schemeClr val="tx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>
            <a:normAutofit/>
          </a:bodyPr>
          <a:lstStyle/>
          <a:p>
            <a:r>
              <a:rPr lang="ru-RU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Вклад Математиков в обороне Москвы</a:t>
            </a:r>
            <a:endParaRPr lang="ru-RU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64149" y="1831609"/>
            <a:ext cx="4595446" cy="4909282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Андрей Николаевич Колмогоров в годы Великой Отечественной войны внёс значительный вклад в решение задач оборонного значения.  </a:t>
            </a:r>
          </a:p>
          <a:p>
            <a:endParaRPr lang="ru-RU" dirty="0" smtClean="0">
              <a:solidFill>
                <a:schemeClr val="tx1"/>
              </a:solidFill>
            </a:endParaRPr>
          </a:p>
          <a:p>
            <a:r>
              <a:rPr lang="ru-RU" dirty="0" smtClean="0">
                <a:solidFill>
                  <a:schemeClr val="tx1"/>
                </a:solidFill>
              </a:rPr>
              <a:t>По заданию Главного артиллерийского управления армии Колмогоров и другие учёные вели работы в области баллистики и механики. 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59595" y="1719994"/>
            <a:ext cx="6329728" cy="49269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447723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83576" y="-144829"/>
            <a:ext cx="11201399" cy="1325563"/>
          </a:xfrm>
        </p:spPr>
        <p:txBody>
          <a:bodyPr>
            <a:normAutofit/>
          </a:bodyPr>
          <a:lstStyle/>
          <a:p>
            <a:r>
              <a:rPr lang="ru-RU" dirty="0" smtClean="0"/>
              <a:t>Применения Колмогорова в обороне столицы</a:t>
            </a: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sz="half" idx="1"/>
          </p:nvPr>
        </p:nvSpPr>
        <p:spPr>
          <a:xfrm>
            <a:off x="865189" y="1180734"/>
            <a:ext cx="5181600" cy="4351338"/>
          </a:xfrm>
        </p:spPr>
        <p:txBody>
          <a:bodyPr>
            <a:normAutofit/>
          </a:bodyPr>
          <a:lstStyle/>
          <a:p>
            <a:r>
              <a:rPr lang="ru-RU" dirty="0"/>
              <a:t>Разработал теорию </a:t>
            </a:r>
            <a:r>
              <a:rPr lang="ru-RU" dirty="0" err="1" smtClean="0"/>
              <a:t>наивыгоднейшего</a:t>
            </a:r>
            <a:r>
              <a:rPr lang="ru-RU" dirty="0" smtClean="0"/>
              <a:t> </a:t>
            </a:r>
            <a:r>
              <a:rPr lang="ru-RU" dirty="0"/>
              <a:t>рассеивания артиллерийских снарядов. Это помогло повысить меткость стрельбы и увеличить эффективность действия артиллерии. </a:t>
            </a:r>
            <a:endParaRPr lang="ru-RU" dirty="0" smtClean="0"/>
          </a:p>
        </p:txBody>
      </p:sp>
      <p:sp>
        <p:nvSpPr>
          <p:cNvPr id="6" name="Объект 5"/>
          <p:cNvSpPr>
            <a:spLocks noGrp="1"/>
          </p:cNvSpPr>
          <p:nvPr>
            <p:ph sz="half" idx="2"/>
          </p:nvPr>
        </p:nvSpPr>
        <p:spPr>
          <a:xfrm>
            <a:off x="6202891" y="1180734"/>
            <a:ext cx="5482084" cy="4694728"/>
          </a:xfrm>
        </p:spPr>
        <p:txBody>
          <a:bodyPr>
            <a:normAutofit/>
          </a:bodyPr>
          <a:lstStyle/>
          <a:p>
            <a:r>
              <a:rPr lang="ru-RU" dirty="0"/>
              <a:t>Определил наилучшие методы местонахождения </a:t>
            </a:r>
            <a:r>
              <a:rPr lang="ru-RU" dirty="0" smtClean="0"/>
              <a:t>самолётов. </a:t>
            </a:r>
          </a:p>
          <a:p>
            <a:r>
              <a:rPr lang="ru-RU" dirty="0"/>
              <a:t>Помог рассчитать, сколько нужно сделать одновременных выстрелов по самолётам противника для того, чтобы иметь наибольшую вероятность попадания. 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929" y="3230074"/>
            <a:ext cx="5326860" cy="362792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20775" y="3229709"/>
            <a:ext cx="5264200" cy="36282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280608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61041" y="0"/>
            <a:ext cx="10353762" cy="888023"/>
          </a:xfrm>
        </p:spPr>
        <p:txBody>
          <a:bodyPr/>
          <a:lstStyle/>
          <a:p>
            <a:r>
              <a:rPr lang="ru-RU" dirty="0" smtClean="0"/>
              <a:t>А</a:t>
            </a:r>
            <a:r>
              <a:rPr lang="ru-RU" dirty="0"/>
              <a:t>э</a:t>
            </a:r>
            <a:r>
              <a:rPr lang="ru-RU" dirty="0" smtClean="0"/>
              <a:t>ростаты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0" y="888023"/>
            <a:ext cx="12265269" cy="5969977"/>
          </a:xfrm>
        </p:spPr>
        <p:txBody>
          <a:bodyPr>
            <a:normAutofit/>
          </a:bodyPr>
          <a:lstStyle/>
          <a:p>
            <a:pPr marL="36900" indent="0" algn="ctr">
              <a:buNone/>
            </a:pPr>
            <a:r>
              <a:rPr lang="ru-RU" dirty="0" smtClean="0"/>
              <a:t>Также одной из важнейших элементов защиты воздушного пространства столицы были аэростаты.</a:t>
            </a:r>
          </a:p>
          <a:p>
            <a:pPr marL="36900" indent="0">
              <a:buNone/>
            </a:pPr>
            <a:r>
              <a:rPr lang="ru-RU" dirty="0" smtClean="0"/>
              <a:t>Аэростат- это маленький воздушный шар применяемый, как для защиты так и для наблюдения  за вражеской авиацией.  </a:t>
            </a:r>
            <a:endParaRPr lang="ru-RU" dirty="0"/>
          </a:p>
          <a:p>
            <a:r>
              <a:rPr lang="ru-RU" dirty="0"/>
              <a:t>Назначение аэростатов — помешать самолётам противника снизиться до бреющего полёта и прицельно разбомбить или обстрелять цели на земле.  </a:t>
            </a:r>
          </a:p>
          <a:p>
            <a:endParaRPr lang="ru-RU" dirty="0"/>
          </a:p>
          <a:p>
            <a:r>
              <a:rPr lang="ru-RU" dirty="0"/>
              <a:t>Внешне аэростаты заграждения напоминали маленькие дирижабли и поднимались обычно ночью по одному или два на одном тросе (в тандеме). Утром дежурство заканчивалось, и их опускали вниз.  </a:t>
            </a:r>
          </a:p>
          <a:p>
            <a:endParaRPr lang="ru-RU" dirty="0"/>
          </a:p>
          <a:p>
            <a:r>
              <a:rPr lang="ru-RU" dirty="0"/>
              <a:t>Главным разработчиком аэростатов в военный период являлся Центральный аэрогидродинамический институт имени профессора Н. Е. Жуковского.  </a:t>
            </a:r>
          </a:p>
          <a:p>
            <a:endParaRPr lang="ru-RU" dirty="0"/>
          </a:p>
          <a:p>
            <a:r>
              <a:rPr lang="ru-RU" dirty="0"/>
              <a:t>Механизм действия аэростата был простым: он взмывал в воздух, неся на себе стальные канаты с закреплёнными на них минами, что не оставляло шансов самолёту при столкновении.  </a:t>
            </a:r>
          </a:p>
        </p:txBody>
      </p:sp>
    </p:spTree>
    <p:extLst>
      <p:ext uri="{BB962C8B-B14F-4D97-AF65-F5344CB8AC3E}">
        <p14:creationId xmlns:p14="http://schemas.microsoft.com/office/powerpoint/2010/main" val="40635834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36445"/>
            <a:ext cx="12192000" cy="68303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523778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2248" y="0"/>
            <a:ext cx="10353762" cy="970450"/>
          </a:xfrm>
        </p:spPr>
        <p:txBody>
          <a:bodyPr/>
          <a:lstStyle/>
          <a:p>
            <a:r>
              <a:rPr lang="ru-RU" dirty="0" smtClean="0"/>
              <a:t>Вооружения воздушной обороны Москвы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902" y="1055441"/>
            <a:ext cx="10415309" cy="5732221"/>
          </a:xfrm>
        </p:spPr>
        <p:txBody>
          <a:bodyPr>
            <a:normAutofit/>
          </a:bodyPr>
          <a:lstStyle/>
          <a:p>
            <a:r>
              <a:rPr lang="ru-RU" dirty="0"/>
              <a:t>Истребители. К 9 июля 1941 года в распоряжении столичных сил ПВО имелось 602 самолёта-истребителя.  15</a:t>
            </a:r>
          </a:p>
          <a:p>
            <a:r>
              <a:rPr lang="ru-RU" dirty="0"/>
              <a:t>Зенитные орудия. К началу войны шесть полков 1-го корпуса ПВО располагали 181 орудием калибром 76 мм и 367 калибром 85 мм. Также использовались полуавтоматические пушки малого калибра, 25-мм автоматические пушки образца 1940 года с индексом 72-К и 37-мм автоматическая пушка образца 1939 года (индекс 61-К). </a:t>
            </a:r>
          </a:p>
          <a:p>
            <a:r>
              <a:rPr lang="ru-RU" dirty="0"/>
              <a:t>Зенитные пулемёты. Самым распространённым оружием армейской, а затем и тыловой ПВО были пулемётные системы Максима.  </a:t>
            </a:r>
          </a:p>
          <a:p>
            <a:r>
              <a:rPr lang="ru-RU" dirty="0"/>
              <a:t>Аэростаты. Одиночные аэростаты предвоенного выпуска типов К6Н, КТН и другие имели высоту подъёма 2500–3000 м, а в системе «тандем» — до 4000–5000 м.  </a:t>
            </a:r>
          </a:p>
          <a:p>
            <a:r>
              <a:rPr lang="ru-RU" dirty="0"/>
              <a:t>Прожекторы. В распоряжении ПВО Москвы было 620 зенитных прожекторов, а также 600 постов воздушного наблюдения, оповещения и связи.  </a:t>
            </a:r>
          </a:p>
        </p:txBody>
      </p:sp>
    </p:spTree>
    <p:extLst>
      <p:ext uri="{BB962C8B-B14F-4D97-AF65-F5344CB8AC3E}">
        <p14:creationId xmlns:p14="http://schemas.microsoft.com/office/powerpoint/2010/main" val="151242769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Вооружение</a:t>
            </a: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dirty="0" smtClean="0"/>
              <a:t>ПВО системы Максима</a:t>
            </a:r>
          </a:p>
          <a:p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dirty="0" smtClean="0"/>
              <a:t>Прожекторы </a:t>
            </a:r>
          </a:p>
          <a:p>
            <a:endParaRPr lang="ru-RU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3795" y="2224085"/>
            <a:ext cx="5243463" cy="3567114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5858" y="2224085"/>
            <a:ext cx="5316704" cy="35671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186898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dirty="0" smtClean="0"/>
              <a:t>Зенитная установка 72 – К</a:t>
            </a:r>
          </a:p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dirty="0" smtClean="0"/>
              <a:t>Тяжелая зенитная установка калибром 128 мм </a:t>
            </a:r>
            <a:r>
              <a:rPr lang="en-US" dirty="0" smtClean="0"/>
              <a:t>Flak40</a:t>
            </a:r>
            <a:r>
              <a:rPr lang="ru-RU" dirty="0" smtClean="0"/>
              <a:t>.</a:t>
            </a:r>
          </a:p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5583" y="2499580"/>
            <a:ext cx="4654779" cy="383930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97540" y="2499580"/>
            <a:ext cx="4760405" cy="38393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029954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ланец">
  <a:themeElements>
    <a:clrScheme name="Сланец">
      <a:dk1>
        <a:sysClr val="windowText" lastClr="000000"/>
      </a:dk1>
      <a:lt1>
        <a:sysClr val="window" lastClr="FFFFFF"/>
      </a:lt1>
      <a:dk2>
        <a:srgbClr val="212123"/>
      </a:dk2>
      <a:lt2>
        <a:srgbClr val="DADADA"/>
      </a:lt2>
      <a:accent1>
        <a:srgbClr val="BC451B"/>
      </a:accent1>
      <a:accent2>
        <a:srgbClr val="D3BA68"/>
      </a:accent2>
      <a:accent3>
        <a:srgbClr val="BB8640"/>
      </a:accent3>
      <a:accent4>
        <a:srgbClr val="AD9277"/>
      </a:accent4>
      <a:accent5>
        <a:srgbClr val="A55A43"/>
      </a:accent5>
      <a:accent6>
        <a:srgbClr val="AD9D7B"/>
      </a:accent6>
      <a:hlink>
        <a:srgbClr val="E98052"/>
      </a:hlink>
      <a:folHlink>
        <a:srgbClr val="F4B69B"/>
      </a:folHlink>
    </a:clrScheme>
    <a:fontScheme name="Сланец">
      <a:majorFont>
        <a:latin typeface="Calisto MT" panose="02040603050505030304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alisto MT" panose="02040603050505030304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ланец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0000"/>
                <a:lumMod val="90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63500" dist="25400" dir="5400000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7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hardEdge"/>
          </a:sp3d>
        </a:effectStyle>
      </a:effectStyleLst>
      <a:bgFillStyleLst>
        <a:solidFill>
          <a:schemeClr val="phClr"/>
        </a:solidFill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lumMod val="80000"/>
              </a:schemeClr>
              <a:schemeClr val="phClr">
                <a:tint val="98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ate" id="{C3F70B94-7CE9-428E-ADC1-3269CC2C3385}" vid="{3F2DE9A5-64E6-437C-A389-CC4477E817E8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TM04033929[[fn=Сланец]]</Template>
  <TotalTime>70</TotalTime>
  <Words>376</Words>
  <Application>Microsoft Office PowerPoint</Application>
  <PresentationFormat>Широкоэкранный</PresentationFormat>
  <Paragraphs>30</Paragraphs>
  <Slides>7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3" baseType="lpstr">
      <vt:lpstr>Calibri</vt:lpstr>
      <vt:lpstr>Calisto MT</vt:lpstr>
      <vt:lpstr>Comic Sans MS</vt:lpstr>
      <vt:lpstr>Trebuchet MS</vt:lpstr>
      <vt:lpstr>Wingdings 2</vt:lpstr>
      <vt:lpstr>Сланец</vt:lpstr>
      <vt:lpstr>Вклад Математиков в обороне Москвы</vt:lpstr>
      <vt:lpstr>Применения Колмогорова в обороне столицы</vt:lpstr>
      <vt:lpstr>Аэростаты</vt:lpstr>
      <vt:lpstr>Презентация PowerPoint</vt:lpstr>
      <vt:lpstr>Вооружения воздушной обороны Москвы</vt:lpstr>
      <vt:lpstr>Вооружение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Вклад Математиков в обороне Москвы</dc:title>
  <dc:creator>MIX PC</dc:creator>
  <cp:lastModifiedBy>Админ</cp:lastModifiedBy>
  <cp:revision>9</cp:revision>
  <dcterms:created xsi:type="dcterms:W3CDTF">2025-03-31T18:18:59Z</dcterms:created>
  <dcterms:modified xsi:type="dcterms:W3CDTF">2025-05-12T20:09:39Z</dcterms:modified>
</cp:coreProperties>
</file>