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8" r:id="rId3"/>
    <p:sldId id="290" r:id="rId4"/>
    <p:sldId id="289" r:id="rId5"/>
    <p:sldId id="280" r:id="rId6"/>
    <p:sldId id="257" r:id="rId7"/>
    <p:sldId id="268" r:id="rId8"/>
    <p:sldId id="259" r:id="rId9"/>
    <p:sldId id="269" r:id="rId10"/>
    <p:sldId id="270" r:id="rId11"/>
    <p:sldId id="271" r:id="rId12"/>
    <p:sldId id="263" r:id="rId13"/>
    <p:sldId id="264" r:id="rId14"/>
    <p:sldId id="279" r:id="rId15"/>
    <p:sldId id="265" r:id="rId16"/>
    <p:sldId id="261" r:id="rId17"/>
    <p:sldId id="275" r:id="rId18"/>
    <p:sldId id="291" r:id="rId19"/>
    <p:sldId id="273" r:id="rId20"/>
    <p:sldId id="282" r:id="rId21"/>
    <p:sldId id="285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946" y="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1556792"/>
            <a:ext cx="4878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МАСТЕР</a:t>
            </a:r>
            <a:r>
              <a:rPr lang="en-US" b="1" dirty="0" smtClean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 - </a:t>
            </a:r>
            <a:r>
              <a:rPr lang="ru-RU" b="1" dirty="0" smtClean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КЛА</a:t>
            </a:r>
            <a:r>
              <a:rPr lang="en-US" b="1" dirty="0" smtClean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CC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ПРИМЕНЕНИЕ </a:t>
            </a:r>
            <a:r>
              <a:rPr lang="ru-RU" b="1" dirty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КИНЕЗИОЛОГИЧЕСКИХ УПРАЖНЕНИЙ </a:t>
            </a:r>
            <a:endParaRPr lang="en-US" b="1" dirty="0" smtClean="0">
              <a:solidFill>
                <a:srgbClr val="FF0000"/>
              </a:solidFill>
              <a:latin typeface="Segoe UI Black" pitchFamily="34" charset="0"/>
              <a:ea typeface="Segoe UI Black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РАБОТЕ С ДОШКОЛЬНИКАМИ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03216"/>
            <a:ext cx="2576337" cy="2348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4048" y="3501009"/>
            <a:ext cx="2880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>
              <a:latin typeface="Times New Roman"/>
            </a:endParaRPr>
          </a:p>
          <a:p>
            <a:pPr algn="r"/>
            <a:endParaRPr lang="ru-RU" dirty="0">
              <a:latin typeface="Times New Roman"/>
            </a:endParaRPr>
          </a:p>
          <a:p>
            <a:pPr algn="r"/>
            <a:endParaRPr lang="ru-RU" dirty="0" smtClean="0">
              <a:latin typeface="Times New Roman"/>
            </a:endParaRPr>
          </a:p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/>
              </a:rPr>
              <a:t>Подготовил</a:t>
            </a:r>
            <a:r>
              <a:rPr lang="ru-RU" dirty="0">
                <a:solidFill>
                  <a:srgbClr val="FF0000"/>
                </a:solidFill>
                <a:latin typeface="Times New Roman"/>
              </a:rPr>
              <a:t>: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/>
              </a:rPr>
              <a:t>Воспитатель</a:t>
            </a:r>
            <a:r>
              <a:rPr lang="en-US" dirty="0" smtClean="0">
                <a:solidFill>
                  <a:srgbClr val="FF0000"/>
                </a:solidFill>
                <a:latin typeface="Times New Roman"/>
              </a:rPr>
              <a:t>: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dirty="0" err="1" smtClean="0">
                <a:solidFill>
                  <a:srgbClr val="FF0000"/>
                </a:solidFill>
                <a:effectLst/>
                <a:latin typeface="Times New Roman"/>
              </a:rPr>
              <a:t>Карагезян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</a:rPr>
              <a:t> Н</a:t>
            </a:r>
            <a:r>
              <a:rPr lang="en-US" dirty="0" smtClean="0">
                <a:solidFill>
                  <a:srgbClr val="FF0000"/>
                </a:solidFill>
                <a:effectLst/>
                <a:latin typeface="Times New Roman"/>
              </a:rPr>
              <a:t>.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</a:rPr>
              <a:t> Г</a:t>
            </a:r>
            <a:r>
              <a:rPr lang="en-US" dirty="0" smtClean="0">
                <a:solidFill>
                  <a:srgbClr val="FF0000"/>
                </a:solidFill>
                <a:effectLst/>
                <a:latin typeface="Times New Roman"/>
              </a:rPr>
              <a:t>.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</a:rPr>
              <a:t> 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21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200150"/>
            <a:ext cx="5937250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71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32"/>
          <a:stretch/>
        </p:blipFill>
        <p:spPr bwMode="auto">
          <a:xfrm>
            <a:off x="1907704" y="1396360"/>
            <a:ext cx="5256584" cy="429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789345" cy="73921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Дом – ежик - замок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25928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438947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Упражнение «Зайчик-колечко-цепочка»</a:t>
            </a:r>
            <a:endParaRPr lang="ru-RU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488558"/>
            <a:ext cx="3672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Прыгнул заинька с крылечка</a:t>
            </a: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И в траве нашел колечко.</a:t>
            </a: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А колечко не простое –</a:t>
            </a: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Блестит, словно золотое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2353" y="2365722"/>
            <a:ext cx="4002015" cy="3633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79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5598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Упражнение «Ножницы-собака-лошадка»</a:t>
            </a:r>
            <a:endParaRPr lang="ru-RU" dirty="0"/>
          </a:p>
        </p:txBody>
      </p:sp>
      <p:pic>
        <p:nvPicPr>
          <p:cNvPr id="4" name="Рисунок 3" descr="hello_html_5b9743a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5" y="1340768"/>
            <a:ext cx="5328592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8148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mycdn.me/i?r=AyH4iRPQ2q0otWIFepML2LxRfqfWGvfpmojOkSpnmX9-OA&amp;dpr=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414213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618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908721"/>
            <a:ext cx="3416587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«Ухо-нос»</a:t>
            </a:r>
            <a:endParaRPr lang="ru-RU" dirty="0"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214554"/>
            <a:ext cx="3024336" cy="218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872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836712"/>
            <a:ext cx="552636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«Лезгинка»</a:t>
            </a:r>
            <a:endParaRPr lang="ru-RU" sz="14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Цель - развитие межполушарного взаимодействия (мозолистого тела), произвольности и самоконтроля. </a:t>
            </a:r>
            <a:endParaRPr lang="ru-RU" sz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87449"/>
            <a:ext cx="292100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503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1785926"/>
            <a:ext cx="2571768" cy="200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3717031"/>
            <a:ext cx="6768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- покажи все красные цифры от 1 до 5 ( все зеленые, желтые и т.д.) Усложнение: - покажи все желтые и черные цифры от 1 до 5. Или: желтые от 1 до 5, а голубые от 5 до 1. Можно дать такую инструкцию: назови все цифры в первой строке, или в третьем столбике. Назови цифры во втором столбике и четвертой строке и т.п.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928670"/>
            <a:ext cx="6965245" cy="1202485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Таблица </a:t>
            </a: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Шульте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для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дошкольников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>г</a:t>
            </a:r>
            <a:r>
              <a:rPr lang="ru-RU" sz="1400" b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лазодвигательные упражнения</a:t>
            </a:r>
            <a:r>
              <a:rPr lang="en-US" sz="1400" b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691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80728"/>
            <a:ext cx="5094312" cy="3649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Предлагаю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Вам, коллеги, выполнить упражнения на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внимание.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1.Нужно постараться как можно быстрее найти и  назвать цифры по порядку в предлагаемых таблицах.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2.Глядя на картинку произнести как можно быстрее цвета, которыми написаны слова.</a:t>
            </a:r>
            <a:endParaRPr lang="ru-RU" sz="2000" dirty="0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96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5284"/>
            <a:ext cx="5472608" cy="518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8613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80728"/>
            <a:ext cx="7056784" cy="33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ru-RU" dirty="0">
              <a:solidFill>
                <a:srgbClr val="333333"/>
              </a:solidFill>
            </a:endParaRPr>
          </a:p>
          <a:p>
            <a:pPr algn="just">
              <a:lnSpc>
                <a:spcPct val="150000"/>
              </a:lnSpc>
            </a:pPr>
            <a:endParaRPr lang="ru-RU" sz="14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статистике, около 95% населения планеты эффективно задействуют лишь одно полушарие мозга (правши — левое, левши — правое). И лишь у 5% людей одинаково эффективно работают оба полушария — как правило, именно такие личности обладают уникальными способностями и талантами. </a:t>
            </a:r>
            <a:endParaRPr lang="ru-RU" sz="14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Многие </a:t>
            </a:r>
            <a:r>
              <a:rPr lang="ru-RU" sz="1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считают, что гениальность — это исключительно врожденная черта, дар природы, удачное сочетание генов. Но это не всегда так: если ребенок в течение хотя бы года выполняет упражнения, которые задействуют оба полушария, то в будущем мозг работает эффективнее. </a:t>
            </a:r>
          </a:p>
        </p:txBody>
      </p:sp>
    </p:spTree>
    <p:extLst>
      <p:ext uri="{BB962C8B-B14F-4D97-AF65-F5344CB8AC3E}">
        <p14:creationId xmlns:p14="http://schemas.microsoft.com/office/powerpoint/2010/main" xmlns="" val="21781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87"/>
          <a:stretch/>
        </p:blipFill>
        <p:spPr bwMode="auto">
          <a:xfrm>
            <a:off x="1187624" y="1619250"/>
            <a:ext cx="7152795" cy="458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3708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https://sun9-34.userapi.com/c850424/v850424686/1795f1/LwT0tKXNX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3888432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59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09017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внимание! </a:t>
            </a:r>
          </a:p>
        </p:txBody>
      </p:sp>
    </p:spTree>
    <p:extLst>
      <p:ext uri="{BB962C8B-B14F-4D97-AF65-F5344CB8AC3E}">
        <p14:creationId xmlns:p14="http://schemas.microsoft.com/office/powerpoint/2010/main" xmlns="" val="230862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46000"/>
            <a:ext cx="6208000" cy="34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156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2400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100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mycdn.me/i?r=AyH4iRPQ2q0otWIFepML2LxRGsEIwfFjjevdECKERUQcGw&amp;dpr=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05639"/>
            <a:ext cx="6264696" cy="380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2690336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Мозг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 сравнить с мышцами, чем больше тренируешь, тем быстрее растут их способности. Как только забываешь об их потребностях, они ослабевают и даже атрофируются.</a:t>
            </a:r>
          </a:p>
        </p:txBody>
      </p:sp>
    </p:spTree>
    <p:extLst>
      <p:ext uri="{BB962C8B-B14F-4D97-AF65-F5344CB8AC3E}">
        <p14:creationId xmlns:p14="http://schemas.microsoft.com/office/powerpoint/2010/main" xmlns="" val="302654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513091"/>
            <a:ext cx="68407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Кинезиология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– наука о развитии головного мозга через движение. Она существует уже двести лет и используется во всем мире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Кинезиологические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упражнение – это комплекс движений позволяющих активизировать межполушарное воздействие. </a:t>
            </a:r>
            <a:endParaRPr lang="ru-RU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4098414"/>
            <a:ext cx="64087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Кинезиология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относится к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здоровьесберегающей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технологии.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28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200150"/>
            <a:ext cx="5937250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7225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80728"/>
            <a:ext cx="676875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Виды </a:t>
            </a:r>
            <a:r>
              <a:rPr lang="ru-RU" sz="1400" dirty="0" err="1">
                <a:latin typeface="Times New Roman"/>
                <a:ea typeface="Times New Roman"/>
              </a:rPr>
              <a:t>кинезиологических</a:t>
            </a:r>
            <a:r>
              <a:rPr lang="ru-RU" sz="1400" dirty="0">
                <a:latin typeface="Times New Roman"/>
                <a:ea typeface="Times New Roman"/>
              </a:rPr>
              <a:t> упражнений: </a:t>
            </a:r>
            <a:endParaRPr lang="ru-RU" sz="1400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b="1" dirty="0">
                <a:latin typeface="Times New Roman"/>
                <a:ea typeface="Times New Roman"/>
              </a:rPr>
              <a:t>Растяжки</a:t>
            </a:r>
            <a:r>
              <a:rPr lang="ru-RU" sz="1400" dirty="0">
                <a:latin typeface="Times New Roman"/>
                <a:ea typeface="Times New Roman"/>
              </a:rPr>
              <a:t> нормализуют </a:t>
            </a:r>
            <a:r>
              <a:rPr lang="ru-RU" sz="1400" dirty="0" err="1">
                <a:latin typeface="Times New Roman"/>
                <a:ea typeface="Times New Roman"/>
              </a:rPr>
              <a:t>гипертонус</a:t>
            </a:r>
            <a:r>
              <a:rPr lang="ru-RU" sz="1400" dirty="0">
                <a:latin typeface="Times New Roman"/>
                <a:ea typeface="Times New Roman"/>
              </a:rPr>
              <a:t> (неконтролируемое чрезмерное мышечное напряжение) и </a:t>
            </a:r>
            <a:r>
              <a:rPr lang="ru-RU" sz="1400" dirty="0" err="1">
                <a:latin typeface="Times New Roman"/>
                <a:ea typeface="Times New Roman"/>
              </a:rPr>
              <a:t>гипотонус</a:t>
            </a:r>
            <a:r>
              <a:rPr lang="ru-RU" sz="1400" dirty="0">
                <a:latin typeface="Times New Roman"/>
                <a:ea typeface="Times New Roman"/>
              </a:rPr>
              <a:t> (неконтролируемая мышечная вялость). </a:t>
            </a:r>
            <a:endParaRPr lang="ru-RU" sz="1400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b="1" dirty="0">
                <a:latin typeface="Times New Roman"/>
                <a:ea typeface="Times New Roman"/>
              </a:rPr>
              <a:t>Дыхательные упражнения </a:t>
            </a:r>
            <a:r>
              <a:rPr lang="ru-RU" sz="1400" dirty="0">
                <a:latin typeface="Times New Roman"/>
                <a:ea typeface="Times New Roman"/>
              </a:rPr>
              <a:t>улучшают ритмику организма, развивают самоконтроль и произвольность.</a:t>
            </a:r>
            <a:endParaRPr lang="ru-RU" sz="1400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b="1" dirty="0">
                <a:latin typeface="Times New Roman"/>
                <a:ea typeface="Times New Roman"/>
              </a:rPr>
              <a:t>Глазодвигательные упражнения </a:t>
            </a:r>
            <a:r>
              <a:rPr lang="ru-RU" sz="1400" dirty="0">
                <a:latin typeface="Times New Roman"/>
                <a:ea typeface="Times New Roman"/>
              </a:rPr>
              <a:t>позволяют расширить поле зрения, улучшить восприятие. Однонаправленные и разнонаправленные движения глаз и языка развивают межполушарное взаимодействие и повышают </a:t>
            </a:r>
            <a:r>
              <a:rPr lang="ru-RU" sz="1400" dirty="0" err="1">
                <a:latin typeface="Times New Roman"/>
                <a:ea typeface="Times New Roman"/>
              </a:rPr>
              <a:t>энергетизацию</a:t>
            </a:r>
            <a:r>
              <a:rPr lang="ru-RU" sz="1400" dirty="0">
                <a:latin typeface="Times New Roman"/>
                <a:ea typeface="Times New Roman"/>
              </a:rPr>
              <a:t> организма.</a:t>
            </a:r>
            <a:endParaRPr lang="ru-RU" sz="1400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Times New Roman"/>
              </a:rPr>
              <a:t>При выполнении </a:t>
            </a:r>
            <a:r>
              <a:rPr lang="ru-RU" sz="1400" b="1" dirty="0">
                <a:latin typeface="Times New Roman"/>
                <a:ea typeface="Times New Roman"/>
              </a:rPr>
              <a:t>телесных движений </a:t>
            </a:r>
            <a:r>
              <a:rPr lang="ru-RU" sz="1400" dirty="0">
                <a:latin typeface="Times New Roman"/>
                <a:ea typeface="Times New Roman"/>
              </a:rPr>
              <a:t>развивается межполушарное взаимодействие, снимаются непроизвольные, непреднамеренные движения и мышечные зажимы. Оказывается, человеку для закрепления мысли необходимо движение. </a:t>
            </a:r>
            <a:endParaRPr lang="ru-RU" sz="1400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b="1" dirty="0">
                <a:latin typeface="Times New Roman"/>
                <a:ea typeface="Times New Roman"/>
              </a:rPr>
              <a:t>Упражнения для релаксации </a:t>
            </a:r>
            <a:r>
              <a:rPr lang="ru-RU" sz="1400" dirty="0">
                <a:latin typeface="Times New Roman"/>
                <a:ea typeface="Times New Roman"/>
              </a:rPr>
              <a:t>способствуют расслаблению, снятию напряжения. </a:t>
            </a:r>
            <a:endParaRPr lang="ru-RU" sz="1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938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200150"/>
            <a:ext cx="5937250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285860"/>
            <a:ext cx="5937250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832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9478</TotalTime>
  <Words>313</Words>
  <Application>Microsoft Office PowerPoint</Application>
  <PresentationFormat>Экран (4:3)</PresentationFormat>
  <Paragraphs>50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Кнопка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Дом – ежик - замок</vt:lpstr>
      <vt:lpstr>Слайд 12</vt:lpstr>
      <vt:lpstr>Слайд 13</vt:lpstr>
      <vt:lpstr>Слайд 14</vt:lpstr>
      <vt:lpstr>Слайд 15</vt:lpstr>
      <vt:lpstr>Слайд 16</vt:lpstr>
      <vt:lpstr>Таблица Шульте для дошкольников (глазодвигательные упражнения)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34</cp:revision>
  <dcterms:created xsi:type="dcterms:W3CDTF">2020-02-06T01:20:59Z</dcterms:created>
  <dcterms:modified xsi:type="dcterms:W3CDTF">2025-02-08T12:06:16Z</dcterms:modified>
</cp:coreProperties>
</file>