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305" r:id="rId5"/>
    <p:sldId id="262" r:id="rId6"/>
    <p:sldId id="263" r:id="rId7"/>
    <p:sldId id="265" r:id="rId8"/>
    <p:sldId id="269" r:id="rId9"/>
    <p:sldId id="270" r:id="rId10"/>
    <p:sldId id="266" r:id="rId11"/>
    <p:sldId id="267" r:id="rId12"/>
    <p:sldId id="268" r:id="rId13"/>
    <p:sldId id="272" r:id="rId14"/>
    <p:sldId id="271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3" r:id="rId45"/>
    <p:sldId id="304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2" y="-14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DFA28-87F8-40C8-9560-6BEF5C9E4EF3}" type="datetimeFigureOut">
              <a:rPr lang="ru-RU" smtClean="0"/>
              <a:pPr/>
              <a:t>21.11.2016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" TargetMode="External"/><Relationship Id="rId2" Type="http://schemas.openxmlformats.org/officeDocument/2006/relationships/hyperlink" Target="http://elenaranko.ucoz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9952" y="4214818"/>
            <a:ext cx="3763962" cy="1591041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000" dirty="0" smtClean="0">
                <a:solidFill>
                  <a:schemeClr val="tx1"/>
                </a:solidFill>
              </a:rPr>
              <a:t>Подготовила: учитель русского языка и литературы Сампурского филиала                 МБОУ «Сатинская СОШ»                       Осипова Н. В.</a:t>
            </a:r>
          </a:p>
          <a:p>
            <a:pPr>
              <a:spcBef>
                <a:spcPts val="0"/>
              </a:spcBef>
            </a:pPr>
            <a:endParaRPr lang="ru-RU" sz="20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763688" y="1268760"/>
            <a:ext cx="6120680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00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3108" y="1000109"/>
            <a:ext cx="5429288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Повторение изученного         о словосочетании и главных членах предложения. Подготовка к ОГЭ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(</a:t>
            </a:r>
            <a:r>
              <a:rPr lang="ru-RU" sz="2400" dirty="0" smtClean="0">
                <a:solidFill>
                  <a:srgbClr val="C00000"/>
                </a:solidFill>
              </a:rPr>
              <a:t>Урок русского языка в 8 ж классе)</a:t>
            </a:r>
          </a:p>
          <a:p>
            <a:pPr algn="ctr"/>
            <a:endParaRPr lang="ru-RU" sz="3200" dirty="0" smtClean="0">
              <a:solidFill>
                <a:srgbClr val="C00000"/>
              </a:solidFill>
            </a:endParaRPr>
          </a:p>
          <a:p>
            <a:pPr algn="ctr"/>
            <a:endParaRPr lang="ru-RU" sz="3200" dirty="0" smtClean="0">
              <a:solidFill>
                <a:srgbClr val="C00000"/>
              </a:solidFill>
            </a:endParaRPr>
          </a:p>
          <a:p>
            <a:pPr algn="ctr"/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150019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3. Из предложения 15 выпишите словосочетание со способом подчинительной связи </a:t>
            </a:r>
            <a:r>
              <a:rPr lang="ru-RU" sz="3600" b="1" i="1" dirty="0" smtClean="0">
                <a:solidFill>
                  <a:srgbClr val="C00000"/>
                </a:solidFill>
              </a:rPr>
              <a:t>управление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71604" y="2643182"/>
            <a:ext cx="7115196" cy="3482981"/>
          </a:xfrm>
        </p:spPr>
        <p:txBody>
          <a:bodyPr/>
          <a:lstStyle/>
          <a:p>
            <a:r>
              <a:rPr lang="ru-RU" dirty="0" smtClean="0"/>
              <a:t>(15) Мир вокруг стал похожим на черно-белую фотографию.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150019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3. Из предложения 15 выпишите словосочетание со способом подчинительной связи </a:t>
            </a:r>
            <a:r>
              <a:rPr lang="ru-RU" sz="3600" b="1" i="1" dirty="0" smtClean="0">
                <a:solidFill>
                  <a:srgbClr val="C00000"/>
                </a:solidFill>
              </a:rPr>
              <a:t>управление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71604" y="2643182"/>
            <a:ext cx="7115196" cy="3482981"/>
          </a:xfrm>
        </p:spPr>
        <p:txBody>
          <a:bodyPr/>
          <a:lstStyle/>
          <a:p>
            <a:r>
              <a:rPr lang="ru-RU" dirty="0" smtClean="0"/>
              <a:t>(15) Мир вокруг стал похожим на черно-белую фотографию.</a:t>
            </a:r>
          </a:p>
          <a:p>
            <a:endParaRPr lang="ru-RU" dirty="0" smtClean="0"/>
          </a:p>
          <a:p>
            <a:r>
              <a:rPr lang="ru-RU" i="1" dirty="0" smtClean="0"/>
              <a:t>Стал похожим на фотографию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150019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4. Из предложения 14 выпишите словосочетание со способом подчинительной связи </a:t>
            </a:r>
            <a:r>
              <a:rPr lang="ru-RU" sz="3200" b="1" i="1" dirty="0" smtClean="0">
                <a:solidFill>
                  <a:srgbClr val="C00000"/>
                </a:solidFill>
              </a:rPr>
              <a:t>примыкание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3042" y="2643182"/>
            <a:ext cx="7043758" cy="3482981"/>
          </a:xfrm>
        </p:spPr>
        <p:txBody>
          <a:bodyPr/>
          <a:lstStyle/>
          <a:p>
            <a:r>
              <a:rPr lang="ru-RU" dirty="0" smtClean="0"/>
              <a:t>(14) Они медленно кружились в завораживающем танце и застилали землю белоснежным ковром.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150019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4. Из предложения 14 выпишите словосочетание со способом подчинительной связи </a:t>
            </a:r>
            <a:r>
              <a:rPr lang="ru-RU" sz="3200" b="1" i="1" dirty="0" smtClean="0">
                <a:solidFill>
                  <a:srgbClr val="C00000"/>
                </a:solidFill>
              </a:rPr>
              <a:t>примыкание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3042" y="2643182"/>
            <a:ext cx="7043758" cy="3482981"/>
          </a:xfrm>
        </p:spPr>
        <p:txBody>
          <a:bodyPr/>
          <a:lstStyle/>
          <a:p>
            <a:r>
              <a:rPr lang="ru-RU" dirty="0" smtClean="0"/>
              <a:t>(14) Они медленно кружились в завораживающем танце и застилали землю белоснежным ковром. </a:t>
            </a:r>
          </a:p>
          <a:p>
            <a:endParaRPr lang="ru-RU" dirty="0" smtClean="0"/>
          </a:p>
          <a:p>
            <a:r>
              <a:rPr lang="ru-RU" b="1" i="1" dirty="0" smtClean="0"/>
              <a:t>Кружились медленно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250033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5. Замените словосочетание </a:t>
            </a:r>
            <a:r>
              <a:rPr lang="ru-RU" sz="2800" b="1" i="1" dirty="0" smtClean="0">
                <a:solidFill>
                  <a:srgbClr val="C00000"/>
                </a:solidFill>
              </a:rPr>
              <a:t>«яростно срывает»</a:t>
            </a:r>
            <a:r>
              <a:rPr lang="ru-RU" sz="2800" b="1" dirty="0" smtClean="0">
                <a:solidFill>
                  <a:srgbClr val="C00000"/>
                </a:solidFill>
              </a:rPr>
              <a:t> в предложении 3, построенное на основе подчинительной связи </a:t>
            </a:r>
            <a:r>
              <a:rPr lang="ru-RU" sz="2800" b="1" i="1" dirty="0" smtClean="0">
                <a:solidFill>
                  <a:srgbClr val="C00000"/>
                </a:solidFill>
              </a:rPr>
              <a:t>примыкание </a:t>
            </a:r>
            <a:r>
              <a:rPr lang="ru-RU" sz="2800" b="1" dirty="0" smtClean="0">
                <a:solidFill>
                  <a:srgbClr val="C00000"/>
                </a:solidFill>
              </a:rPr>
              <a:t>синонимичным словосочетанием со связью </a:t>
            </a:r>
            <a:r>
              <a:rPr lang="ru-RU" sz="2800" b="1" i="1" dirty="0" smtClean="0">
                <a:solidFill>
                  <a:srgbClr val="C00000"/>
                </a:solidFill>
              </a:rPr>
              <a:t>управление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85918" y="3429000"/>
            <a:ext cx="6900882" cy="2697163"/>
          </a:xfrm>
        </p:spPr>
        <p:txBody>
          <a:bodyPr/>
          <a:lstStyle/>
          <a:p>
            <a:r>
              <a:rPr lang="ru-RU" dirty="0" smtClean="0"/>
              <a:t>(3) Ветер яростно срывает последние разноцветные листья и кидает их на мокрую землю.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250033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5. Замените словосочетание </a:t>
            </a:r>
            <a:r>
              <a:rPr lang="ru-RU" sz="2800" b="1" i="1" dirty="0" smtClean="0">
                <a:solidFill>
                  <a:srgbClr val="C00000"/>
                </a:solidFill>
              </a:rPr>
              <a:t>«яростно срывает»</a:t>
            </a:r>
            <a:r>
              <a:rPr lang="ru-RU" sz="2800" b="1" dirty="0" smtClean="0">
                <a:solidFill>
                  <a:srgbClr val="C00000"/>
                </a:solidFill>
              </a:rPr>
              <a:t> в предложении 3, построенное на основе подчинительной связи </a:t>
            </a:r>
            <a:r>
              <a:rPr lang="ru-RU" sz="2800" b="1" i="1" dirty="0" smtClean="0">
                <a:solidFill>
                  <a:srgbClr val="C00000"/>
                </a:solidFill>
              </a:rPr>
              <a:t>примыкание </a:t>
            </a:r>
            <a:r>
              <a:rPr lang="ru-RU" sz="2800" b="1" dirty="0" smtClean="0">
                <a:solidFill>
                  <a:srgbClr val="C00000"/>
                </a:solidFill>
              </a:rPr>
              <a:t>синонимичным словосочетанием со связью </a:t>
            </a:r>
            <a:r>
              <a:rPr lang="ru-RU" sz="2800" b="1" i="1" dirty="0" smtClean="0">
                <a:solidFill>
                  <a:srgbClr val="C00000"/>
                </a:solidFill>
              </a:rPr>
              <a:t>управление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85918" y="3429000"/>
            <a:ext cx="6900882" cy="2697163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(3) Ветер яростно срывает последние разноцветные листья и кидает их на мокрую землю.</a:t>
            </a:r>
          </a:p>
          <a:p>
            <a:endParaRPr lang="ru-RU" dirty="0" smtClean="0"/>
          </a:p>
          <a:p>
            <a:r>
              <a:rPr lang="ru-RU" b="1" i="1" dirty="0" smtClean="0"/>
              <a:t>Срывает с яростью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5423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6. Среди данных предложений  найдите предложение с составным именным сказуемым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57422" y="2428868"/>
            <a:ext cx="6329378" cy="3697295"/>
          </a:xfrm>
        </p:spPr>
        <p:txBody>
          <a:bodyPr>
            <a:normAutofit lnSpcReduction="10000"/>
          </a:bodyPr>
          <a:lstStyle/>
          <a:p>
            <a:r>
              <a:rPr lang="ru-RU" sz="2600" dirty="0" smtClean="0"/>
              <a:t>А) Они кружились в танце и застилали землю белоснежным ковром.</a:t>
            </a:r>
          </a:p>
          <a:p>
            <a:r>
              <a:rPr lang="ru-RU" sz="2600" dirty="0" smtClean="0"/>
              <a:t>Б) Птицы начинают собираться в стаи и летят на юг.</a:t>
            </a:r>
          </a:p>
          <a:p>
            <a:r>
              <a:rPr lang="ru-RU" sz="2600" dirty="0" smtClean="0"/>
              <a:t>В) В солнечный день поздней осени воздух становится кристально-прозрачным.</a:t>
            </a:r>
          </a:p>
          <a:p>
            <a:r>
              <a:rPr lang="ru-RU" sz="2600" dirty="0" smtClean="0"/>
              <a:t>Г) То выпадет снег, то зарядит мелкий дождь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5423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6. Среди данных предложений  найдите предложение с составным именным сказуемым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57422" y="2428868"/>
            <a:ext cx="6329378" cy="3697295"/>
          </a:xfrm>
        </p:spPr>
        <p:txBody>
          <a:bodyPr>
            <a:normAutofit lnSpcReduction="10000"/>
          </a:bodyPr>
          <a:lstStyle/>
          <a:p>
            <a:r>
              <a:rPr lang="ru-RU" sz="2600" dirty="0" smtClean="0"/>
              <a:t>А) Они кружились в танце и застилали землю белоснежным ковром.</a:t>
            </a:r>
          </a:p>
          <a:p>
            <a:r>
              <a:rPr lang="ru-RU" sz="2600" dirty="0" smtClean="0"/>
              <a:t>Б) Птицы начинают собираться в стаи и летят на юг.</a:t>
            </a:r>
          </a:p>
          <a:p>
            <a:r>
              <a:rPr lang="ru-RU" sz="2600" b="1" i="1" dirty="0" smtClean="0"/>
              <a:t>В) В солнечный день поздней осени воздух становится кристально-прозрачным.</a:t>
            </a:r>
          </a:p>
          <a:p>
            <a:r>
              <a:rPr lang="ru-RU" sz="2600" dirty="0" smtClean="0"/>
              <a:t>Г) То выпадет снег, то зарядит мелкий дождь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178595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7. Среди предложений 9-13 укажите предложение, в котором встречается такое средство художественной выразительности, как сравнение, укажите его номер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3042" y="2928934"/>
            <a:ext cx="7043758" cy="364333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 (9) Утром появляется первый иней. (10) Днем солнце старается прогреть землю. (11) В солнечный день поздней осени воздух становится кристально-прозрачным, строгие силуэты голых деревьев отбрасывают причудливые чёткие тени на асфальт. (12) Во всем ощущается морозное дыхание зимы.    (13) За ночь на небе образовались свинцовые тучи, а утром, словно пух, из них посыпались первые легкие снежинки.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178595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7. Среди предложений 9-13 укажите предложение, в котором встречается такое средство художественной выразительности, как сравнение, укажите его номер</a:t>
            </a:r>
            <a:br>
              <a:rPr lang="ru-RU" sz="3200" b="1" dirty="0" smtClean="0">
                <a:solidFill>
                  <a:srgbClr val="C00000"/>
                </a:solidFill>
              </a:rPr>
            </a:b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3042" y="2928934"/>
            <a:ext cx="7043758" cy="364333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 (9) Утром появляется первый иней. (10) Днем солнце старается прогреть землю. (11) В солнечный день поздней осени воздух становится кристально-прозрачным, строгие силуэты голых деревьев отбрасывают причудливые чёткие тени на асфальт. (12) Во всем ощущается морозное дыхание зимы.    </a:t>
            </a:r>
            <a:r>
              <a:rPr lang="ru-RU" b="1" i="1" dirty="0" smtClean="0"/>
              <a:t>(13) За ночь на небе образовались свинцовые тучи, а утром, словно пух, из них посыпались первые легкие снежинки. 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Цели урока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1600200"/>
            <a:ext cx="7258072" cy="4525963"/>
          </a:xfrm>
        </p:spPr>
        <p:txBody>
          <a:bodyPr>
            <a:normAutofit/>
          </a:bodyPr>
          <a:lstStyle/>
          <a:p>
            <a:r>
              <a:rPr lang="ru-RU" dirty="0" smtClean="0"/>
              <a:t>Систематизация и обобщение изученного о главных членах предложения и словосочетании</a:t>
            </a:r>
          </a:p>
          <a:p>
            <a:r>
              <a:rPr lang="ru-RU" dirty="0" smtClean="0"/>
              <a:t>Подготовка к итоговой государственной аттестации</a:t>
            </a:r>
          </a:p>
          <a:p>
            <a:r>
              <a:rPr lang="ru-RU" dirty="0" smtClean="0"/>
              <a:t>Развитие творческих способностей</a:t>
            </a:r>
          </a:p>
          <a:p>
            <a:r>
              <a:rPr lang="ru-RU" dirty="0" smtClean="0"/>
              <a:t>Воспитание любви к природе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264320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8. Среди предложений 8-10, найдите предложение(-я), в котором(-</a:t>
            </a:r>
            <a:r>
              <a:rPr lang="ru-RU" sz="3200" b="1" dirty="0" err="1" smtClean="0">
                <a:solidFill>
                  <a:srgbClr val="C00000"/>
                </a:solidFill>
              </a:rPr>
              <a:t>ых</a:t>
            </a:r>
            <a:r>
              <a:rPr lang="ru-RU" sz="3200" b="1" dirty="0" smtClean="0">
                <a:solidFill>
                  <a:srgbClr val="C00000"/>
                </a:solidFill>
              </a:rPr>
              <a:t>) встречается(-</a:t>
            </a:r>
            <a:r>
              <a:rPr lang="ru-RU" sz="3200" b="1" dirty="0" err="1" smtClean="0">
                <a:solidFill>
                  <a:srgbClr val="C00000"/>
                </a:solidFill>
              </a:rPr>
              <a:t>ются</a:t>
            </a:r>
            <a:r>
              <a:rPr lang="ru-RU" sz="3200" b="1" dirty="0" smtClean="0">
                <a:solidFill>
                  <a:srgbClr val="C00000"/>
                </a:solidFill>
              </a:rPr>
              <a:t>) составное(-</a:t>
            </a:r>
            <a:r>
              <a:rPr lang="ru-RU" sz="3200" b="1" dirty="0" err="1" smtClean="0">
                <a:solidFill>
                  <a:srgbClr val="C00000"/>
                </a:solidFill>
              </a:rPr>
              <a:t>ые</a:t>
            </a:r>
            <a:r>
              <a:rPr lang="ru-RU" sz="3200" b="1" dirty="0" smtClean="0">
                <a:solidFill>
                  <a:srgbClr val="C00000"/>
                </a:solidFill>
              </a:rPr>
              <a:t>) глагольное(-</a:t>
            </a:r>
            <a:r>
              <a:rPr lang="ru-RU" sz="3200" b="1" dirty="0" err="1" smtClean="0">
                <a:solidFill>
                  <a:srgbClr val="C00000"/>
                </a:solidFill>
              </a:rPr>
              <a:t>ые</a:t>
            </a:r>
            <a:r>
              <a:rPr lang="ru-RU" sz="3200" b="1" dirty="0" smtClean="0">
                <a:solidFill>
                  <a:srgbClr val="C00000"/>
                </a:solidFill>
              </a:rPr>
              <a:t>) сказуемое(-</a:t>
            </a:r>
            <a:r>
              <a:rPr lang="ru-RU" sz="3200" b="1" dirty="0" err="1" smtClean="0">
                <a:solidFill>
                  <a:srgbClr val="C00000"/>
                </a:solidFill>
              </a:rPr>
              <a:t>ые</a:t>
            </a:r>
            <a:r>
              <a:rPr lang="ru-RU" sz="3200" b="1" dirty="0" smtClean="0">
                <a:solidFill>
                  <a:srgbClr val="C00000"/>
                </a:solidFill>
              </a:rPr>
              <a:t>), запишите это(-и) сказуемое(-</a:t>
            </a:r>
            <a:r>
              <a:rPr lang="ru-RU" sz="3200" b="1" dirty="0" err="1" smtClean="0">
                <a:solidFill>
                  <a:srgbClr val="C00000"/>
                </a:solidFill>
              </a:rPr>
              <a:t>ые</a:t>
            </a:r>
            <a:r>
              <a:rPr lang="ru-RU" sz="3200" b="1" dirty="0" smtClean="0">
                <a:solidFill>
                  <a:srgbClr val="C00000"/>
                </a:solidFill>
              </a:rPr>
              <a:t>)</a:t>
            </a:r>
            <a:r>
              <a:rPr lang="ru-RU" sz="3200" dirty="0" smtClean="0">
                <a:solidFill>
                  <a:srgbClr val="C00000"/>
                </a:solidFill>
              </a:rPr>
              <a:t/>
            </a:r>
            <a:br>
              <a:rPr lang="ru-RU" sz="3200" dirty="0" smtClean="0">
                <a:solidFill>
                  <a:srgbClr val="C00000"/>
                </a:solidFill>
              </a:rPr>
            </a:b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3042" y="3643314"/>
            <a:ext cx="7043758" cy="2482849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(8) Птицы начинают собираться в стаи и летят на юг.</a:t>
            </a:r>
          </a:p>
          <a:p>
            <a:r>
              <a:rPr lang="ru-RU" dirty="0" smtClean="0"/>
              <a:t> (9) Утром появляется первый иней. (10) Днем солнце старается прогреть землю.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264320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8. Среди предложений 8-10, найдите предложение(-я), в котором(-</a:t>
            </a:r>
            <a:r>
              <a:rPr lang="ru-RU" sz="3200" b="1" dirty="0" err="1" smtClean="0">
                <a:solidFill>
                  <a:srgbClr val="C00000"/>
                </a:solidFill>
              </a:rPr>
              <a:t>ых</a:t>
            </a:r>
            <a:r>
              <a:rPr lang="ru-RU" sz="3200" b="1" dirty="0" smtClean="0">
                <a:solidFill>
                  <a:srgbClr val="C00000"/>
                </a:solidFill>
              </a:rPr>
              <a:t>) встречается(-</a:t>
            </a:r>
            <a:r>
              <a:rPr lang="ru-RU" sz="3200" b="1" dirty="0" err="1" smtClean="0">
                <a:solidFill>
                  <a:srgbClr val="C00000"/>
                </a:solidFill>
              </a:rPr>
              <a:t>ются</a:t>
            </a:r>
            <a:r>
              <a:rPr lang="ru-RU" sz="3200" b="1" dirty="0" smtClean="0">
                <a:solidFill>
                  <a:srgbClr val="C00000"/>
                </a:solidFill>
              </a:rPr>
              <a:t>) составное(-</a:t>
            </a:r>
            <a:r>
              <a:rPr lang="ru-RU" sz="3200" b="1" dirty="0" err="1" smtClean="0">
                <a:solidFill>
                  <a:srgbClr val="C00000"/>
                </a:solidFill>
              </a:rPr>
              <a:t>ые</a:t>
            </a:r>
            <a:r>
              <a:rPr lang="ru-RU" sz="3200" b="1" dirty="0" smtClean="0">
                <a:solidFill>
                  <a:srgbClr val="C00000"/>
                </a:solidFill>
              </a:rPr>
              <a:t>) глагольное(-</a:t>
            </a:r>
            <a:r>
              <a:rPr lang="ru-RU" sz="3200" b="1" dirty="0" err="1" smtClean="0">
                <a:solidFill>
                  <a:srgbClr val="C00000"/>
                </a:solidFill>
              </a:rPr>
              <a:t>ые</a:t>
            </a:r>
            <a:r>
              <a:rPr lang="ru-RU" sz="3200" b="1" dirty="0" smtClean="0">
                <a:solidFill>
                  <a:srgbClr val="C00000"/>
                </a:solidFill>
              </a:rPr>
              <a:t>) сказуемое(-</a:t>
            </a:r>
            <a:r>
              <a:rPr lang="ru-RU" sz="3200" b="1" dirty="0" err="1" smtClean="0">
                <a:solidFill>
                  <a:srgbClr val="C00000"/>
                </a:solidFill>
              </a:rPr>
              <a:t>ые</a:t>
            </a:r>
            <a:r>
              <a:rPr lang="ru-RU" sz="3200" b="1" dirty="0" smtClean="0">
                <a:solidFill>
                  <a:srgbClr val="C00000"/>
                </a:solidFill>
              </a:rPr>
              <a:t>), запишите это(-и) сказуемое(-</a:t>
            </a:r>
            <a:r>
              <a:rPr lang="ru-RU" sz="3200" b="1" dirty="0" err="1" smtClean="0">
                <a:solidFill>
                  <a:srgbClr val="C00000"/>
                </a:solidFill>
              </a:rPr>
              <a:t>ые</a:t>
            </a:r>
            <a:r>
              <a:rPr lang="ru-RU" sz="3200" b="1" dirty="0" smtClean="0">
                <a:solidFill>
                  <a:srgbClr val="C00000"/>
                </a:solidFill>
              </a:rPr>
              <a:t>)</a:t>
            </a:r>
            <a:r>
              <a:rPr lang="ru-RU" sz="3200" dirty="0" smtClean="0">
                <a:solidFill>
                  <a:srgbClr val="C00000"/>
                </a:solidFill>
              </a:rPr>
              <a:t/>
            </a:r>
            <a:br>
              <a:rPr lang="ru-RU" sz="3200" dirty="0" smtClean="0">
                <a:solidFill>
                  <a:srgbClr val="C00000"/>
                </a:solidFill>
              </a:rPr>
            </a:b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5984" y="3643314"/>
            <a:ext cx="6400816" cy="2482849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(8)</a:t>
            </a:r>
            <a:r>
              <a:rPr lang="ru-RU" dirty="0" smtClean="0"/>
              <a:t> Птицы </a:t>
            </a:r>
            <a:r>
              <a:rPr lang="ru-RU" b="1" i="1" dirty="0" smtClean="0"/>
              <a:t>начинают собираться </a:t>
            </a:r>
            <a:r>
              <a:rPr lang="ru-RU" dirty="0" smtClean="0"/>
              <a:t>в стаи и летят на юг.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b="1" dirty="0" smtClean="0"/>
              <a:t>(9)</a:t>
            </a:r>
            <a:r>
              <a:rPr lang="ru-RU" dirty="0" smtClean="0"/>
              <a:t> Утром появляется первый иней. (10) Днем солнце </a:t>
            </a:r>
            <a:r>
              <a:rPr lang="ru-RU" b="1" i="1" dirty="0" smtClean="0"/>
              <a:t>старается прогреть </a:t>
            </a:r>
            <a:r>
              <a:rPr lang="ru-RU" dirty="0" smtClean="0"/>
              <a:t>землю.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200026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9.  Найдите предложение, в котором именная часть составного сказуемого выражена именем существительным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08" y="3143248"/>
            <a:ext cx="6543692" cy="2982915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А) Мир вокруг стал похожим на черно-белую фотографию.</a:t>
            </a:r>
          </a:p>
          <a:p>
            <a:pPr>
              <a:buNone/>
            </a:pPr>
            <a:r>
              <a:rPr lang="ru-RU" dirty="0" smtClean="0"/>
              <a:t>Б) День становится всё короче.</a:t>
            </a:r>
          </a:p>
          <a:p>
            <a:pPr>
              <a:buNone/>
            </a:pPr>
            <a:r>
              <a:rPr lang="ru-RU" dirty="0" smtClean="0"/>
              <a:t>В) Ноябрь - сумерки года.</a:t>
            </a:r>
          </a:p>
          <a:p>
            <a:pPr>
              <a:buNone/>
            </a:pPr>
            <a:r>
              <a:rPr lang="ru-RU" dirty="0" smtClean="0"/>
              <a:t>Г) В солнечный день поздней осени воздух становится кристально-прозрачным.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200026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9.  Найдите предложение, в котором именная часть составного сказуемого выражена именем существительным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08" y="3143248"/>
            <a:ext cx="6543692" cy="2982915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А) Мир вокруг стал похожим на черно-белую фотографию.</a:t>
            </a:r>
          </a:p>
          <a:p>
            <a:pPr>
              <a:buNone/>
            </a:pPr>
            <a:r>
              <a:rPr lang="ru-RU" dirty="0" smtClean="0"/>
              <a:t>Б) День становится всё короче.</a:t>
            </a:r>
          </a:p>
          <a:p>
            <a:pPr>
              <a:buNone/>
            </a:pPr>
            <a:r>
              <a:rPr lang="ru-RU" b="1" i="1" dirty="0" smtClean="0"/>
              <a:t>В) Ноябрь - сумерки года.</a:t>
            </a:r>
          </a:p>
          <a:p>
            <a:pPr>
              <a:buNone/>
            </a:pPr>
            <a:r>
              <a:rPr lang="ru-RU" dirty="0" smtClean="0"/>
              <a:t>Г) В солнечный день поздней осени воздух становится кристально-прозрачным.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14422"/>
            <a:ext cx="8229600" cy="157163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10.  Из предложений 12-14 выпишите слово с чередующимся корнем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 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71670" y="2643182"/>
            <a:ext cx="6615130" cy="3482981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(12) Во всем ощущается морозное дыхание зимы. (13) За ночь на небе образовались свинцовые тучи, а утром, словно пух, из них посыпались первые легкие снежинки. (14) Они медленно кружились в завораживающем танце и застилали землю белоснежным ковром.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14422"/>
            <a:ext cx="8229600" cy="157163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10.  Из предложений 12-14 выпишите слово с чередующимся корнем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 </a:t>
            </a: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71670" y="2643182"/>
            <a:ext cx="6615130" cy="3482981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(12) Во всем ощущается морозное дыхание зимы. (13) За ночь на небе образовались свинцовые тучи, а утром, словно пух, из них посыпались первые легкие снежинки. (14) Они медленно кружились в завораживающем танце и </a:t>
            </a:r>
            <a:r>
              <a:rPr lang="ru-RU" b="1" i="1" dirty="0" smtClean="0"/>
              <a:t>застилали</a:t>
            </a:r>
            <a:r>
              <a:rPr lang="ru-RU" dirty="0" smtClean="0"/>
              <a:t> землю белоснежным ковром.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00108"/>
            <a:ext cx="8229600" cy="2071702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/>
              <a:t> </a:t>
            </a:r>
            <a:r>
              <a:rPr lang="ru-RU" sz="4000" b="1" dirty="0" smtClean="0">
                <a:solidFill>
                  <a:srgbClr val="C00000"/>
                </a:solidFill>
              </a:rPr>
              <a:t>11. Укажите количество грамматических основ в предложении 11 . Ответ запишите цифрой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57422" y="3286124"/>
            <a:ext cx="6329378" cy="2840039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(11) В солнечный день поздней осени воздух становится кристально-прозрачным, строгие силуэты голых деревьев отбрасывают причудливые чёткие тени на асфальт.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00108"/>
            <a:ext cx="8229600" cy="2071702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/>
              <a:t> </a:t>
            </a:r>
            <a:r>
              <a:rPr lang="ru-RU" sz="4000" b="1" dirty="0" smtClean="0">
                <a:solidFill>
                  <a:srgbClr val="C00000"/>
                </a:solidFill>
              </a:rPr>
              <a:t>11. Укажите количество грамматических основ в предложении 11 . Ответ запишите цифрой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57422" y="2928934"/>
            <a:ext cx="6329378" cy="3197229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(11) В солнечный день поздней осени </a:t>
            </a:r>
            <a:r>
              <a:rPr lang="ru-RU" b="1" i="1" dirty="0" smtClean="0"/>
              <a:t>воздух становится кристально-прозрачным</a:t>
            </a:r>
            <a:r>
              <a:rPr lang="ru-RU" dirty="0" smtClean="0"/>
              <a:t>, строгие </a:t>
            </a:r>
            <a:r>
              <a:rPr lang="ru-RU" b="1" i="1" dirty="0" smtClean="0"/>
              <a:t>силуэты</a:t>
            </a:r>
            <a:r>
              <a:rPr lang="ru-RU" dirty="0" smtClean="0"/>
              <a:t> голых деревьев </a:t>
            </a:r>
            <a:r>
              <a:rPr lang="ru-RU" b="1" i="1" dirty="0" smtClean="0"/>
              <a:t>отбрасывают</a:t>
            </a:r>
            <a:r>
              <a:rPr lang="ru-RU" dirty="0" smtClean="0"/>
              <a:t> причудливые чёткие тени на асфальт.</a:t>
            </a:r>
          </a:p>
          <a:p>
            <a:pPr>
              <a:buNone/>
            </a:pPr>
            <a:endParaRPr lang="ru-RU" dirty="0" smtClean="0"/>
          </a:p>
          <a:p>
            <a:r>
              <a:rPr lang="ru-RU" b="1" i="1" dirty="0" smtClean="0"/>
              <a:t>2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7686700" cy="2000264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solidFill>
                  <a:srgbClr val="C00000"/>
                </a:solidFill>
              </a:rPr>
              <a:t>12.  </a:t>
            </a:r>
            <a:r>
              <a:rPr lang="ru-RU" sz="4000" b="1" dirty="0" smtClean="0">
                <a:solidFill>
                  <a:srgbClr val="C00000"/>
                </a:solidFill>
              </a:rPr>
              <a:t>Замените слово </a:t>
            </a:r>
            <a:r>
              <a:rPr lang="ru-RU" sz="4000" b="1" i="1" dirty="0" smtClean="0">
                <a:solidFill>
                  <a:srgbClr val="C00000"/>
                </a:solidFill>
              </a:rPr>
              <a:t>«зар</a:t>
            </a:r>
            <a:r>
              <a:rPr lang="ru-RU" sz="4000" b="1" dirty="0" smtClean="0">
                <a:solidFill>
                  <a:srgbClr val="C00000"/>
                </a:solidFill>
              </a:rPr>
              <a:t>я</a:t>
            </a:r>
            <a:r>
              <a:rPr lang="ru-RU" sz="4000" b="1" i="1" dirty="0" smtClean="0">
                <a:solidFill>
                  <a:srgbClr val="C00000"/>
                </a:solidFill>
              </a:rPr>
              <a:t>дит»</a:t>
            </a:r>
            <a:r>
              <a:rPr lang="ru-RU" sz="4000" b="1" dirty="0" smtClean="0">
                <a:solidFill>
                  <a:srgbClr val="C00000"/>
                </a:solidFill>
              </a:rPr>
              <a:t> из предложения 5 стилистически нейтральным синонимом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43174" y="2928934"/>
            <a:ext cx="6043626" cy="3197229"/>
          </a:xfrm>
        </p:spPr>
        <p:txBody>
          <a:bodyPr/>
          <a:lstStyle/>
          <a:p>
            <a:r>
              <a:rPr lang="ru-RU" dirty="0" smtClean="0"/>
              <a:t>(5)То выпадет снег, то зар</a:t>
            </a:r>
            <a:r>
              <a:rPr lang="ru-RU" b="1" dirty="0" smtClean="0"/>
              <a:t>я</a:t>
            </a:r>
            <a:r>
              <a:rPr lang="ru-RU" dirty="0" smtClean="0"/>
              <a:t>дит мелкий дождь. </a:t>
            </a: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7686700" cy="2286016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12. </a:t>
            </a:r>
            <a:r>
              <a:rPr lang="ru-RU" sz="4000" b="1" dirty="0" smtClean="0">
                <a:solidFill>
                  <a:srgbClr val="C00000"/>
                </a:solidFill>
              </a:rPr>
              <a:t>Замените слово </a:t>
            </a:r>
            <a:r>
              <a:rPr lang="ru-RU" sz="4000" b="1" i="1" dirty="0" smtClean="0">
                <a:solidFill>
                  <a:srgbClr val="C00000"/>
                </a:solidFill>
              </a:rPr>
              <a:t>«зар</a:t>
            </a:r>
            <a:r>
              <a:rPr lang="ru-RU" sz="4000" b="1" dirty="0" smtClean="0">
                <a:solidFill>
                  <a:srgbClr val="C00000"/>
                </a:solidFill>
              </a:rPr>
              <a:t>я</a:t>
            </a:r>
            <a:r>
              <a:rPr lang="ru-RU" sz="4000" b="1" i="1" dirty="0" smtClean="0">
                <a:solidFill>
                  <a:srgbClr val="C00000"/>
                </a:solidFill>
              </a:rPr>
              <a:t>дит»</a:t>
            </a:r>
            <a:r>
              <a:rPr lang="ru-RU" sz="4000" b="1" dirty="0" smtClean="0">
                <a:solidFill>
                  <a:srgbClr val="C00000"/>
                </a:solidFill>
              </a:rPr>
              <a:t> из предложения 5 стилистически нейтральным синонимом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43174" y="2928934"/>
            <a:ext cx="6043626" cy="3197229"/>
          </a:xfrm>
        </p:spPr>
        <p:txBody>
          <a:bodyPr/>
          <a:lstStyle/>
          <a:p>
            <a:r>
              <a:rPr lang="ru-RU" dirty="0" smtClean="0"/>
              <a:t>(5)То выпадет снег, то зар</a:t>
            </a:r>
            <a:r>
              <a:rPr lang="ru-RU" b="1" dirty="0" smtClean="0"/>
              <a:t>я</a:t>
            </a:r>
            <a:r>
              <a:rPr lang="ru-RU" dirty="0" smtClean="0"/>
              <a:t>дит мелкий дождь. </a:t>
            </a:r>
          </a:p>
          <a:p>
            <a:endParaRPr lang="ru-RU" dirty="0" smtClean="0"/>
          </a:p>
          <a:p>
            <a:r>
              <a:rPr lang="ru-RU" b="1" i="1" dirty="0" smtClean="0"/>
              <a:t>Зарядит - пойдёт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Актуализация знаний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1600200"/>
            <a:ext cx="7329510" cy="4525963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Какие способы подчинительной связи вы знаете?</a:t>
            </a:r>
          </a:p>
          <a:p>
            <a:r>
              <a:rPr lang="ru-RU" dirty="0" smtClean="0"/>
              <a:t>Какие словосочетания называют цельными?</a:t>
            </a:r>
          </a:p>
          <a:p>
            <a:r>
              <a:rPr lang="ru-RU" dirty="0" smtClean="0"/>
              <a:t>Что такое подлежащее? Чем оно может выражаться?</a:t>
            </a:r>
          </a:p>
          <a:p>
            <a:r>
              <a:rPr lang="ru-RU" dirty="0" smtClean="0"/>
              <a:t>Что такое сказуемое? Назовите типы сказуемого.</a:t>
            </a:r>
          </a:p>
          <a:p>
            <a:r>
              <a:rPr lang="ru-RU" dirty="0" smtClean="0"/>
              <a:t>Чем может быть выражено простое глагольное сказуемое?</a:t>
            </a:r>
          </a:p>
          <a:p>
            <a:r>
              <a:rPr lang="ru-RU" dirty="0" smtClean="0"/>
              <a:t>Каковы особенности составного глагольного сказуемого? </a:t>
            </a:r>
          </a:p>
          <a:p>
            <a:r>
              <a:rPr lang="ru-RU" dirty="0" smtClean="0"/>
              <a:t>Из каких частей  состоит составное именное сказуемое?</a:t>
            </a:r>
          </a:p>
          <a:p>
            <a:r>
              <a:rPr lang="ru-RU" dirty="0" smtClean="0"/>
              <a:t>В каких случаях между подлежащим и сказуемым ставится тире?</a:t>
            </a:r>
          </a:p>
          <a:p>
            <a:r>
              <a:rPr lang="ru-RU" dirty="0" smtClean="0"/>
              <a:t>Когда тире между главными членами не ставится?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642918"/>
            <a:ext cx="7758138" cy="2500330"/>
          </a:xfrm>
        </p:spPr>
        <p:txBody>
          <a:bodyPr>
            <a:noAutofit/>
          </a:bodyPr>
          <a:lstStyle/>
          <a:p>
            <a:pPr lvl="0"/>
            <a:r>
              <a:rPr lang="ru-RU" sz="2400" b="1" dirty="0" smtClean="0">
                <a:solidFill>
                  <a:srgbClr val="C00000"/>
                </a:solidFill>
              </a:rPr>
              <a:t>13. Из предложений 3-7 выпишите слово (-а), в котором (-</a:t>
            </a:r>
            <a:r>
              <a:rPr lang="ru-RU" sz="2400" b="1" dirty="0" err="1" smtClean="0">
                <a:solidFill>
                  <a:srgbClr val="C00000"/>
                </a:solidFill>
              </a:rPr>
              <a:t>ых</a:t>
            </a:r>
            <a:r>
              <a:rPr lang="ru-RU" sz="2400" b="1" dirty="0" smtClean="0">
                <a:solidFill>
                  <a:srgbClr val="C00000"/>
                </a:solidFill>
              </a:rPr>
              <a:t>) написание приставки определяется следующим правилом: «В приставках, оканчивающихся на З и С, перед звонкими согласными пишется буква З, перед глухими – С 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57356" y="2928934"/>
            <a:ext cx="6829444" cy="3197229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 (3) Ветер яростно срывает последние разноцветные листья и кидает их на мокрую землю. (4) День становится всё короче. (5)То выпадет снег, то зар</a:t>
            </a:r>
            <a:r>
              <a:rPr lang="ru-RU" b="1" dirty="0" smtClean="0"/>
              <a:t>я</a:t>
            </a:r>
            <a:r>
              <a:rPr lang="ru-RU" dirty="0" smtClean="0"/>
              <a:t>дит мелкий дождь. (6)Раскачиваются на ветру голые ветки деревьев и кустарников, шелестят засохшие листья. (7)Лишь хвойники выделяются яркими пятнами, да декоративная капуста то там, то здесь расцвечивает опустевший сад.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642918"/>
            <a:ext cx="7758138" cy="2500330"/>
          </a:xfrm>
        </p:spPr>
        <p:txBody>
          <a:bodyPr>
            <a:noAutofit/>
          </a:bodyPr>
          <a:lstStyle/>
          <a:p>
            <a:pPr lvl="0"/>
            <a:r>
              <a:rPr lang="ru-RU" sz="2400" b="1" dirty="0" smtClean="0">
                <a:solidFill>
                  <a:srgbClr val="C00000"/>
                </a:solidFill>
              </a:rPr>
              <a:t>13. Из предложений 3-7 выпишите слово (-а), в котором (-</a:t>
            </a:r>
            <a:r>
              <a:rPr lang="ru-RU" sz="2400" b="1" dirty="0" err="1" smtClean="0">
                <a:solidFill>
                  <a:srgbClr val="C00000"/>
                </a:solidFill>
              </a:rPr>
              <a:t>ых</a:t>
            </a:r>
            <a:r>
              <a:rPr lang="ru-RU" sz="2400" b="1" dirty="0" smtClean="0">
                <a:solidFill>
                  <a:srgbClr val="C00000"/>
                </a:solidFill>
              </a:rPr>
              <a:t>) написание приставки определяется следующим правилом: «В приставках, оканчивающихся на З и С, перед звонкими согласными пишется буква З, перед глухими – С 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57356" y="2928934"/>
            <a:ext cx="6829444" cy="3197229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 (3) Ветер яростно срывает последние разноцветные листья и кидает их на мокрую землю. (4) День становится всё короче. (5)То выпадет снег, то зар</a:t>
            </a:r>
            <a:r>
              <a:rPr lang="ru-RU" b="1" dirty="0" smtClean="0"/>
              <a:t>я</a:t>
            </a:r>
            <a:r>
              <a:rPr lang="ru-RU" dirty="0" smtClean="0"/>
              <a:t>дит мелкий дождь. (6)</a:t>
            </a:r>
            <a:r>
              <a:rPr lang="ru-RU" b="1" i="1" dirty="0" smtClean="0"/>
              <a:t>Раскачиваются</a:t>
            </a:r>
            <a:r>
              <a:rPr lang="ru-RU" dirty="0" smtClean="0"/>
              <a:t> на ветру голые ветки деревьев и кустарников, шелестят засохшие листья. (7)Лишь хвойники выделяются яркими пятнами, да декоративная капуста то там, то здесь </a:t>
            </a:r>
            <a:r>
              <a:rPr lang="ru-RU" b="1" i="1" dirty="0" smtClean="0"/>
              <a:t>расцвечивает</a:t>
            </a:r>
            <a:r>
              <a:rPr lang="ru-RU" dirty="0" smtClean="0"/>
              <a:t> опустевший сад.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1643074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/>
              <a:t> </a:t>
            </a:r>
            <a:r>
              <a:rPr lang="ru-RU" sz="4000" b="1" dirty="0" smtClean="0">
                <a:solidFill>
                  <a:srgbClr val="C00000"/>
                </a:solidFill>
              </a:rPr>
              <a:t>14. Определите часть речи слова </a:t>
            </a:r>
            <a:r>
              <a:rPr lang="ru-RU" sz="4000" b="1" i="1" dirty="0" smtClean="0">
                <a:solidFill>
                  <a:srgbClr val="C00000"/>
                </a:solidFill>
              </a:rPr>
              <a:t>«засохшие»</a:t>
            </a:r>
            <a:r>
              <a:rPr lang="ru-RU" sz="4000" b="1" dirty="0" smtClean="0">
                <a:solidFill>
                  <a:srgbClr val="C00000"/>
                </a:solidFill>
              </a:rPr>
              <a:t> из предложения 6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00232" y="2786058"/>
            <a:ext cx="6686568" cy="3340105"/>
          </a:xfrm>
        </p:spPr>
        <p:txBody>
          <a:bodyPr/>
          <a:lstStyle/>
          <a:p>
            <a:r>
              <a:rPr lang="ru-RU" dirty="0" smtClean="0"/>
              <a:t>(6)Раскачиваются на ветру голые ветки деревьев и кустарников, шелестят засохшие листья.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1643074"/>
          </a:xfrm>
        </p:spPr>
        <p:txBody>
          <a:bodyPr>
            <a:normAutofit fontScale="90000"/>
          </a:bodyPr>
          <a:lstStyle/>
          <a:p>
            <a:pPr lvl="0"/>
            <a:r>
              <a:rPr lang="ru-RU" b="1" dirty="0" smtClean="0"/>
              <a:t> </a:t>
            </a:r>
            <a:r>
              <a:rPr lang="ru-RU" sz="4000" b="1" dirty="0" smtClean="0">
                <a:solidFill>
                  <a:srgbClr val="C00000"/>
                </a:solidFill>
              </a:rPr>
              <a:t>14. Определите часть речи слова </a:t>
            </a:r>
            <a:r>
              <a:rPr lang="ru-RU" sz="4000" b="1" i="1" dirty="0" smtClean="0">
                <a:solidFill>
                  <a:srgbClr val="C00000"/>
                </a:solidFill>
              </a:rPr>
              <a:t>«засохшие»</a:t>
            </a:r>
            <a:r>
              <a:rPr lang="ru-RU" sz="4000" b="1" dirty="0" smtClean="0">
                <a:solidFill>
                  <a:srgbClr val="C00000"/>
                </a:solidFill>
              </a:rPr>
              <a:t> из предложения 6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71736" y="2786058"/>
            <a:ext cx="6115064" cy="3340105"/>
          </a:xfrm>
        </p:spPr>
        <p:txBody>
          <a:bodyPr/>
          <a:lstStyle/>
          <a:p>
            <a:r>
              <a:rPr lang="ru-RU" dirty="0" smtClean="0"/>
              <a:t>(6)Раскачиваются на ветру голые ветки деревьев и кустарников, шелестят засохшие листья.</a:t>
            </a:r>
          </a:p>
          <a:p>
            <a:endParaRPr lang="ru-RU" dirty="0" smtClean="0"/>
          </a:p>
          <a:p>
            <a:r>
              <a:rPr lang="ru-RU" b="1" i="1" dirty="0" smtClean="0"/>
              <a:t>Причастие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11420"/>
          </a:xfrm>
        </p:spPr>
        <p:txBody>
          <a:bodyPr>
            <a:normAutofit/>
          </a:bodyPr>
          <a:lstStyle/>
          <a:p>
            <a:pPr lvl="0"/>
            <a:r>
              <a:rPr lang="ru-RU" sz="3600" b="1" dirty="0" smtClean="0">
                <a:solidFill>
                  <a:srgbClr val="C00000"/>
                </a:solidFill>
              </a:rPr>
              <a:t>15.  Из предложений 10-14 выпишите причастие</a:t>
            </a:r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28794" y="2285992"/>
            <a:ext cx="6758006" cy="3840171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(10) Днем солнце старается прогреть землю. (11) В солнечный день поздней осени воздух становится кристально-прозрачным, строгие силуэты голых деревьев отбрасывают причудливые чёткие тени на асфальт. (12) Во всем ощущается морозное дыхание зимы. (13) За ночь на небе образовались свинцовые тучи, а утром, словно пух, из них посыпались первые легкие снежинки. (14) Они медленно кружились в завораживающем танце и застилали землю белоснежным ковром.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11420"/>
          </a:xfrm>
        </p:spPr>
        <p:txBody>
          <a:bodyPr>
            <a:normAutofit/>
          </a:bodyPr>
          <a:lstStyle/>
          <a:p>
            <a:pPr lvl="0"/>
            <a:r>
              <a:rPr lang="ru-RU" sz="3600" b="1" dirty="0" smtClean="0">
                <a:solidFill>
                  <a:srgbClr val="C00000"/>
                </a:solidFill>
              </a:rPr>
              <a:t>15.  Из предложений 10-14 выпишите причастие</a:t>
            </a:r>
            <a:r>
              <a:rPr lang="ru-RU" sz="3600" dirty="0" smtClean="0">
                <a:solidFill>
                  <a:srgbClr val="C00000"/>
                </a:solidFill>
              </a:rPr>
              <a:t/>
            </a:r>
            <a:br>
              <a:rPr lang="ru-RU" sz="3600" dirty="0" smtClean="0">
                <a:solidFill>
                  <a:srgbClr val="C00000"/>
                </a:solidFill>
              </a:rPr>
            </a:b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28794" y="2285992"/>
            <a:ext cx="6758006" cy="3840171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(10) Днем солнце старается прогреть землю. (11) В солнечный день поздней осени воздух становится кристально-прозрачным, строгие силуэты голых деревьев отбрасывают причудливые чёткие тени на асфальт. (12) Во всем ощущается морозное дыхание зимы. (13) За ночь на небе образовались свинцовые тучи, а утром, словно пух, из них посыпались первые легкие снежинки. (14) Они медленно кружились в </a:t>
            </a:r>
            <a:r>
              <a:rPr lang="ru-RU" b="1" i="1" dirty="0" smtClean="0"/>
              <a:t>завораживающем</a:t>
            </a:r>
            <a:r>
              <a:rPr lang="ru-RU" dirty="0" smtClean="0"/>
              <a:t> танце и застилали землю белоснежным ковром.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1357322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Синтаксический разбор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3438" y="2214554"/>
            <a:ext cx="4043362" cy="3911609"/>
          </a:xfrm>
        </p:spPr>
        <p:txBody>
          <a:bodyPr>
            <a:normAutofit lnSpcReduction="10000"/>
          </a:bodyPr>
          <a:lstStyle/>
          <a:p>
            <a:pPr lvl="0"/>
            <a:r>
              <a:rPr lang="ru-RU" dirty="0" smtClean="0"/>
              <a:t>Осень холодная, дождливая, ветреная.</a:t>
            </a:r>
          </a:p>
          <a:p>
            <a:pPr lvl="0">
              <a:buNone/>
            </a:pPr>
            <a:endParaRPr lang="ru-RU" dirty="0" smtClean="0"/>
          </a:p>
          <a:p>
            <a:pPr lvl="0"/>
            <a:r>
              <a:rPr lang="ru-RU" dirty="0" smtClean="0"/>
              <a:t> Но она становится тёплой и уютной, если ты в ней не один.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3074" name="Picture 2" descr="C:\Users\Администратор\Desktop\ОТКРЫТЫЙ УРОК 21.11. 2016\236826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14553"/>
            <a:ext cx="4572000" cy="46434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Творческое задание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86116" y="1600200"/>
            <a:ext cx="5400684" cy="4525963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ru-RU" sz="14400" b="1" i="1" dirty="0" smtClean="0">
                <a:solidFill>
                  <a:srgbClr val="C00000"/>
                </a:solidFill>
              </a:rPr>
              <a:t>Синквейн</a:t>
            </a:r>
          </a:p>
          <a:p>
            <a:pPr algn="ctr">
              <a:buNone/>
            </a:pPr>
            <a:r>
              <a:rPr lang="ru-RU" sz="8000" b="1" i="1" dirty="0" smtClean="0"/>
              <a:t>Стихотворение из 5 строк, которое строится по правилам:</a:t>
            </a:r>
            <a:endParaRPr lang="ru-RU" sz="8000" b="1" i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sz="8000" dirty="0" smtClean="0">
                <a:solidFill>
                  <a:schemeClr val="bg1"/>
                </a:solidFill>
              </a:rPr>
              <a:t>1 </a:t>
            </a:r>
            <a:r>
              <a:rPr lang="ru-RU" sz="8000" dirty="0" smtClean="0"/>
              <a:t>1 строка – тема или предмет (одно существительное);</a:t>
            </a:r>
          </a:p>
          <a:p>
            <a:pPr algn="ctr">
              <a:buNone/>
            </a:pPr>
            <a:r>
              <a:rPr lang="ru-RU" sz="8000" dirty="0" smtClean="0"/>
              <a:t/>
            </a:r>
            <a:br>
              <a:rPr lang="ru-RU" sz="8000" dirty="0" smtClean="0"/>
            </a:br>
            <a:r>
              <a:rPr lang="ru-RU" sz="8000" dirty="0" smtClean="0"/>
              <a:t>2 строка – описание предмета (два прилагательных);  </a:t>
            </a:r>
          </a:p>
          <a:p>
            <a:pPr algn="ctr">
              <a:buNone/>
            </a:pPr>
            <a:endParaRPr lang="ru-RU" sz="8000" dirty="0" smtClean="0"/>
          </a:p>
          <a:p>
            <a:pPr algn="ctr">
              <a:buNone/>
            </a:pPr>
            <a:r>
              <a:rPr lang="ru-RU" sz="8000" dirty="0" smtClean="0"/>
              <a:t> 3 строка – описание действия (три глагола);</a:t>
            </a:r>
          </a:p>
          <a:p>
            <a:pPr algn="ctr">
              <a:buNone/>
            </a:pPr>
            <a:r>
              <a:rPr lang="ru-RU" sz="8000" dirty="0" smtClean="0"/>
              <a:t/>
            </a:r>
            <a:br>
              <a:rPr lang="ru-RU" sz="8000" dirty="0" smtClean="0"/>
            </a:br>
            <a:r>
              <a:rPr lang="ru-RU" sz="8000" dirty="0" smtClean="0"/>
              <a:t>4 строка – фраза, выражающая отношение к предмету;</a:t>
            </a:r>
          </a:p>
          <a:p>
            <a:pPr algn="ctr">
              <a:buNone/>
            </a:pPr>
            <a:r>
              <a:rPr lang="ru-RU" sz="8000" dirty="0" smtClean="0"/>
              <a:t/>
            </a:r>
            <a:br>
              <a:rPr lang="ru-RU" sz="8000" dirty="0" smtClean="0"/>
            </a:br>
            <a:r>
              <a:rPr lang="ru-RU" sz="8000" dirty="0" smtClean="0"/>
              <a:t>5 строка – синоним, обобщающий или расширяющий смысл темы или предмета (одно слово) </a:t>
            </a:r>
          </a:p>
          <a:p>
            <a:endParaRPr lang="ru-RU" dirty="0"/>
          </a:p>
        </p:txBody>
      </p:sp>
      <p:pic>
        <p:nvPicPr>
          <p:cNvPr id="4" name="Picture 2" descr="C:\Users\Администратор\Desktop\ОТКРЫТЫЙ УРОК 21.11. 2016\8115340_1194750919_6702346_magicintheforestto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496"/>
            <a:ext cx="3265487" cy="4000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571480"/>
            <a:ext cx="7472386" cy="84615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Акростих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1600200"/>
            <a:ext cx="7186634" cy="4525963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 Стихотворение, в котором некоторые (обычно - первые) буквы каждой строки составляют  текст (слово, словосочетание или предложение). Это может быть имя, название города, осмысленная фраза. Специалисты считают акростих изощренной формой, встречающейся довольно редко в русской литературе. Особенную популярность акростих приобрел в эпоху Серебряного века. Акростих есть у Валерия Брюсова, Андрея Белого, Игоря Северянина.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74638"/>
            <a:ext cx="7758138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Н. С. </a:t>
            </a:r>
            <a:r>
              <a:rPr lang="ru-RU" b="1" dirty="0" err="1" smtClean="0">
                <a:solidFill>
                  <a:srgbClr val="C00000"/>
                </a:solidFill>
              </a:rPr>
              <a:t>Меркушова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4810" y="1600200"/>
            <a:ext cx="4471990" cy="4525963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О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сень золотая,</a:t>
            </a:r>
          </a:p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С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вет небесный твой</a:t>
            </a:r>
          </a:p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Е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жедневно тает,</a:t>
            </a:r>
          </a:p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Н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о всегда другой.</a:t>
            </a:r>
          </a:p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Н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о горят рябины,</a:t>
            </a:r>
          </a:p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И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небесный  свет</a:t>
            </a:r>
          </a:p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И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счезает зримо,</a:t>
            </a:r>
          </a:p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Б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удто его нет.</a:t>
            </a:r>
          </a:p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А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река цветенья</a:t>
            </a:r>
          </a:p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Л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ьется, как мгновенье.</a:t>
            </a:r>
          </a:p>
          <a:p>
            <a:endParaRPr lang="ru-RU" dirty="0"/>
          </a:p>
        </p:txBody>
      </p:sp>
      <p:pic>
        <p:nvPicPr>
          <p:cNvPr id="4099" name="Picture 3" descr="C:\Users\Администратор\Desktop\ОТКРЫТЫЙ УРОК 21.11. 2016\25fa00fe73cfcdae0874b40bb8ade48e-downloa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43050"/>
            <a:ext cx="4429124" cy="5314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867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Ноябрь – от лат. «</a:t>
            </a:r>
            <a:r>
              <a:rPr lang="ru-RU" sz="3200" b="1" dirty="0" err="1" smtClean="0">
                <a:solidFill>
                  <a:srgbClr val="C00000"/>
                </a:solidFill>
              </a:rPr>
              <a:t>novem</a:t>
            </a:r>
            <a:r>
              <a:rPr lang="ru-RU" sz="3200" b="1" dirty="0" smtClean="0">
                <a:solidFill>
                  <a:srgbClr val="C00000"/>
                </a:solidFill>
              </a:rPr>
              <a:t>», что значит «девять»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C:\Users\Администратор\Desktop\ОТКРЫТЫЙ УРОК 21.11. 2016\ноя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786050" y="1600200"/>
            <a:ext cx="5429288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Акростих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4810" y="2071678"/>
            <a:ext cx="4471990" cy="4429156"/>
          </a:xfrm>
        </p:spPr>
        <p:txBody>
          <a:bodyPr>
            <a:normAutofit fontScale="70000" lnSpcReduction="20000"/>
          </a:bodyPr>
          <a:lstStyle/>
          <a:p>
            <a:pPr>
              <a:buFont typeface="Arial" charset="0"/>
              <a:buNone/>
            </a:pPr>
            <a:r>
              <a:rPr lang="ru-RU" b="1" dirty="0" smtClean="0">
                <a:solidFill>
                  <a:srgbClr val="C00000"/>
                </a:solidFill>
              </a:rPr>
              <a:t>З</a:t>
            </a:r>
            <a:r>
              <a:rPr lang="ru-RU" dirty="0" smtClean="0"/>
              <a:t>апахло осенью, лето на исходе,</a:t>
            </a:r>
          </a:p>
          <a:p>
            <a:pPr>
              <a:buFont typeface="Arial" charset="0"/>
              <a:buNone/>
            </a:pPr>
            <a:r>
              <a:rPr lang="ru-RU" dirty="0" smtClean="0"/>
              <a:t> </a:t>
            </a:r>
            <a:r>
              <a:rPr lang="ru-RU" b="1" dirty="0" smtClean="0">
                <a:solidFill>
                  <a:srgbClr val="C00000"/>
                </a:solidFill>
              </a:rPr>
              <a:t>А</a:t>
            </a:r>
            <a:r>
              <a:rPr lang="ru-RU" dirty="0" smtClean="0"/>
              <a:t>вгуст плачет звездами в печали,</a:t>
            </a:r>
          </a:p>
          <a:p>
            <a:pPr>
              <a:buFont typeface="Arial" charset="0"/>
              <a:buNone/>
            </a:pPr>
            <a:r>
              <a:rPr lang="ru-RU" b="1" dirty="0" smtClean="0">
                <a:solidFill>
                  <a:srgbClr val="C00000"/>
                </a:solidFill>
              </a:rPr>
              <a:t>П</a:t>
            </a:r>
            <a:r>
              <a:rPr lang="ru-RU" dirty="0" smtClean="0"/>
              <a:t>о небу плывут облака - пароходы,</a:t>
            </a:r>
          </a:p>
          <a:p>
            <a:pPr>
              <a:buFont typeface="Arial" charset="0"/>
              <a:buNone/>
            </a:pPr>
            <a:r>
              <a:rPr lang="ru-RU" b="1" dirty="0" smtClean="0">
                <a:solidFill>
                  <a:srgbClr val="C00000"/>
                </a:solidFill>
              </a:rPr>
              <a:t>А</a:t>
            </a:r>
            <a:r>
              <a:rPr lang="ru-RU" dirty="0" smtClean="0"/>
              <a:t> паруса уже седыми стали.</a:t>
            </a:r>
          </a:p>
          <a:p>
            <a:pPr>
              <a:buFont typeface="Arial" charset="0"/>
              <a:buNone/>
            </a:pPr>
            <a:r>
              <a:rPr lang="ru-RU" b="1" dirty="0" smtClean="0"/>
              <a:t> </a:t>
            </a:r>
            <a:r>
              <a:rPr lang="ru-RU" b="1" dirty="0" smtClean="0">
                <a:solidFill>
                  <a:srgbClr val="C00000"/>
                </a:solidFill>
              </a:rPr>
              <a:t>Х</a:t>
            </a:r>
            <a:r>
              <a:rPr lang="ru-RU" dirty="0" smtClean="0"/>
              <a:t>очется кричать</a:t>
            </a:r>
            <a:r>
              <a:rPr lang="ru-RU" smtClean="0"/>
              <a:t>: </a:t>
            </a:r>
            <a:r>
              <a:rPr lang="ru-RU" smtClean="0"/>
              <a:t>замри, </a:t>
            </a:r>
            <a:r>
              <a:rPr lang="ru-RU" dirty="0" smtClean="0"/>
              <a:t>мгновение!</a:t>
            </a:r>
          </a:p>
          <a:p>
            <a:pPr>
              <a:buFont typeface="Arial" charset="0"/>
              <a:buNone/>
            </a:pPr>
            <a:r>
              <a:rPr lang="ru-RU" b="1" dirty="0" smtClean="0">
                <a:solidFill>
                  <a:srgbClr val="C00000"/>
                </a:solidFill>
              </a:rPr>
              <a:t>О</a:t>
            </a:r>
            <a:r>
              <a:rPr lang="ru-RU" dirty="0" smtClean="0"/>
              <a:t>сень отмотать назад,  как кинопленку,</a:t>
            </a:r>
          </a:p>
          <a:p>
            <a:pPr>
              <a:buFont typeface="Arial" charset="0"/>
              <a:buNone/>
            </a:pPr>
            <a:r>
              <a:rPr lang="ru-RU" b="1" dirty="0" smtClean="0">
                <a:solidFill>
                  <a:srgbClr val="C00000"/>
                </a:solidFill>
              </a:rPr>
              <a:t>С</a:t>
            </a:r>
            <a:r>
              <a:rPr lang="ru-RU" dirty="0" smtClean="0"/>
              <a:t>колько было ярких впечатлений,</a:t>
            </a:r>
          </a:p>
          <a:p>
            <a:pPr>
              <a:buFont typeface="Arial" charset="0"/>
              <a:buNone/>
            </a:pPr>
            <a:r>
              <a:rPr lang="ru-RU" b="1" dirty="0" smtClean="0"/>
              <a:t> </a:t>
            </a:r>
            <a:r>
              <a:rPr lang="ru-RU" b="1" dirty="0" smtClean="0">
                <a:solidFill>
                  <a:srgbClr val="C00000"/>
                </a:solidFill>
              </a:rPr>
              <a:t>Е</a:t>
            </a:r>
            <a:r>
              <a:rPr lang="ru-RU" dirty="0" smtClean="0"/>
              <a:t>ще тепло, но стало в этом мало толку.</a:t>
            </a:r>
          </a:p>
          <a:p>
            <a:pPr>
              <a:buFont typeface="Arial" charset="0"/>
              <a:buNone/>
            </a:pPr>
            <a:r>
              <a:rPr lang="ru-RU" dirty="0" smtClean="0"/>
              <a:t> </a:t>
            </a:r>
            <a:r>
              <a:rPr lang="ru-RU" b="1" dirty="0" smtClean="0">
                <a:solidFill>
                  <a:srgbClr val="C00000"/>
                </a:solidFill>
              </a:rPr>
              <a:t>Н</a:t>
            </a:r>
            <a:r>
              <a:rPr lang="ru-RU" dirty="0" smtClean="0"/>
              <a:t>е слышно птиц, листва желтеет,</a:t>
            </a:r>
          </a:p>
          <a:p>
            <a:pPr>
              <a:buFont typeface="Arial" charset="0"/>
              <a:buNone/>
            </a:pPr>
            <a:r>
              <a:rPr lang="ru-RU" dirty="0" smtClean="0"/>
              <a:t> </a:t>
            </a:r>
            <a:r>
              <a:rPr lang="ru-RU" b="1" dirty="0" smtClean="0">
                <a:solidFill>
                  <a:srgbClr val="C00000"/>
                </a:solidFill>
              </a:rPr>
              <a:t>И</a:t>
            </a:r>
            <a:r>
              <a:rPr lang="ru-RU" dirty="0" smtClean="0"/>
              <a:t>  сердце грустью заболеет…</a:t>
            </a:r>
          </a:p>
          <a:p>
            <a:endParaRPr lang="ru-RU" dirty="0"/>
          </a:p>
        </p:txBody>
      </p:sp>
      <p:pic>
        <p:nvPicPr>
          <p:cNvPr id="5122" name="Picture 2" descr="C:\Users\Администратор\Desktop\ОТКРЫТЫЙ УРОК 21.11. 2016\628823_osen_nebo_vetki_listya_priroda_4179x2786_(www.GdeFon.ru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00240"/>
            <a:ext cx="4071934" cy="47799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Акростих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57554" y="1600200"/>
            <a:ext cx="5329246" cy="4525963"/>
          </a:xfrm>
        </p:spPr>
        <p:txBody>
          <a:bodyPr>
            <a:normAutofit fontScale="92500" lnSpcReduction="20000"/>
          </a:bodyPr>
          <a:lstStyle/>
          <a:p>
            <a:pPr>
              <a:buFont typeface="Arial" charset="0"/>
              <a:buNone/>
            </a:pPr>
            <a:r>
              <a:rPr lang="ru-RU" b="1" dirty="0" smtClean="0">
                <a:solidFill>
                  <a:srgbClr val="C00000"/>
                </a:solidFill>
              </a:rPr>
              <a:t>Б</a:t>
            </a:r>
            <a:r>
              <a:rPr lang="ru-RU" dirty="0" smtClean="0"/>
              <a:t>олеют листья красками, </a:t>
            </a:r>
          </a:p>
          <a:p>
            <a:pPr>
              <a:buFont typeface="Arial" charset="0"/>
              <a:buNone/>
            </a:pPr>
            <a:r>
              <a:rPr lang="ru-RU" b="1" dirty="0" smtClean="0">
                <a:solidFill>
                  <a:srgbClr val="C00000"/>
                </a:solidFill>
              </a:rPr>
              <a:t>У</a:t>
            </a:r>
            <a:r>
              <a:rPr lang="ru-RU" dirty="0" smtClean="0"/>
              <a:t>ходит осень скверами. </a:t>
            </a:r>
          </a:p>
          <a:p>
            <a:pPr>
              <a:buFont typeface="Arial" charset="0"/>
              <a:buNone/>
            </a:pPr>
            <a:r>
              <a:rPr lang="ru-RU" b="1" dirty="0" smtClean="0">
                <a:solidFill>
                  <a:srgbClr val="C00000"/>
                </a:solidFill>
              </a:rPr>
              <a:t>К</a:t>
            </a:r>
            <a:r>
              <a:rPr lang="ru-RU" dirty="0" smtClean="0"/>
              <a:t>лён утонул под масками, </a:t>
            </a:r>
          </a:p>
          <a:p>
            <a:pPr>
              <a:buFont typeface="Arial" charset="0"/>
              <a:buNone/>
            </a:pPr>
            <a:r>
              <a:rPr lang="ru-RU" b="1" dirty="0" smtClean="0">
                <a:solidFill>
                  <a:srgbClr val="C00000"/>
                </a:solidFill>
              </a:rPr>
              <a:t>Е</a:t>
            </a:r>
            <a:r>
              <a:rPr lang="ru-RU" dirty="0" smtClean="0"/>
              <a:t>му наивно верили… </a:t>
            </a:r>
          </a:p>
          <a:p>
            <a:pPr>
              <a:buFont typeface="Arial" charset="0"/>
              <a:buNone/>
            </a:pPr>
            <a:r>
              <a:rPr lang="ru-RU" b="1" dirty="0" smtClean="0">
                <a:solidFill>
                  <a:srgbClr val="C00000"/>
                </a:solidFill>
              </a:rPr>
              <a:t>Т</a:t>
            </a:r>
            <a:r>
              <a:rPr lang="ru-RU" dirty="0" smtClean="0"/>
              <a:t>ак было сыро. Зябко. </a:t>
            </a:r>
          </a:p>
          <a:p>
            <a:pPr>
              <a:buFont typeface="Arial" charset="0"/>
              <a:buNone/>
            </a:pPr>
            <a:r>
              <a:rPr lang="ru-RU" b="1" dirty="0" smtClean="0">
                <a:solidFill>
                  <a:srgbClr val="C00000"/>
                </a:solidFill>
              </a:rPr>
              <a:t>Р</a:t>
            </a:r>
            <a:r>
              <a:rPr lang="ru-RU" dirty="0" smtClean="0"/>
              <a:t>азлука рук не грела. </a:t>
            </a:r>
          </a:p>
          <a:p>
            <a:pPr>
              <a:buFont typeface="Arial" charset="0"/>
              <a:buNone/>
            </a:pPr>
            <a:r>
              <a:rPr lang="ru-RU" b="1" dirty="0" smtClean="0">
                <a:solidFill>
                  <a:srgbClr val="C00000"/>
                </a:solidFill>
              </a:rPr>
              <a:t>О</a:t>
            </a:r>
            <a:r>
              <a:rPr lang="ru-RU" dirty="0" smtClean="0"/>
              <a:t>сенних роз охапка </a:t>
            </a:r>
          </a:p>
          <a:p>
            <a:pPr>
              <a:buFont typeface="Arial" charset="0"/>
              <a:buNone/>
            </a:pPr>
            <a:r>
              <a:rPr lang="ru-RU" b="1" dirty="0" smtClean="0">
                <a:solidFill>
                  <a:srgbClr val="C00000"/>
                </a:solidFill>
              </a:rPr>
              <a:t>З</a:t>
            </a:r>
            <a:r>
              <a:rPr lang="ru-RU" dirty="0" smtClean="0"/>
              <a:t>ажглась, но не сгорела.</a:t>
            </a:r>
          </a:p>
          <a:p>
            <a:pPr>
              <a:buFont typeface="Arial" charset="0"/>
              <a:buNone/>
            </a:pPr>
            <a:r>
              <a:rPr lang="ru-RU" dirty="0" smtClean="0"/>
              <a:t>                               Петр Перов</a:t>
            </a:r>
          </a:p>
          <a:p>
            <a:endParaRPr lang="ru-RU" dirty="0"/>
          </a:p>
        </p:txBody>
      </p:sp>
      <p:pic>
        <p:nvPicPr>
          <p:cNvPr id="6146" name="Picture 2" descr="C:\Users\Администратор\Desktop\ОТКРЫТЫЙ УРОК 21.11. 2016\DSC066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86124"/>
            <a:ext cx="3286116" cy="3571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Домашнее задание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1428736"/>
            <a:ext cx="4114800" cy="4697427"/>
          </a:xfrm>
        </p:spPr>
        <p:txBody>
          <a:bodyPr>
            <a:normAutofit/>
          </a:bodyPr>
          <a:lstStyle/>
          <a:p>
            <a:r>
              <a:rPr lang="ru-RU" dirty="0" smtClean="0"/>
              <a:t>Работа по тематическим карточкам.</a:t>
            </a:r>
          </a:p>
          <a:p>
            <a:r>
              <a:rPr lang="ru-RU" dirty="0" smtClean="0"/>
              <a:t> Написать стихотворение в форме акростиха, используя в нём осенние образы.</a:t>
            </a:r>
          </a:p>
          <a:p>
            <a:endParaRPr lang="ru-RU" dirty="0"/>
          </a:p>
        </p:txBody>
      </p:sp>
      <p:pic>
        <p:nvPicPr>
          <p:cNvPr id="7170" name="Picture 2" descr="C:\Users\Администратор\Desktop\ОТКРЫТЫЙ УРОК 21.11. 2016\834e7212c827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57298"/>
            <a:ext cx="4500562" cy="5500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Спасибо за урок!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8195" name="Picture 3" descr="C:\Users\Администратор\Desktop\ОТКРЫТЫЙ УРОК 21.11. 2016\но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571612"/>
            <a:ext cx="8715436" cy="5286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74638"/>
            <a:ext cx="7329510" cy="186847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Информационные источники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43372" y="2071678"/>
            <a:ext cx="4857784" cy="442915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Введенская Л. А.,                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Саакьян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Р. Я. Родной язык. Пособие для учителя. М., «Просвещение», 1971.</a:t>
            </a: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http://elenaranko.ucoz.ru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- шаблон презентации.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https://yandex.ru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картинки и фотографии, использованные в презентации.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9218" name="Picture 2" descr="E:\Новый рабочий стол\ПЕЙЗАЖИ Виктории Левиной\4d076dae908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857364"/>
            <a:ext cx="4000496" cy="5000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Проверка домашнего задания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3042" y="1857364"/>
            <a:ext cx="7043758" cy="4268799"/>
          </a:xfrm>
        </p:spPr>
        <p:txBody>
          <a:bodyPr>
            <a:normAutofit fontScale="55000" lnSpcReduction="20000"/>
          </a:bodyPr>
          <a:lstStyle/>
          <a:p>
            <a:pPr>
              <a:buFont typeface="Arial" charset="0"/>
              <a:buNone/>
            </a:pPr>
            <a:r>
              <a:rPr lang="ru-RU" dirty="0" smtClean="0"/>
              <a:t>1) Листья потеряли шелковую мягкость. Они были словно обрызганы золотистым дождём.</a:t>
            </a:r>
          </a:p>
          <a:p>
            <a:pPr>
              <a:buFont typeface="Arial" charset="0"/>
              <a:buNone/>
            </a:pPr>
            <a:r>
              <a:rPr lang="ru-RU" dirty="0" smtClean="0"/>
              <a:t>2) Над морем облака изорваны в клочья  и мчатся к земле  где беспокойно горит осеннее солнце.</a:t>
            </a:r>
          </a:p>
          <a:p>
            <a:pPr>
              <a:buFont typeface="Arial" charset="0"/>
              <a:buNone/>
            </a:pPr>
            <a:r>
              <a:rPr lang="ru-RU" dirty="0" smtClean="0"/>
              <a:t>3) Выбежал на опушку леса рыжий  </a:t>
            </a:r>
            <a:r>
              <a:rPr lang="ru-RU" dirty="0" err="1" smtClean="0"/>
              <a:t>лисовин</a:t>
            </a:r>
            <a:r>
              <a:rPr lang="ru-RU" dirty="0" smtClean="0"/>
              <a:t> присел отдохнуть под старой берёзой.</a:t>
            </a:r>
          </a:p>
          <a:p>
            <a:pPr>
              <a:buFont typeface="Arial" charset="0"/>
              <a:buNone/>
            </a:pPr>
            <a:r>
              <a:rPr lang="ru-RU" dirty="0" smtClean="0"/>
              <a:t>4) Осенью и зимой далеко слышен по ночам вой волков  промышляющих добычу.</a:t>
            </a:r>
            <a:r>
              <a:rPr lang="ru-RU" baseline="30000" dirty="0" smtClean="0"/>
              <a:t>4,7</a:t>
            </a:r>
            <a:endParaRPr lang="ru-RU" dirty="0" smtClean="0"/>
          </a:p>
          <a:p>
            <a:pPr>
              <a:buFont typeface="Arial" charset="0"/>
              <a:buNone/>
            </a:pPr>
            <a:r>
              <a:rPr lang="ru-RU" dirty="0" smtClean="0"/>
              <a:t>5) Ноябрь -   ворота зимы. Дождь вдруг сменяется снегопадом. Вот и свежий морозец затянул ледком лужи.</a:t>
            </a:r>
          </a:p>
          <a:p>
            <a:pPr>
              <a:buFont typeface="Arial" charset="0"/>
              <a:buNone/>
            </a:pPr>
            <a:r>
              <a:rPr lang="ru-RU" dirty="0" smtClean="0"/>
              <a:t>6) День выдался хмурый ощутимо похолодало и с утра почти не переставая моросил мелкий дождь.</a:t>
            </a:r>
            <a:r>
              <a:rPr lang="ru-RU" baseline="30000" dirty="0" smtClean="0"/>
              <a:t> 4,7</a:t>
            </a:r>
            <a:endParaRPr lang="ru-RU" dirty="0" smtClean="0"/>
          </a:p>
          <a:p>
            <a:pPr>
              <a:buFont typeface="Arial" charset="0"/>
              <a:buNone/>
            </a:pPr>
            <a:r>
              <a:rPr lang="ru-RU" dirty="0" smtClean="0"/>
              <a:t>7) Погода словно мрачный понедельник.</a:t>
            </a:r>
          </a:p>
          <a:p>
            <a:pPr>
              <a:buFont typeface="Arial" charset="0"/>
              <a:buNone/>
            </a:pPr>
            <a:r>
              <a:rPr lang="ru-RU" dirty="0" smtClean="0"/>
              <a:t>8) Ноябрь недаром называют сумерками года. День стал совсем коротким. На улице промозгло холодно солнце почти не показывается.  Будем ждать зимы.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Работа с текстом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28" y="1600200"/>
            <a:ext cx="7258072" cy="4525963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(1)Ноябрь - сумерки года. (2)В народе эту пору называют предзимьем. (3) Ветер яростно срывает последние разноцветные листья и кидает их на мокрую землю. (4) День становится всё короче. (5)То выпадет снег, то зар</a:t>
            </a:r>
            <a:r>
              <a:rPr lang="ru-RU" b="1" dirty="0" smtClean="0"/>
              <a:t>я</a:t>
            </a:r>
            <a:r>
              <a:rPr lang="ru-RU" dirty="0" smtClean="0"/>
              <a:t>дит мелкий дождь. (6)Раскачиваются на ветру голые ветки деревьев и кустарников, шелестят засохшие листья. (7)Лишь хвойники выделяются яркими пятнами, да декоративная капуста то там, то здесь расцвечивает опустевший сад. (8) Птицы начинают собираться в стаи и летят на юг.</a:t>
            </a:r>
          </a:p>
          <a:p>
            <a:r>
              <a:rPr lang="ru-RU" dirty="0" smtClean="0"/>
              <a:t> (9) Утром появляется первый иней. (10) Днем солнце старается прогреть землю. (11) В солнечный день поздней осени воздух становится кристально-прозрачным, строгие силуэты голых деревьев отбрасывают причудливые чёткие тени на асфальт. (12) Во всем ощущается морозное дыхание зимы. (13) За ночь на небе образовались свинцовые тучи, а утром, словно пух, из них посыпались первые легкие снежинки. (14) Они медленно кружились в завораживающем танце и застилали землю белоснежным ковром. (15) Мир вокруг стал похожим на черно-белую фотографию.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7543824" cy="1643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dirty="0" smtClean="0">
                <a:solidFill>
                  <a:srgbClr val="C00000"/>
                </a:solidFill>
              </a:rPr>
              <a:t>1.  </a:t>
            </a:r>
            <a:r>
              <a:rPr lang="ru-RU" b="1" dirty="0" smtClean="0">
                <a:solidFill>
                  <a:srgbClr val="C00000"/>
                </a:solidFill>
              </a:rPr>
              <a:t>Выпишите грамматическую основу из предложения 3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00232" y="2285992"/>
            <a:ext cx="6686568" cy="3840171"/>
          </a:xfrm>
        </p:spPr>
        <p:txBody>
          <a:bodyPr/>
          <a:lstStyle/>
          <a:p>
            <a:r>
              <a:rPr lang="ru-RU" dirty="0" smtClean="0"/>
              <a:t>(3) Ветер яростно срывает последние разноцветные листья и кидает их на мокрую землю.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7543824" cy="1643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</a:t>
            </a:r>
            <a:r>
              <a:rPr lang="ru-RU" dirty="0" smtClean="0">
                <a:solidFill>
                  <a:srgbClr val="C00000"/>
                </a:solidFill>
              </a:rPr>
              <a:t>1.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Выпишите грамматическую основу из предложения 3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00232" y="2285992"/>
            <a:ext cx="6686568" cy="3840171"/>
          </a:xfrm>
        </p:spPr>
        <p:txBody>
          <a:bodyPr/>
          <a:lstStyle/>
          <a:p>
            <a:r>
              <a:rPr lang="ru-RU" dirty="0" smtClean="0"/>
              <a:t>(3) Ветер яростно срывает последние разноцветные листья и кидает их на мокрую землю.</a:t>
            </a:r>
          </a:p>
          <a:p>
            <a:pPr>
              <a:buNone/>
            </a:pPr>
            <a:endParaRPr lang="ru-RU" dirty="0" smtClean="0"/>
          </a:p>
          <a:p>
            <a:r>
              <a:rPr lang="ru-RU" b="1" i="1" dirty="0" smtClean="0"/>
              <a:t>Ветер срывает и кидает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998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2. Из предложений 1-4 выпишите словосочетание (я) со способом подчинительной связи </a:t>
            </a:r>
            <a:r>
              <a:rPr lang="ru-RU" sz="3600" b="1" i="1" dirty="0" smtClean="0">
                <a:solidFill>
                  <a:srgbClr val="C00000"/>
                </a:solidFill>
              </a:rPr>
              <a:t>согласование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14480" y="2285992"/>
            <a:ext cx="6972320" cy="3840171"/>
          </a:xfrm>
        </p:spPr>
        <p:txBody>
          <a:bodyPr>
            <a:normAutofit/>
          </a:bodyPr>
          <a:lstStyle/>
          <a:p>
            <a:r>
              <a:rPr lang="ru-RU" sz="2400" dirty="0" smtClean="0"/>
              <a:t>(1)Ноябрь - сумерки года. (2)В народе эту пору называют предзимьем. (3) Ветер яростно срывает последние разноцветные листья и кидает их на мокрую землю. (4) День становится всё короче.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9982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2. Из предложений 1-4 выпишите словосочетание (я) со способом подчинительной связи </a:t>
            </a:r>
            <a:r>
              <a:rPr lang="ru-RU" sz="3600" b="1" i="1" dirty="0" smtClean="0">
                <a:solidFill>
                  <a:srgbClr val="C00000"/>
                </a:solidFill>
              </a:rPr>
              <a:t>согласование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14480" y="2285992"/>
            <a:ext cx="6972320" cy="3840171"/>
          </a:xfrm>
        </p:spPr>
        <p:txBody>
          <a:bodyPr>
            <a:normAutofit/>
          </a:bodyPr>
          <a:lstStyle/>
          <a:p>
            <a:r>
              <a:rPr lang="ru-RU" sz="2400" dirty="0" smtClean="0"/>
              <a:t>(1)Ноябрь - сумерки года. (2)В народе эту пору называют предзимьем. (3) Ветер яростно срывает последние разноцветные листья и кидает их на мокрую землю. (4) День становится всё короче.</a:t>
            </a:r>
          </a:p>
          <a:p>
            <a:endParaRPr lang="ru-RU" sz="2400" dirty="0" smtClean="0"/>
          </a:p>
          <a:p>
            <a:r>
              <a:rPr lang="ru-RU" sz="2400" b="1" i="1" dirty="0" smtClean="0"/>
              <a:t>Эту пору, последние листья, разноцветные листья, на мокрую землю </a:t>
            </a:r>
            <a:endParaRPr lang="ru-RU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FF7F7F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241</TotalTime>
  <Words>1736</Words>
  <Application>Microsoft Office PowerPoint</Application>
  <PresentationFormat>Экран (4:3)</PresentationFormat>
  <Paragraphs>180</Paragraphs>
  <Slides>45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Тема Office</vt:lpstr>
      <vt:lpstr>Слайд 1</vt:lpstr>
      <vt:lpstr>Цели урока</vt:lpstr>
      <vt:lpstr>Актуализация знаний</vt:lpstr>
      <vt:lpstr>Ноябрь – от лат. «novem», что значит «девять»</vt:lpstr>
      <vt:lpstr>Работа с текстом</vt:lpstr>
      <vt:lpstr> 1.  Выпишите грамматическую основу из предложения 3 </vt:lpstr>
      <vt:lpstr>  1. Выпишите грамматическую основу из предложения 3 </vt:lpstr>
      <vt:lpstr>2. Из предложений 1-4 выпишите словосочетание (я) со способом подчинительной связи согласование </vt:lpstr>
      <vt:lpstr>2. Из предложений 1-4 выпишите словосочетание (я) со способом подчинительной связи согласование </vt:lpstr>
      <vt:lpstr>3. Из предложения 15 выпишите словосочетание со способом подчинительной связи управление </vt:lpstr>
      <vt:lpstr>3. Из предложения 15 выпишите словосочетание со способом подчинительной связи управление </vt:lpstr>
      <vt:lpstr>4. Из предложения 14 выпишите словосочетание со способом подчинительной связи примыкание</vt:lpstr>
      <vt:lpstr>4. Из предложения 14 выпишите словосочетание со способом подчинительной связи примыкание</vt:lpstr>
      <vt:lpstr>5. Замените словосочетание «яростно срывает» в предложении 3, построенное на основе подчинительной связи примыкание синонимичным словосочетанием со связью управление </vt:lpstr>
      <vt:lpstr>5. Замените словосочетание «яростно срывает» в предложении 3, построенное на основе подчинительной связи примыкание синонимичным словосочетанием со связью управление </vt:lpstr>
      <vt:lpstr>6. Среди данных предложений  найдите предложение с составным именным сказуемым </vt:lpstr>
      <vt:lpstr>6. Среди данных предложений  найдите предложение с составным именным сказуемым </vt:lpstr>
      <vt:lpstr>7. Среди предложений 9-13 укажите предложение, в котором встречается такое средство художественной выразительности, как сравнение, укажите его номер </vt:lpstr>
      <vt:lpstr>7. Среди предложений 9-13 укажите предложение, в котором встречается такое средство художественной выразительности, как сравнение, укажите его номер </vt:lpstr>
      <vt:lpstr>8. Среди предложений 8-10, найдите предложение(-я), в котором(-ых) встречается(-ются) составное(-ые) глагольное(-ые) сказуемое(-ые), запишите это(-и) сказуемое(-ые) </vt:lpstr>
      <vt:lpstr>8. Среди предложений 8-10, найдите предложение(-я), в котором(-ых) встречается(-ются) составное(-ые) глагольное(-ые) сказуемое(-ые), запишите это(-и) сказуемое(-ые) </vt:lpstr>
      <vt:lpstr>9.  Найдите предложение, в котором именная часть составного сказуемого выражена именем существительным</vt:lpstr>
      <vt:lpstr>9.  Найдите предложение, в котором именная часть составного сказуемого выражена именем существительным</vt:lpstr>
      <vt:lpstr>10.  Из предложений 12-14 выпишите слово с чередующимся корнем   </vt:lpstr>
      <vt:lpstr>10.  Из предложений 12-14 выпишите слово с чередующимся корнем   </vt:lpstr>
      <vt:lpstr> 11. Укажите количество грамматических основ в предложении 11 . Ответ запишите цифрой   </vt:lpstr>
      <vt:lpstr> 11. Укажите количество грамматических основ в предложении 11 . Ответ запишите цифрой   </vt:lpstr>
      <vt:lpstr>12.  Замените слово «зарядит» из предложения 5 стилистически нейтральным синонимом   </vt:lpstr>
      <vt:lpstr> 12. Замените слово «зарядит» из предложения 5 стилистически нейтральным синонимом   </vt:lpstr>
      <vt:lpstr>13. Из предложений 3-7 выпишите слово (-а), в котором (-ых) написание приставки определяется следующим правилом: «В приставках, оканчивающихся на З и С, перед звонкими согласными пишется буква З, перед глухими – С  </vt:lpstr>
      <vt:lpstr>13. Из предложений 3-7 выпишите слово (-а), в котором (-ых) написание приставки определяется следующим правилом: «В приставках, оканчивающихся на З и С, перед звонкими согласными пишется буква З, перед глухими – С  </vt:lpstr>
      <vt:lpstr> 14. Определите часть речи слова «засохшие» из предложения 6 </vt:lpstr>
      <vt:lpstr> 14. Определите часть речи слова «засохшие» из предложения 6 </vt:lpstr>
      <vt:lpstr>15.  Из предложений 10-14 выпишите причастие </vt:lpstr>
      <vt:lpstr>15.  Из предложений 10-14 выпишите причастие </vt:lpstr>
      <vt:lpstr>Синтаксический разбор</vt:lpstr>
      <vt:lpstr>Творческое задание</vt:lpstr>
      <vt:lpstr>Акростих</vt:lpstr>
      <vt:lpstr>Н. С. Меркушова</vt:lpstr>
      <vt:lpstr>Акростих</vt:lpstr>
      <vt:lpstr>Акростих</vt:lpstr>
      <vt:lpstr>Домашнее задание</vt:lpstr>
      <vt:lpstr>Спасибо за урок!</vt:lpstr>
      <vt:lpstr>Информационные источники</vt:lpstr>
      <vt:lpstr>Проверка домашнего задания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Нина</cp:lastModifiedBy>
  <cp:revision>47</cp:revision>
  <dcterms:created xsi:type="dcterms:W3CDTF">2013-08-17T08:34:50Z</dcterms:created>
  <dcterms:modified xsi:type="dcterms:W3CDTF">2016-11-21T17:20:15Z</dcterms:modified>
</cp:coreProperties>
</file>