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1"/>
  </p:sldMasterIdLst>
  <p:notesMasterIdLst>
    <p:notesMasterId r:id="rId12"/>
  </p:notesMasterIdLst>
  <p:sldIdLst>
    <p:sldId id="256" r:id="rId2"/>
    <p:sldId id="257" r:id="rId3"/>
    <p:sldId id="258" r:id="rId4"/>
    <p:sldId id="271" r:id="rId5"/>
    <p:sldId id="274" r:id="rId6"/>
    <p:sldId id="275" r:id="rId7"/>
    <p:sldId id="278" r:id="rId8"/>
    <p:sldId id="279" r:id="rId9"/>
    <p:sldId id="265" r:id="rId10"/>
    <p:sldId id="282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242"/>
    <a:srgbClr val="99FFCC"/>
    <a:srgbClr val="FFFFFF"/>
    <a:srgbClr val="FFFFCC"/>
    <a:srgbClr val="FFCCCC"/>
    <a:srgbClr val="CCFFFF"/>
    <a:srgbClr val="99CC00"/>
    <a:srgbClr val="CC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1" d="100"/>
          <a:sy n="41" d="100"/>
        </p:scale>
        <p:origin x="-6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C3EE7B-4BC1-40B6-A9ED-BC4FC6C19FB2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67B324-3CA6-4D5A-AFEB-BF32406E6A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93459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5EC4C6-0773-40DE-9FCE-6CDF1B2A4764}" type="slidenum">
              <a:rPr lang="ru-RU"/>
              <a:pPr/>
              <a:t>5</a:t>
            </a:fld>
            <a:endParaRPr lang="ru-RU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669495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C803BD8-EC3D-4E7B-A665-CFCF01244403}" type="slidenum">
              <a:rPr lang="ru-RU"/>
              <a:pPr/>
              <a:t>6</a:t>
            </a:fld>
            <a:endParaRPr lang="ru-RU"/>
          </a:p>
        </p:txBody>
      </p:sp>
      <p:sp>
        <p:nvSpPr>
          <p:cNvPr id="97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729148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CC0D74-E6E1-4280-B817-070829EF695B}" type="slidenum">
              <a:rPr lang="ru-RU"/>
              <a:pPr/>
              <a:t>7</a:t>
            </a:fld>
            <a:endParaRPr lang="ru-RU"/>
          </a:p>
        </p:txBody>
      </p:sp>
      <p:sp>
        <p:nvSpPr>
          <p:cNvPr id="97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718808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A40F9C-9EBF-4788-A9C6-536B939AF10D}" type="slidenum">
              <a:rPr lang="ru-RU"/>
              <a:pPr/>
              <a:t>8</a:t>
            </a:fld>
            <a:endParaRPr lang="ru-RU"/>
          </a:p>
        </p:txBody>
      </p:sp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Метод «тащи и бросай» для копирования слайдов описан в ресурсе «Окно программы </a:t>
            </a:r>
            <a:r>
              <a:rPr lang="en-US"/>
              <a:t>PowerPoint</a:t>
            </a:r>
            <a:r>
              <a:rPr lang="ru-RU"/>
              <a:t>». </a:t>
            </a:r>
          </a:p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3989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701982A-5BD9-4E7E-87B9-66F8F8EA56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845C2-1970-4D1F-90B6-632A243807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18C90-E581-4740-983F-003CE76D9E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85800" y="152400"/>
            <a:ext cx="7696200" cy="5334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820B125-9F8B-492F-AA5F-6F4B66B8141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DA2A8BC-04B0-4CF9-A16D-0222584216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68A31-57BC-4412-B124-6E69092D718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40F5E-69BD-4913-81A3-DEC0DAAE2D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44AE898-8819-4D8D-8546-EF44DB0D41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23F77-5DB9-4E69-BB20-D6F358C53A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3AA52-A58A-41AF-90F8-6FF97297F5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209A1-A260-422F-8DB4-96CAD668FF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1658-18A6-4E69-BDF2-539BF49BF56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855C6DC-A7FA-4695-9411-FA34AD1182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slide" Target="slide5.xml"/><Relationship Id="rId4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slide" Target="slide3.x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93" name="Rectangle 13"/>
          <p:cNvSpPr>
            <a:spLocks noGrp="1" noChangeArrowheads="1"/>
          </p:cNvSpPr>
          <p:nvPr>
            <p:ph type="ctrTitle"/>
          </p:nvPr>
        </p:nvSpPr>
        <p:spPr>
          <a:xfrm>
            <a:off x="428596" y="1511300"/>
            <a:ext cx="8501122" cy="24939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/>
              <a:t>Построение и преобразование графиков квадратичной функции с помощью прикладных компьютерных программ</a:t>
            </a:r>
            <a:r>
              <a:rPr lang="ru-RU" sz="5400" dirty="0" smtClean="0"/>
              <a:t>.</a:t>
            </a:r>
            <a:endParaRPr lang="ru-RU" sz="5400" dirty="0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85852" y="785794"/>
            <a:ext cx="6429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Интегрированный урок 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Математика-информатика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5429264"/>
            <a:ext cx="8001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Учитель информатики и ИКТ	 </a:t>
            </a:r>
            <a:r>
              <a:rPr lang="ru-RU" dirty="0" err="1" smtClean="0">
                <a:solidFill>
                  <a:srgbClr val="0070C0"/>
                </a:solidFill>
              </a:rPr>
              <a:t>Батаева</a:t>
            </a:r>
            <a:r>
              <a:rPr lang="ru-RU" dirty="0" smtClean="0">
                <a:solidFill>
                  <a:srgbClr val="0070C0"/>
                </a:solidFill>
              </a:rPr>
              <a:t> Лариса Николаевна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Учитель математики 		</a:t>
            </a:r>
            <a:r>
              <a:rPr lang="ru-RU" dirty="0" err="1" smtClean="0">
                <a:solidFill>
                  <a:srgbClr val="0070C0"/>
                </a:solidFill>
              </a:rPr>
              <a:t>Хункарова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dirty="0" err="1" smtClean="0">
                <a:solidFill>
                  <a:srgbClr val="0070C0"/>
                </a:solidFill>
              </a:rPr>
              <a:t>Займан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smtClean="0">
                <a:solidFill>
                  <a:srgbClr val="0070C0"/>
                </a:solidFill>
              </a:rPr>
              <a:t>Юсуповна</a:t>
            </a:r>
            <a:endParaRPr lang="ru-RU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2"/>
          <p:cNvSpPr txBox="1">
            <a:spLocks noChangeArrowheads="1"/>
          </p:cNvSpPr>
          <p:nvPr/>
        </p:nvSpPr>
        <p:spPr bwMode="auto">
          <a:xfrm>
            <a:off x="8313738" y="6237288"/>
            <a:ext cx="8302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>
                <a:hlinkClick r:id="rId3" action="ppaction://hlinksldjump"/>
              </a:rPr>
              <a:t>Назад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714356"/>
            <a:ext cx="75724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Домашнее задание:</a:t>
            </a:r>
          </a:p>
          <a:p>
            <a:endParaRPr lang="ru-RU" sz="4000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r>
              <a:rPr lang="ru-RU" sz="4000" dirty="0" smtClean="0"/>
              <a:t>построить графики функций</a:t>
            </a:r>
            <a:endParaRPr lang="ru-RU" sz="4000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123908" name="Формула" r:id="rId4" imgW="114151" imgH="215619" progId="Equation.3">
              <p:embed/>
            </p:oleObj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3357554" y="2786058"/>
          <a:ext cx="3143272" cy="3447460"/>
        </p:xfrm>
        <a:graphic>
          <a:graphicData uri="http://schemas.openxmlformats.org/presentationml/2006/ole">
            <p:oleObj spid="_x0000_s123909" name="Формула" r:id="rId5" imgW="1181100" imgH="12954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8" name="Text Box 10"/>
          <p:cNvSpPr txBox="1">
            <a:spLocks noChangeArrowheads="1"/>
          </p:cNvSpPr>
          <p:nvPr/>
        </p:nvSpPr>
        <p:spPr bwMode="auto">
          <a:xfrm>
            <a:off x="611188" y="549275"/>
            <a:ext cx="4305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Отгадав  ребус,</a:t>
            </a:r>
          </a:p>
        </p:txBody>
      </p:sp>
      <p:sp>
        <p:nvSpPr>
          <p:cNvPr id="53259" name="Text Box 11"/>
          <p:cNvSpPr txBox="1">
            <a:spLocks noChangeArrowheads="1"/>
          </p:cNvSpPr>
          <p:nvPr/>
        </p:nvSpPr>
        <p:spPr bwMode="auto">
          <a:xfrm>
            <a:off x="1000101" y="3857628"/>
            <a:ext cx="7715303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ru-RU" sz="4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вы  узнаете  </a:t>
            </a:r>
            <a:r>
              <a:rPr lang="ru-RU" sz="4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 какой функцией мы будем сегодня работать.</a:t>
            </a:r>
            <a:endParaRPr lang="ru-RU" sz="44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53261" name="Picture 13" descr="ребус2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tretch>
            <a:fillRect/>
          </a:stretch>
        </p:blipFill>
        <p:spPr>
          <a:xfrm>
            <a:off x="2195804" y="2338447"/>
            <a:ext cx="4676191" cy="96190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3203575" y="3068638"/>
            <a:ext cx="2592388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sz="3200" b="1">
                <a:solidFill>
                  <a:srgbClr val="C73C31"/>
                </a:solidFill>
                <a:hlinkClick r:id="" action="ppaction://noaction"/>
              </a:rPr>
              <a:t>УРОК</a:t>
            </a:r>
            <a:endParaRPr lang="ru-RU" sz="3200" b="1">
              <a:solidFill>
                <a:srgbClr val="C73C31"/>
              </a:solidFill>
            </a:endParaRPr>
          </a:p>
        </p:txBody>
      </p:sp>
      <p:sp>
        <p:nvSpPr>
          <p:cNvPr id="55301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859338" y="4365625"/>
            <a:ext cx="2592387" cy="2016125"/>
          </a:xfrm>
          <a:prstGeom prst="triangle">
            <a:avLst>
              <a:gd name="adj" fmla="val 50000"/>
            </a:avLst>
          </a:prstGeom>
          <a:solidFill>
            <a:srgbClr val="00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sz="2800">
                <a:solidFill>
                  <a:srgbClr val="99FFCC"/>
                </a:solidFill>
                <a:hlinkClick r:id="rId3" action="ppaction://hlinksldjump"/>
              </a:rPr>
              <a:t>-3х</a:t>
            </a:r>
            <a:r>
              <a:rPr lang="ru-RU" sz="2800" baseline="30000">
                <a:solidFill>
                  <a:srgbClr val="99FFCC"/>
                </a:solidFill>
                <a:hlinkClick r:id="rId3" action="ppaction://hlinksldjump"/>
              </a:rPr>
              <a:t>2</a:t>
            </a:r>
            <a:r>
              <a:rPr lang="ru-RU" sz="2800">
                <a:solidFill>
                  <a:srgbClr val="99FFCC"/>
                </a:solidFill>
                <a:hlinkClick r:id="rId3" action="ppaction://hlinksldjump"/>
              </a:rPr>
              <a:t>=-48</a:t>
            </a:r>
            <a:endParaRPr lang="ru-RU" sz="2800">
              <a:solidFill>
                <a:srgbClr val="99FFCC"/>
              </a:solidFill>
            </a:endParaRPr>
          </a:p>
        </p:txBody>
      </p:sp>
      <p:sp>
        <p:nvSpPr>
          <p:cNvPr id="55302" name="AutoShape 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79388" y="1052513"/>
            <a:ext cx="2663825" cy="1800225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9973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sz="2800">
                <a:solidFill>
                  <a:schemeClr val="bg1"/>
                </a:solidFill>
                <a:hlinkClick r:id="rId4" action="ppaction://hlinksldjump"/>
              </a:rPr>
              <a:t>Х</a:t>
            </a:r>
            <a:r>
              <a:rPr lang="ru-RU" sz="2800" baseline="30000">
                <a:solidFill>
                  <a:schemeClr val="bg1"/>
                </a:solidFill>
                <a:hlinkClick r:id="rId4" action="ppaction://hlinksldjump"/>
              </a:rPr>
              <a:t>2</a:t>
            </a:r>
            <a:r>
              <a:rPr lang="ru-RU" sz="2800">
                <a:solidFill>
                  <a:schemeClr val="bg1"/>
                </a:solidFill>
                <a:hlinkClick r:id="rId4" action="ppaction://hlinksldjump"/>
              </a:rPr>
              <a:t>-6х+9=0</a:t>
            </a:r>
            <a:endParaRPr lang="ru-RU" sz="2800">
              <a:solidFill>
                <a:schemeClr val="bg1"/>
              </a:solidFill>
            </a:endParaRPr>
          </a:p>
        </p:txBody>
      </p:sp>
      <p:sp>
        <p:nvSpPr>
          <p:cNvPr id="55303" name="AutoShape 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47813" y="5084763"/>
            <a:ext cx="3014662" cy="1295400"/>
          </a:xfrm>
          <a:prstGeom prst="parallelogram">
            <a:avLst>
              <a:gd name="adj" fmla="val 58180"/>
            </a:avLst>
          </a:prstGeom>
          <a:solidFill>
            <a:srgbClr val="EC612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sz="2800" dirty="0">
                <a:solidFill>
                  <a:srgbClr val="000000"/>
                </a:solidFill>
                <a:hlinkClick r:id="rId5" action="ppaction://hlinksldjump"/>
              </a:rPr>
              <a:t>Х</a:t>
            </a:r>
            <a:r>
              <a:rPr lang="ru-RU" sz="2800" baseline="30000" dirty="0">
                <a:solidFill>
                  <a:srgbClr val="000000"/>
                </a:solidFill>
                <a:hlinkClick r:id="rId5" action="ppaction://hlinksldjump"/>
              </a:rPr>
              <a:t>2</a:t>
            </a:r>
            <a:r>
              <a:rPr lang="ru-RU" sz="2800" dirty="0">
                <a:solidFill>
                  <a:srgbClr val="000000"/>
                </a:solidFill>
                <a:hlinkClick r:id="rId5" action="ppaction://hlinksldjump"/>
              </a:rPr>
              <a:t>=2х</a:t>
            </a:r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55304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300788" y="1628775"/>
            <a:ext cx="2366962" cy="2798763"/>
          </a:xfrm>
          <a:prstGeom prst="diamond">
            <a:avLst/>
          </a:prstGeom>
          <a:solidFill>
            <a:srgbClr val="8000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sz="2400">
                <a:solidFill>
                  <a:srgbClr val="0000FF"/>
                </a:solidFill>
                <a:hlinkClick r:id="" action="ppaction://noaction"/>
              </a:rPr>
              <a:t>(х-5)(2х+1)=0</a:t>
            </a:r>
            <a:endParaRPr lang="ru-RU" sz="2400">
              <a:solidFill>
                <a:srgbClr val="0000FF"/>
              </a:solidFill>
            </a:endParaRPr>
          </a:p>
        </p:txBody>
      </p:sp>
      <p:sp>
        <p:nvSpPr>
          <p:cNvPr id="55306" name="Line 10"/>
          <p:cNvSpPr>
            <a:spLocks noChangeShapeType="1"/>
          </p:cNvSpPr>
          <p:nvPr/>
        </p:nvSpPr>
        <p:spPr bwMode="auto">
          <a:xfrm flipV="1">
            <a:off x="5003800" y="2708275"/>
            <a:ext cx="1512888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5307" name="Line 11"/>
          <p:cNvSpPr>
            <a:spLocks noChangeShapeType="1"/>
          </p:cNvSpPr>
          <p:nvPr/>
        </p:nvSpPr>
        <p:spPr bwMode="auto">
          <a:xfrm>
            <a:off x="4932363" y="4005263"/>
            <a:ext cx="647700" cy="12239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5308" name="Line 12"/>
          <p:cNvSpPr>
            <a:spLocks noChangeShapeType="1"/>
          </p:cNvSpPr>
          <p:nvPr/>
        </p:nvSpPr>
        <p:spPr bwMode="auto">
          <a:xfrm flipH="1">
            <a:off x="2627313" y="4005263"/>
            <a:ext cx="1584325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5310" name="Line 14"/>
          <p:cNvSpPr>
            <a:spLocks noChangeShapeType="1"/>
          </p:cNvSpPr>
          <p:nvPr/>
        </p:nvSpPr>
        <p:spPr bwMode="auto">
          <a:xfrm flipH="1" flipV="1">
            <a:off x="2411413" y="2133600"/>
            <a:ext cx="1944687" cy="9350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5316" name="Oval 2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4643438" y="188913"/>
            <a:ext cx="1657350" cy="1657350"/>
          </a:xfrm>
          <a:prstGeom prst="ellipse">
            <a:avLst/>
          </a:prstGeom>
          <a:solidFill>
            <a:srgbClr val="F135AE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>
                <a:solidFill>
                  <a:srgbClr val="0000FF"/>
                </a:solidFill>
                <a:hlinkClick r:id="rId6" action="ppaction://hlinksldjump"/>
              </a:rPr>
              <a:t>7х</a:t>
            </a:r>
            <a:r>
              <a:rPr lang="ru-RU" sz="2800" baseline="30000">
                <a:solidFill>
                  <a:srgbClr val="0000FF"/>
                </a:solidFill>
                <a:hlinkClick r:id="rId6" action="ppaction://hlinksldjump"/>
              </a:rPr>
              <a:t>2</a:t>
            </a:r>
            <a:r>
              <a:rPr lang="ru-RU" sz="2800">
                <a:solidFill>
                  <a:srgbClr val="0000FF"/>
                </a:solidFill>
                <a:hlinkClick r:id="rId6" action="ppaction://hlinksldjump"/>
              </a:rPr>
              <a:t> -7=0</a:t>
            </a:r>
            <a:endParaRPr lang="ru-RU" sz="2800">
              <a:solidFill>
                <a:srgbClr val="0000FF"/>
              </a:solidFill>
            </a:endParaRPr>
          </a:p>
        </p:txBody>
      </p:sp>
      <p:sp>
        <p:nvSpPr>
          <p:cNvPr id="55317" name="Line 21"/>
          <p:cNvSpPr>
            <a:spLocks noChangeShapeType="1"/>
          </p:cNvSpPr>
          <p:nvPr/>
        </p:nvSpPr>
        <p:spPr bwMode="auto">
          <a:xfrm flipV="1">
            <a:off x="4716463" y="1773238"/>
            <a:ext cx="503237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88913"/>
            <a:ext cx="6870700" cy="627062"/>
          </a:xfrm>
        </p:spPr>
        <p:txBody>
          <a:bodyPr>
            <a:normAutofit fontScale="90000"/>
          </a:bodyPr>
          <a:lstStyle/>
          <a:p>
            <a:pPr algn="l"/>
            <a:r>
              <a:rPr lang="ru-RU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Заполни  пропуски …</a:t>
            </a:r>
          </a:p>
        </p:txBody>
      </p:sp>
      <p:sp>
        <p:nvSpPr>
          <p:cNvPr id="93188" name="Text Box 4"/>
          <p:cNvSpPr txBox="1">
            <a:spLocks noChangeArrowheads="1"/>
          </p:cNvSpPr>
          <p:nvPr/>
        </p:nvSpPr>
        <p:spPr bwMode="auto">
          <a:xfrm>
            <a:off x="323850" y="765175"/>
            <a:ext cx="78486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1.  Функция  у = </a:t>
            </a:r>
            <a:r>
              <a:rPr lang="en-US"/>
              <a:t>a</a:t>
            </a:r>
            <a:r>
              <a:rPr lang="ru-RU"/>
              <a:t>х</a:t>
            </a:r>
            <a:r>
              <a:rPr lang="ru-RU" baseline="30000"/>
              <a:t>2 </a:t>
            </a:r>
            <a:r>
              <a:rPr lang="ru-RU"/>
              <a:t>+ </a:t>
            </a:r>
            <a:r>
              <a:rPr lang="en-US"/>
              <a:t>bx + c,</a:t>
            </a:r>
            <a:r>
              <a:rPr lang="ru-RU"/>
              <a:t> где а,  </a:t>
            </a:r>
            <a:r>
              <a:rPr lang="en-US"/>
              <a:t>b,  c</a:t>
            </a:r>
            <a:r>
              <a:rPr lang="ru-RU"/>
              <a:t> – заданные  действительные числа,  а </a:t>
            </a:r>
            <a:r>
              <a:rPr lang="ru-RU">
                <a:sym typeface="Symbol" pitchFamily="18" charset="2"/>
              </a:rPr>
              <a:t> 0, х – действительная переменная,  называется  …  функцией.</a:t>
            </a:r>
          </a:p>
        </p:txBody>
      </p:sp>
      <p:sp>
        <p:nvSpPr>
          <p:cNvPr id="93190" name="Text Box 6"/>
          <p:cNvSpPr txBox="1">
            <a:spLocks noChangeArrowheads="1"/>
          </p:cNvSpPr>
          <p:nvPr/>
        </p:nvSpPr>
        <p:spPr bwMode="auto">
          <a:xfrm>
            <a:off x="323850" y="1773238"/>
            <a:ext cx="83518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2.  График  функции  у = ах</a:t>
            </a:r>
            <a:r>
              <a:rPr lang="ru-RU" baseline="30000"/>
              <a:t>2 </a:t>
            </a:r>
            <a:r>
              <a:rPr lang="ru-RU"/>
              <a:t>при  любом  а </a:t>
            </a:r>
            <a:r>
              <a:rPr lang="ru-RU">
                <a:sym typeface="Symbol" pitchFamily="18" charset="2"/>
              </a:rPr>
              <a:t> 0  называют  … .</a:t>
            </a:r>
          </a:p>
        </p:txBody>
      </p:sp>
      <p:sp>
        <p:nvSpPr>
          <p:cNvPr id="93191" name="Text Box 7"/>
          <p:cNvSpPr txBox="1">
            <a:spLocks noChangeArrowheads="1"/>
          </p:cNvSpPr>
          <p:nvPr/>
        </p:nvSpPr>
        <p:spPr bwMode="auto">
          <a:xfrm>
            <a:off x="250825" y="2420938"/>
            <a:ext cx="84248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 3.  Функция  у = х</a:t>
            </a:r>
            <a:r>
              <a:rPr lang="ru-RU" baseline="30000"/>
              <a:t>2 </a:t>
            </a:r>
            <a:r>
              <a:rPr lang="ru-RU"/>
              <a:t> является  …   (возрастающей, убывающей)  на  промежутке  х </a:t>
            </a:r>
            <a:r>
              <a:rPr lang="ru-RU">
                <a:sym typeface="Symbol" pitchFamily="18" charset="2"/>
              </a:rPr>
              <a:t> 0.</a:t>
            </a:r>
          </a:p>
        </p:txBody>
      </p:sp>
      <p:sp>
        <p:nvSpPr>
          <p:cNvPr id="93192" name="Text Box 8"/>
          <p:cNvSpPr txBox="1">
            <a:spLocks noChangeArrowheads="1"/>
          </p:cNvSpPr>
          <p:nvPr/>
        </p:nvSpPr>
        <p:spPr bwMode="auto">
          <a:xfrm>
            <a:off x="323850" y="3284538"/>
            <a:ext cx="83534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4.  Значения  х,  при  которых  квадратичная  функция  равна  нулю,  называют  …  функции.</a:t>
            </a:r>
          </a:p>
        </p:txBody>
      </p:sp>
      <p:sp>
        <p:nvSpPr>
          <p:cNvPr id="93193" name="Text Box 9"/>
          <p:cNvSpPr txBox="1">
            <a:spLocks noChangeArrowheads="1"/>
          </p:cNvSpPr>
          <p:nvPr/>
        </p:nvSpPr>
        <p:spPr bwMode="auto">
          <a:xfrm>
            <a:off x="323850" y="4149725"/>
            <a:ext cx="8280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5.  Точку  пересечения  параболы с  осью  симметрии  называют  …  параболы. </a:t>
            </a:r>
          </a:p>
        </p:txBody>
      </p:sp>
      <p:sp>
        <p:nvSpPr>
          <p:cNvPr id="93194" name="Text Box 10"/>
          <p:cNvSpPr txBox="1">
            <a:spLocks noChangeArrowheads="1"/>
          </p:cNvSpPr>
          <p:nvPr/>
        </p:nvSpPr>
        <p:spPr bwMode="auto">
          <a:xfrm>
            <a:off x="323850" y="5084763"/>
            <a:ext cx="66976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6.  При  а </a:t>
            </a:r>
            <a:r>
              <a:rPr lang="en-US"/>
              <a:t>&gt;</a:t>
            </a:r>
            <a:r>
              <a:rPr lang="ru-RU"/>
              <a:t>0  ветви  параболы у = ах</a:t>
            </a:r>
            <a:r>
              <a:rPr lang="ru-RU" baseline="30000"/>
              <a:t>2</a:t>
            </a:r>
            <a:r>
              <a:rPr lang="ru-RU"/>
              <a:t>  направлены  …  . </a:t>
            </a:r>
          </a:p>
        </p:txBody>
      </p:sp>
      <p:sp>
        <p:nvSpPr>
          <p:cNvPr id="93195" name="Text Box 11"/>
          <p:cNvSpPr txBox="1">
            <a:spLocks noChangeArrowheads="1"/>
          </p:cNvSpPr>
          <p:nvPr/>
        </p:nvSpPr>
        <p:spPr bwMode="auto">
          <a:xfrm>
            <a:off x="2176463" y="5541963"/>
            <a:ext cx="6738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>
              <a:buFontTx/>
              <a:buAutoNum type="arabicPeriod" startAt="7"/>
            </a:pPr>
            <a:r>
              <a:rPr lang="ru-RU"/>
              <a:t>Если  а</a:t>
            </a:r>
            <a:r>
              <a:rPr lang="en-US"/>
              <a:t>&lt;</a:t>
            </a:r>
            <a:r>
              <a:rPr lang="ru-RU"/>
              <a:t> о  и х </a:t>
            </a:r>
            <a:r>
              <a:rPr lang="ru-RU">
                <a:sym typeface="Symbol" pitchFamily="18" charset="2"/>
              </a:rPr>
              <a:t> 0,  то  функция  у = ах</a:t>
            </a:r>
            <a:r>
              <a:rPr lang="ru-RU" baseline="30000">
                <a:sym typeface="Symbol" pitchFamily="18" charset="2"/>
              </a:rPr>
              <a:t>2  </a:t>
            </a:r>
            <a:r>
              <a:rPr lang="ru-RU">
                <a:sym typeface="Symbol" pitchFamily="18" charset="2"/>
              </a:rPr>
              <a:t>принимает  …  </a:t>
            </a:r>
          </a:p>
          <a:p>
            <a:pPr marL="457200" indent="-457200"/>
            <a:r>
              <a:rPr lang="ru-RU">
                <a:sym typeface="Symbol" pitchFamily="18" charset="2"/>
              </a:rPr>
              <a:t>(положительные</a:t>
            </a:r>
            <a:r>
              <a:rPr lang="ru-RU"/>
              <a:t>,  отрицательные)  значения.</a:t>
            </a:r>
          </a:p>
        </p:txBody>
      </p:sp>
      <p:sp>
        <p:nvSpPr>
          <p:cNvPr id="93196" name="Text Box 12"/>
          <p:cNvSpPr txBox="1">
            <a:spLocks noChangeArrowheads="1"/>
          </p:cNvSpPr>
          <p:nvPr/>
        </p:nvSpPr>
        <p:spPr bwMode="auto">
          <a:xfrm>
            <a:off x="8313738" y="6237288"/>
            <a:ext cx="8302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>
                <a:hlinkClick r:id="rId2" action="ppaction://hlinksldjump"/>
              </a:rPr>
              <a:t>Назад</a:t>
            </a:r>
            <a:endParaRPr lang="ru-RU" dirty="0"/>
          </a:p>
        </p:txBody>
      </p:sp>
      <p:sp>
        <p:nvSpPr>
          <p:cNvPr id="93197" name="Text Box 13"/>
          <p:cNvSpPr txBox="1">
            <a:spLocks noChangeArrowheads="1"/>
          </p:cNvSpPr>
          <p:nvPr/>
        </p:nvSpPr>
        <p:spPr bwMode="auto">
          <a:xfrm>
            <a:off x="3348038" y="1412875"/>
            <a:ext cx="2016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0000FF"/>
                </a:solidFill>
              </a:rPr>
              <a:t>квадратичной</a:t>
            </a:r>
          </a:p>
        </p:txBody>
      </p:sp>
      <p:sp>
        <p:nvSpPr>
          <p:cNvPr id="93198" name="Text Box 14"/>
          <p:cNvSpPr txBox="1">
            <a:spLocks noChangeArrowheads="1"/>
          </p:cNvSpPr>
          <p:nvPr/>
        </p:nvSpPr>
        <p:spPr bwMode="auto">
          <a:xfrm>
            <a:off x="3419475" y="2133600"/>
            <a:ext cx="2016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0000FF"/>
                </a:solidFill>
              </a:rPr>
              <a:t>параболой</a:t>
            </a:r>
          </a:p>
        </p:txBody>
      </p:sp>
      <p:sp>
        <p:nvSpPr>
          <p:cNvPr id="93199" name="Text Box 15"/>
          <p:cNvSpPr txBox="1">
            <a:spLocks noChangeArrowheads="1"/>
          </p:cNvSpPr>
          <p:nvPr/>
        </p:nvSpPr>
        <p:spPr bwMode="auto">
          <a:xfrm>
            <a:off x="3348038" y="2852738"/>
            <a:ext cx="14970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solidFill>
                  <a:srgbClr val="0000FF"/>
                </a:solidFill>
              </a:rPr>
              <a:t>убывающей</a:t>
            </a:r>
          </a:p>
        </p:txBody>
      </p:sp>
      <p:sp>
        <p:nvSpPr>
          <p:cNvPr id="93200" name="Text Box 16"/>
          <p:cNvSpPr txBox="1">
            <a:spLocks noChangeArrowheads="1"/>
          </p:cNvSpPr>
          <p:nvPr/>
        </p:nvSpPr>
        <p:spPr bwMode="auto">
          <a:xfrm>
            <a:off x="3419475" y="3716338"/>
            <a:ext cx="21256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solidFill>
                  <a:srgbClr val="0000FF"/>
                </a:solidFill>
              </a:rPr>
              <a:t>нулями  функции</a:t>
            </a:r>
          </a:p>
        </p:txBody>
      </p:sp>
      <p:sp>
        <p:nvSpPr>
          <p:cNvPr id="93201" name="Text Box 17"/>
          <p:cNvSpPr txBox="1">
            <a:spLocks noChangeArrowheads="1"/>
          </p:cNvSpPr>
          <p:nvPr/>
        </p:nvSpPr>
        <p:spPr bwMode="auto">
          <a:xfrm>
            <a:off x="3255963" y="4678363"/>
            <a:ext cx="24368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solidFill>
                  <a:srgbClr val="0000FF"/>
                </a:solidFill>
              </a:rPr>
              <a:t>вершиной параболы</a:t>
            </a:r>
          </a:p>
        </p:txBody>
      </p:sp>
      <p:sp>
        <p:nvSpPr>
          <p:cNvPr id="93202" name="Text Box 18"/>
          <p:cNvSpPr txBox="1">
            <a:spLocks noChangeArrowheads="1"/>
          </p:cNvSpPr>
          <p:nvPr/>
        </p:nvSpPr>
        <p:spPr bwMode="auto">
          <a:xfrm>
            <a:off x="7019925" y="5084763"/>
            <a:ext cx="7985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solidFill>
                  <a:srgbClr val="0000FF"/>
                </a:solidFill>
              </a:rPr>
              <a:t>вверх</a:t>
            </a:r>
          </a:p>
        </p:txBody>
      </p:sp>
      <p:sp>
        <p:nvSpPr>
          <p:cNvPr id="93203" name="Text Box 19"/>
          <p:cNvSpPr txBox="1">
            <a:spLocks noChangeArrowheads="1"/>
          </p:cNvSpPr>
          <p:nvPr/>
        </p:nvSpPr>
        <p:spPr bwMode="auto">
          <a:xfrm>
            <a:off x="6351588" y="6118225"/>
            <a:ext cx="18827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solidFill>
                  <a:srgbClr val="0000FF"/>
                </a:solidFill>
              </a:rPr>
              <a:t>отрицательные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3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3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3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3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3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3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3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3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3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3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3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3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97" grpId="0"/>
      <p:bldP spid="93200" grpId="0"/>
      <p:bldP spid="93201" grpId="0"/>
      <p:bldP spid="93202" grpId="0"/>
      <p:bldP spid="9320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981200" y="228600"/>
            <a:ext cx="4876800" cy="6400800"/>
            <a:chOff x="2496" y="144"/>
            <a:chExt cx="3072" cy="4032"/>
          </a:xfrm>
        </p:grpSpPr>
        <p:sp>
          <p:nvSpPr>
            <p:cNvPr id="30723" name="Line 3"/>
            <p:cNvSpPr>
              <a:spLocks noChangeShapeType="1"/>
            </p:cNvSpPr>
            <p:nvPr/>
          </p:nvSpPr>
          <p:spPr bwMode="auto">
            <a:xfrm>
              <a:off x="5568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24" name="Line 4"/>
            <p:cNvSpPr>
              <a:spLocks noChangeShapeType="1"/>
            </p:cNvSpPr>
            <p:nvPr/>
          </p:nvSpPr>
          <p:spPr bwMode="auto">
            <a:xfrm>
              <a:off x="2496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25" name="Line 5"/>
            <p:cNvSpPr>
              <a:spLocks noChangeShapeType="1"/>
            </p:cNvSpPr>
            <p:nvPr/>
          </p:nvSpPr>
          <p:spPr bwMode="auto">
            <a:xfrm>
              <a:off x="2752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26" name="Line 6"/>
            <p:cNvSpPr>
              <a:spLocks noChangeShapeType="1"/>
            </p:cNvSpPr>
            <p:nvPr/>
          </p:nvSpPr>
          <p:spPr bwMode="auto">
            <a:xfrm>
              <a:off x="3008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27" name="Line 7"/>
            <p:cNvSpPr>
              <a:spLocks noChangeShapeType="1"/>
            </p:cNvSpPr>
            <p:nvPr/>
          </p:nvSpPr>
          <p:spPr bwMode="auto">
            <a:xfrm>
              <a:off x="3264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28" name="Line 8"/>
            <p:cNvSpPr>
              <a:spLocks noChangeShapeType="1"/>
            </p:cNvSpPr>
            <p:nvPr/>
          </p:nvSpPr>
          <p:spPr bwMode="auto">
            <a:xfrm>
              <a:off x="3520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29" name="Line 9"/>
            <p:cNvSpPr>
              <a:spLocks noChangeShapeType="1"/>
            </p:cNvSpPr>
            <p:nvPr/>
          </p:nvSpPr>
          <p:spPr bwMode="auto">
            <a:xfrm>
              <a:off x="3776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30" name="Line 10"/>
            <p:cNvSpPr>
              <a:spLocks noChangeShapeType="1"/>
            </p:cNvSpPr>
            <p:nvPr/>
          </p:nvSpPr>
          <p:spPr bwMode="auto">
            <a:xfrm>
              <a:off x="4032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31" name="Line 11"/>
            <p:cNvSpPr>
              <a:spLocks noChangeShapeType="1"/>
            </p:cNvSpPr>
            <p:nvPr/>
          </p:nvSpPr>
          <p:spPr bwMode="auto">
            <a:xfrm>
              <a:off x="4288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32" name="Line 12"/>
            <p:cNvSpPr>
              <a:spLocks noChangeShapeType="1"/>
            </p:cNvSpPr>
            <p:nvPr/>
          </p:nvSpPr>
          <p:spPr bwMode="auto">
            <a:xfrm>
              <a:off x="4544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33" name="Line 13"/>
            <p:cNvSpPr>
              <a:spLocks noChangeShapeType="1"/>
            </p:cNvSpPr>
            <p:nvPr/>
          </p:nvSpPr>
          <p:spPr bwMode="auto">
            <a:xfrm>
              <a:off x="4800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34" name="Line 14"/>
            <p:cNvSpPr>
              <a:spLocks noChangeShapeType="1"/>
            </p:cNvSpPr>
            <p:nvPr/>
          </p:nvSpPr>
          <p:spPr bwMode="auto">
            <a:xfrm>
              <a:off x="5056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35" name="Line 15"/>
            <p:cNvSpPr>
              <a:spLocks noChangeShapeType="1"/>
            </p:cNvSpPr>
            <p:nvPr/>
          </p:nvSpPr>
          <p:spPr bwMode="auto">
            <a:xfrm>
              <a:off x="5312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16"/>
            <p:cNvGrpSpPr>
              <a:grpSpLocks/>
            </p:cNvGrpSpPr>
            <p:nvPr/>
          </p:nvGrpSpPr>
          <p:grpSpPr bwMode="auto">
            <a:xfrm>
              <a:off x="2496" y="144"/>
              <a:ext cx="3072" cy="4032"/>
              <a:chOff x="192" y="144"/>
              <a:chExt cx="5376" cy="4032"/>
            </a:xfrm>
          </p:grpSpPr>
          <p:sp>
            <p:nvSpPr>
              <p:cNvPr id="30737" name="Line 17"/>
              <p:cNvSpPr>
                <a:spLocks noChangeShapeType="1"/>
              </p:cNvSpPr>
              <p:nvPr/>
            </p:nvSpPr>
            <p:spPr bwMode="auto">
              <a:xfrm>
                <a:off x="192" y="144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38" name="Line 18"/>
              <p:cNvSpPr>
                <a:spLocks noChangeShapeType="1"/>
              </p:cNvSpPr>
              <p:nvPr/>
            </p:nvSpPr>
            <p:spPr bwMode="auto">
              <a:xfrm>
                <a:off x="192" y="4176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39" name="Line 19"/>
              <p:cNvSpPr>
                <a:spLocks noChangeShapeType="1"/>
              </p:cNvSpPr>
              <p:nvPr/>
            </p:nvSpPr>
            <p:spPr bwMode="auto">
              <a:xfrm>
                <a:off x="192" y="381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40" name="Line 20"/>
              <p:cNvSpPr>
                <a:spLocks noChangeShapeType="1"/>
              </p:cNvSpPr>
              <p:nvPr/>
            </p:nvSpPr>
            <p:spPr bwMode="auto">
              <a:xfrm>
                <a:off x="192" y="618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41" name="Line 21"/>
              <p:cNvSpPr>
                <a:spLocks noChangeShapeType="1"/>
              </p:cNvSpPr>
              <p:nvPr/>
            </p:nvSpPr>
            <p:spPr bwMode="auto">
              <a:xfrm>
                <a:off x="192" y="856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42" name="Line 22"/>
              <p:cNvSpPr>
                <a:spLocks noChangeShapeType="1"/>
              </p:cNvSpPr>
              <p:nvPr/>
            </p:nvSpPr>
            <p:spPr bwMode="auto">
              <a:xfrm>
                <a:off x="192" y="1093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43" name="Line 23"/>
              <p:cNvSpPr>
                <a:spLocks noChangeShapeType="1"/>
              </p:cNvSpPr>
              <p:nvPr/>
            </p:nvSpPr>
            <p:spPr bwMode="auto">
              <a:xfrm>
                <a:off x="192" y="1330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44" name="Line 24"/>
              <p:cNvSpPr>
                <a:spLocks noChangeShapeType="1"/>
              </p:cNvSpPr>
              <p:nvPr/>
            </p:nvSpPr>
            <p:spPr bwMode="auto">
              <a:xfrm>
                <a:off x="192" y="1567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45" name="Line 25"/>
              <p:cNvSpPr>
                <a:spLocks noChangeShapeType="1"/>
              </p:cNvSpPr>
              <p:nvPr/>
            </p:nvSpPr>
            <p:spPr bwMode="auto">
              <a:xfrm>
                <a:off x="192" y="1804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46" name="Line 26"/>
              <p:cNvSpPr>
                <a:spLocks noChangeShapeType="1"/>
              </p:cNvSpPr>
              <p:nvPr/>
            </p:nvSpPr>
            <p:spPr bwMode="auto">
              <a:xfrm>
                <a:off x="192" y="2041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47" name="Line 27"/>
              <p:cNvSpPr>
                <a:spLocks noChangeShapeType="1"/>
              </p:cNvSpPr>
              <p:nvPr/>
            </p:nvSpPr>
            <p:spPr bwMode="auto">
              <a:xfrm>
                <a:off x="192" y="2279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48" name="Line 28"/>
              <p:cNvSpPr>
                <a:spLocks noChangeShapeType="1"/>
              </p:cNvSpPr>
              <p:nvPr/>
            </p:nvSpPr>
            <p:spPr bwMode="auto">
              <a:xfrm>
                <a:off x="192" y="2516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49" name="Line 29"/>
              <p:cNvSpPr>
                <a:spLocks noChangeShapeType="1"/>
              </p:cNvSpPr>
              <p:nvPr/>
            </p:nvSpPr>
            <p:spPr bwMode="auto">
              <a:xfrm>
                <a:off x="192" y="2753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50" name="Line 30"/>
              <p:cNvSpPr>
                <a:spLocks noChangeShapeType="1"/>
              </p:cNvSpPr>
              <p:nvPr/>
            </p:nvSpPr>
            <p:spPr bwMode="auto">
              <a:xfrm>
                <a:off x="192" y="2990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51" name="Line 31"/>
              <p:cNvSpPr>
                <a:spLocks noChangeShapeType="1"/>
              </p:cNvSpPr>
              <p:nvPr/>
            </p:nvSpPr>
            <p:spPr bwMode="auto">
              <a:xfrm>
                <a:off x="192" y="3227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52" name="Line 32"/>
              <p:cNvSpPr>
                <a:spLocks noChangeShapeType="1"/>
              </p:cNvSpPr>
              <p:nvPr/>
            </p:nvSpPr>
            <p:spPr bwMode="auto">
              <a:xfrm>
                <a:off x="192" y="3464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53" name="Line 33"/>
              <p:cNvSpPr>
                <a:spLocks noChangeShapeType="1"/>
              </p:cNvSpPr>
              <p:nvPr/>
            </p:nvSpPr>
            <p:spPr bwMode="auto">
              <a:xfrm>
                <a:off x="192" y="3702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54" name="Line 34"/>
              <p:cNvSpPr>
                <a:spLocks noChangeShapeType="1"/>
              </p:cNvSpPr>
              <p:nvPr/>
            </p:nvSpPr>
            <p:spPr bwMode="auto">
              <a:xfrm>
                <a:off x="192" y="3939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30755" name="Freeform 35"/>
          <p:cNvSpPr>
            <a:spLocks/>
          </p:cNvSpPr>
          <p:nvPr/>
        </p:nvSpPr>
        <p:spPr bwMode="auto">
          <a:xfrm>
            <a:off x="1981200" y="3581400"/>
            <a:ext cx="4749800" cy="12700"/>
          </a:xfrm>
          <a:custGeom>
            <a:avLst/>
            <a:gdLst/>
            <a:ahLst/>
            <a:cxnLst>
              <a:cxn ang="0">
                <a:pos x="0" y="8"/>
              </a:cxn>
              <a:cxn ang="0">
                <a:pos x="2992" y="0"/>
              </a:cxn>
            </a:cxnLst>
            <a:rect l="0" t="0" r="r" b="b"/>
            <a:pathLst>
              <a:path w="2992" h="8">
                <a:moveTo>
                  <a:pt x="0" y="8"/>
                </a:moveTo>
                <a:lnTo>
                  <a:pt x="2992" y="0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756" name="Freeform 36"/>
          <p:cNvSpPr>
            <a:spLocks/>
          </p:cNvSpPr>
          <p:nvPr/>
        </p:nvSpPr>
        <p:spPr bwMode="auto">
          <a:xfrm>
            <a:off x="4419600" y="0"/>
            <a:ext cx="1588" cy="6604000"/>
          </a:xfrm>
          <a:custGeom>
            <a:avLst/>
            <a:gdLst/>
            <a:ahLst/>
            <a:cxnLst>
              <a:cxn ang="0">
                <a:pos x="0" y="4160"/>
              </a:cxn>
              <a:cxn ang="0">
                <a:pos x="0" y="0"/>
              </a:cxn>
            </a:cxnLst>
            <a:rect l="0" t="0" r="r" b="b"/>
            <a:pathLst>
              <a:path w="1" h="4160">
                <a:moveTo>
                  <a:pt x="0" y="4160"/>
                </a:moveTo>
                <a:lnTo>
                  <a:pt x="0" y="0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757" name="Text Box 37"/>
          <p:cNvSpPr txBox="1">
            <a:spLocks noChangeArrowheads="1"/>
          </p:cNvSpPr>
          <p:nvPr/>
        </p:nvSpPr>
        <p:spPr bwMode="auto">
          <a:xfrm>
            <a:off x="3886200" y="37338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</a:p>
        </p:txBody>
      </p:sp>
      <p:sp>
        <p:nvSpPr>
          <p:cNvPr id="30758" name="Text Box 38"/>
          <p:cNvSpPr txBox="1">
            <a:spLocks noChangeArrowheads="1"/>
          </p:cNvSpPr>
          <p:nvPr/>
        </p:nvSpPr>
        <p:spPr bwMode="auto">
          <a:xfrm>
            <a:off x="6324600" y="3733800"/>
            <a:ext cx="412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 i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x</a:t>
            </a:r>
            <a:endParaRPr lang="ru-RU" sz="3600" b="1" i="1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0759" name="Text Box 39"/>
          <p:cNvSpPr txBox="1">
            <a:spLocks noChangeArrowheads="1"/>
          </p:cNvSpPr>
          <p:nvPr/>
        </p:nvSpPr>
        <p:spPr bwMode="auto">
          <a:xfrm>
            <a:off x="3962400" y="152400"/>
            <a:ext cx="387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 i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y</a:t>
            </a:r>
            <a:endParaRPr lang="ru-RU" sz="3600" b="1" i="1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0760" name="Text Box 40"/>
          <p:cNvSpPr txBox="1">
            <a:spLocks noChangeArrowheads="1"/>
          </p:cNvSpPr>
          <p:nvPr/>
        </p:nvSpPr>
        <p:spPr bwMode="auto">
          <a:xfrm>
            <a:off x="5029200" y="36576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</a:p>
        </p:txBody>
      </p:sp>
      <p:sp>
        <p:nvSpPr>
          <p:cNvPr id="30761" name="Freeform 41"/>
          <p:cNvSpPr>
            <a:spLocks/>
          </p:cNvSpPr>
          <p:nvPr/>
        </p:nvSpPr>
        <p:spPr bwMode="auto">
          <a:xfrm>
            <a:off x="3200400" y="228600"/>
            <a:ext cx="2425700" cy="33797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48" y="1184"/>
              </a:cxn>
              <a:cxn ang="0">
                <a:pos x="505" y="1898"/>
              </a:cxn>
              <a:cxn ang="0">
                <a:pos x="757" y="2129"/>
              </a:cxn>
              <a:cxn ang="0">
                <a:pos x="1015" y="1899"/>
              </a:cxn>
              <a:cxn ang="0">
                <a:pos x="1276" y="1185"/>
              </a:cxn>
              <a:cxn ang="0">
                <a:pos x="1528" y="0"/>
              </a:cxn>
            </a:cxnLst>
            <a:rect l="0" t="0" r="r" b="b"/>
            <a:pathLst>
              <a:path w="1528" h="2129">
                <a:moveTo>
                  <a:pt x="0" y="0"/>
                </a:moveTo>
                <a:cubicBezTo>
                  <a:pt x="41" y="197"/>
                  <a:pt x="164" y="868"/>
                  <a:pt x="248" y="1184"/>
                </a:cubicBezTo>
                <a:cubicBezTo>
                  <a:pt x="332" y="1500"/>
                  <a:pt x="420" y="1740"/>
                  <a:pt x="505" y="1898"/>
                </a:cubicBezTo>
                <a:cubicBezTo>
                  <a:pt x="590" y="2056"/>
                  <a:pt x="672" y="2129"/>
                  <a:pt x="757" y="2129"/>
                </a:cubicBezTo>
                <a:cubicBezTo>
                  <a:pt x="842" y="2129"/>
                  <a:pt x="928" y="2056"/>
                  <a:pt x="1015" y="1899"/>
                </a:cubicBezTo>
                <a:cubicBezTo>
                  <a:pt x="1102" y="1742"/>
                  <a:pt x="1191" y="1501"/>
                  <a:pt x="1276" y="1185"/>
                </a:cubicBezTo>
                <a:cubicBezTo>
                  <a:pt x="1361" y="869"/>
                  <a:pt x="1476" y="247"/>
                  <a:pt x="1528" y="0"/>
                </a:cubicBezTo>
              </a:path>
            </a:pathLst>
          </a:custGeom>
          <a:noFill/>
          <a:ln w="19050" cmpd="sng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4" name="Group 57"/>
          <p:cNvGrpSpPr>
            <a:grpSpLocks/>
          </p:cNvGrpSpPr>
          <p:nvPr/>
        </p:nvGrpSpPr>
        <p:grpSpPr bwMode="auto">
          <a:xfrm>
            <a:off x="7010400" y="4114800"/>
            <a:ext cx="1752600" cy="1316038"/>
            <a:chOff x="4416" y="2640"/>
            <a:chExt cx="1104" cy="829"/>
          </a:xfrm>
        </p:grpSpPr>
        <p:sp>
          <p:nvSpPr>
            <p:cNvPr id="30768" name="AutoShape 48"/>
            <p:cNvSpPr>
              <a:spLocks noChangeAspect="1" noChangeArrowheads="1" noTextEdit="1"/>
            </p:cNvSpPr>
            <p:nvPr/>
          </p:nvSpPr>
          <p:spPr bwMode="auto">
            <a:xfrm>
              <a:off x="4416" y="2640"/>
              <a:ext cx="1104" cy="7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70" name="Line 50"/>
            <p:cNvSpPr>
              <a:spLocks noChangeShapeType="1"/>
            </p:cNvSpPr>
            <p:nvPr/>
          </p:nvSpPr>
          <p:spPr bwMode="auto">
            <a:xfrm>
              <a:off x="4954" y="3051"/>
              <a:ext cx="186" cy="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71" name="Rectangle 51"/>
            <p:cNvSpPr>
              <a:spLocks noChangeArrowheads="1"/>
            </p:cNvSpPr>
            <p:nvPr/>
          </p:nvSpPr>
          <p:spPr bwMode="auto">
            <a:xfrm>
              <a:off x="5364" y="2829"/>
              <a:ext cx="9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3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2</a:t>
              </a:r>
              <a:endParaRPr lang="ru-RU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0772" name="Rectangle 52"/>
            <p:cNvSpPr>
              <a:spLocks noChangeArrowheads="1"/>
            </p:cNvSpPr>
            <p:nvPr/>
          </p:nvSpPr>
          <p:spPr bwMode="auto">
            <a:xfrm>
              <a:off x="4974" y="3095"/>
              <a:ext cx="156" cy="3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9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2</a:t>
              </a:r>
              <a:endParaRPr lang="ru-RU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0773" name="Rectangle 53"/>
            <p:cNvSpPr>
              <a:spLocks noChangeArrowheads="1"/>
            </p:cNvSpPr>
            <p:nvPr/>
          </p:nvSpPr>
          <p:spPr bwMode="auto">
            <a:xfrm>
              <a:off x="4970" y="2660"/>
              <a:ext cx="156" cy="3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9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1</a:t>
              </a:r>
              <a:endParaRPr lang="ru-RU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0774" name="Rectangle 54"/>
            <p:cNvSpPr>
              <a:spLocks noChangeArrowheads="1"/>
            </p:cNvSpPr>
            <p:nvPr/>
          </p:nvSpPr>
          <p:spPr bwMode="auto">
            <a:xfrm>
              <a:off x="5207" y="2854"/>
              <a:ext cx="156" cy="3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900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x</a:t>
              </a:r>
              <a:endParaRPr lang="ru-RU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0775" name="Rectangle 55"/>
            <p:cNvSpPr>
              <a:spLocks noChangeArrowheads="1"/>
            </p:cNvSpPr>
            <p:nvPr/>
          </p:nvSpPr>
          <p:spPr bwMode="auto">
            <a:xfrm>
              <a:off x="4491" y="2854"/>
              <a:ext cx="138" cy="3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900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y</a:t>
              </a:r>
              <a:endParaRPr lang="ru-RU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0776" name="Rectangle 56"/>
            <p:cNvSpPr>
              <a:spLocks noChangeArrowheads="1"/>
            </p:cNvSpPr>
            <p:nvPr/>
          </p:nvSpPr>
          <p:spPr bwMode="auto">
            <a:xfrm>
              <a:off x="4708" y="2818"/>
              <a:ext cx="177" cy="38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9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Symbol" pitchFamily="18" charset="2"/>
                </a:rPr>
                <a:t>=</a:t>
              </a:r>
              <a:endParaRPr lang="ru-RU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sp>
        <p:nvSpPr>
          <p:cNvPr id="30778" name="Freeform 58"/>
          <p:cNvSpPr>
            <a:spLocks/>
          </p:cNvSpPr>
          <p:nvPr/>
        </p:nvSpPr>
        <p:spPr bwMode="auto">
          <a:xfrm>
            <a:off x="3200400" y="228600"/>
            <a:ext cx="2425700" cy="33797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48" y="1184"/>
              </a:cxn>
              <a:cxn ang="0">
                <a:pos x="505" y="1898"/>
              </a:cxn>
              <a:cxn ang="0">
                <a:pos x="757" y="2129"/>
              </a:cxn>
              <a:cxn ang="0">
                <a:pos x="1015" y="1899"/>
              </a:cxn>
              <a:cxn ang="0">
                <a:pos x="1276" y="1185"/>
              </a:cxn>
              <a:cxn ang="0">
                <a:pos x="1528" y="0"/>
              </a:cxn>
            </a:cxnLst>
            <a:rect l="0" t="0" r="r" b="b"/>
            <a:pathLst>
              <a:path w="1528" h="2129">
                <a:moveTo>
                  <a:pt x="0" y="0"/>
                </a:moveTo>
                <a:cubicBezTo>
                  <a:pt x="41" y="197"/>
                  <a:pt x="164" y="868"/>
                  <a:pt x="248" y="1184"/>
                </a:cubicBezTo>
                <a:cubicBezTo>
                  <a:pt x="332" y="1500"/>
                  <a:pt x="420" y="1740"/>
                  <a:pt x="505" y="1898"/>
                </a:cubicBezTo>
                <a:cubicBezTo>
                  <a:pt x="590" y="2056"/>
                  <a:pt x="672" y="2129"/>
                  <a:pt x="757" y="2129"/>
                </a:cubicBezTo>
                <a:cubicBezTo>
                  <a:pt x="842" y="2129"/>
                  <a:pt x="928" y="2056"/>
                  <a:pt x="1015" y="1899"/>
                </a:cubicBezTo>
                <a:cubicBezTo>
                  <a:pt x="1102" y="1742"/>
                  <a:pt x="1191" y="1501"/>
                  <a:pt x="1276" y="1185"/>
                </a:cubicBezTo>
                <a:cubicBezTo>
                  <a:pt x="1361" y="869"/>
                  <a:pt x="1476" y="247"/>
                  <a:pt x="1528" y="0"/>
                </a:cubicBezTo>
              </a:path>
            </a:pathLst>
          </a:custGeom>
          <a:noFill/>
          <a:ln w="19050" cmpd="sng">
            <a:solidFill>
              <a:srgbClr val="00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786" name="Text Box 66"/>
          <p:cNvSpPr txBox="1">
            <a:spLocks noChangeArrowheads="1"/>
          </p:cNvSpPr>
          <p:nvPr/>
        </p:nvSpPr>
        <p:spPr bwMode="auto">
          <a:xfrm>
            <a:off x="4038600" y="29718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endParaRPr lang="ru-RU" sz="2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87" name="Text Box 67"/>
          <p:cNvSpPr txBox="1">
            <a:spLocks noChangeArrowheads="1"/>
          </p:cNvSpPr>
          <p:nvPr/>
        </p:nvSpPr>
        <p:spPr bwMode="auto">
          <a:xfrm>
            <a:off x="4648200" y="36576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endParaRPr lang="ru-RU" sz="2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88" name="Text Box 68"/>
          <p:cNvSpPr txBox="1">
            <a:spLocks noChangeArrowheads="1"/>
          </p:cNvSpPr>
          <p:nvPr/>
        </p:nvSpPr>
        <p:spPr bwMode="auto">
          <a:xfrm>
            <a:off x="4038600" y="25908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</a:p>
        </p:txBody>
      </p:sp>
      <p:grpSp>
        <p:nvGrpSpPr>
          <p:cNvPr id="5" name="Group 89"/>
          <p:cNvGrpSpPr>
            <a:grpSpLocks/>
          </p:cNvGrpSpPr>
          <p:nvPr/>
        </p:nvGrpSpPr>
        <p:grpSpPr bwMode="auto">
          <a:xfrm>
            <a:off x="7315200" y="3352800"/>
            <a:ext cx="1131888" cy="666750"/>
            <a:chOff x="4491" y="2818"/>
            <a:chExt cx="713" cy="420"/>
          </a:xfrm>
        </p:grpSpPr>
        <p:sp>
          <p:nvSpPr>
            <p:cNvPr id="30810" name="Rectangle 90"/>
            <p:cNvSpPr>
              <a:spLocks noChangeArrowheads="1"/>
            </p:cNvSpPr>
            <p:nvPr/>
          </p:nvSpPr>
          <p:spPr bwMode="auto">
            <a:xfrm>
              <a:off x="4944" y="2854"/>
              <a:ext cx="260" cy="3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900" b="1" i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x</a:t>
              </a:r>
              <a:r>
                <a:rPr lang="ru-RU" sz="3900" b="1" baseline="3000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2</a:t>
              </a:r>
              <a:endParaRPr lang="ru-RU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0811" name="Rectangle 91"/>
            <p:cNvSpPr>
              <a:spLocks noChangeArrowheads="1"/>
            </p:cNvSpPr>
            <p:nvPr/>
          </p:nvSpPr>
          <p:spPr bwMode="auto">
            <a:xfrm>
              <a:off x="4491" y="2854"/>
              <a:ext cx="142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4000" b="1" i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y</a:t>
              </a:r>
              <a:endParaRPr lang="ru-RU" sz="4000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0812" name="Rectangle 92"/>
            <p:cNvSpPr>
              <a:spLocks noChangeArrowheads="1"/>
            </p:cNvSpPr>
            <p:nvPr/>
          </p:nvSpPr>
          <p:spPr bwMode="auto">
            <a:xfrm>
              <a:off x="4708" y="2818"/>
              <a:ext cx="171" cy="3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900" b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Symbol" pitchFamily="18" charset="2"/>
                </a:rPr>
                <a:t>=</a:t>
              </a:r>
              <a:endParaRPr lang="ru-RU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grpSp>
        <p:nvGrpSpPr>
          <p:cNvPr id="6" name="Group 94"/>
          <p:cNvGrpSpPr>
            <a:grpSpLocks/>
          </p:cNvGrpSpPr>
          <p:nvPr/>
        </p:nvGrpSpPr>
        <p:grpSpPr bwMode="auto">
          <a:xfrm>
            <a:off x="7239000" y="5562600"/>
            <a:ext cx="1379538" cy="650875"/>
            <a:chOff x="4491" y="2818"/>
            <a:chExt cx="869" cy="410"/>
          </a:xfrm>
        </p:grpSpPr>
        <p:sp>
          <p:nvSpPr>
            <p:cNvPr id="30815" name="Rectangle 95"/>
            <p:cNvSpPr>
              <a:spLocks noChangeArrowheads="1"/>
            </p:cNvSpPr>
            <p:nvPr/>
          </p:nvSpPr>
          <p:spPr bwMode="auto">
            <a:xfrm>
              <a:off x="4944" y="2854"/>
              <a:ext cx="416" cy="3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900" b="1">
                  <a:solidFill>
                    <a:srgbClr val="0099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2</a:t>
              </a:r>
              <a:r>
                <a:rPr lang="ru-RU" sz="3900" b="1" i="1">
                  <a:solidFill>
                    <a:srgbClr val="0099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x</a:t>
              </a:r>
              <a:r>
                <a:rPr lang="ru-RU" sz="3900" b="1" baseline="30000">
                  <a:solidFill>
                    <a:srgbClr val="0099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2</a:t>
              </a:r>
              <a:endParaRPr lang="ru-RU" b="1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0816" name="Rectangle 96"/>
            <p:cNvSpPr>
              <a:spLocks noChangeArrowheads="1"/>
            </p:cNvSpPr>
            <p:nvPr/>
          </p:nvSpPr>
          <p:spPr bwMode="auto">
            <a:xfrm>
              <a:off x="4491" y="2854"/>
              <a:ext cx="138" cy="3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900" b="1" i="1">
                  <a:solidFill>
                    <a:srgbClr val="0099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y</a:t>
              </a:r>
              <a:endParaRPr lang="ru-RU" b="1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30817" name="Rectangle 97"/>
            <p:cNvSpPr>
              <a:spLocks noChangeArrowheads="1"/>
            </p:cNvSpPr>
            <p:nvPr/>
          </p:nvSpPr>
          <p:spPr bwMode="auto">
            <a:xfrm>
              <a:off x="4708" y="2818"/>
              <a:ext cx="171" cy="3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900" b="1">
                  <a:solidFill>
                    <a:srgbClr val="0099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Symbol" pitchFamily="18" charset="2"/>
                </a:rPr>
                <a:t>=</a:t>
              </a:r>
              <a:endParaRPr lang="ru-RU" b="1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sp>
        <p:nvSpPr>
          <p:cNvPr id="30818" name="Freeform 98"/>
          <p:cNvSpPr>
            <a:spLocks/>
          </p:cNvSpPr>
          <p:nvPr/>
        </p:nvSpPr>
        <p:spPr bwMode="auto">
          <a:xfrm>
            <a:off x="3200400" y="228600"/>
            <a:ext cx="2425700" cy="33797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48" y="1184"/>
              </a:cxn>
              <a:cxn ang="0">
                <a:pos x="505" y="1898"/>
              </a:cxn>
              <a:cxn ang="0">
                <a:pos x="757" y="2129"/>
              </a:cxn>
              <a:cxn ang="0">
                <a:pos x="1015" y="1899"/>
              </a:cxn>
              <a:cxn ang="0">
                <a:pos x="1276" y="1185"/>
              </a:cxn>
              <a:cxn ang="0">
                <a:pos x="1528" y="0"/>
              </a:cxn>
            </a:cxnLst>
            <a:rect l="0" t="0" r="r" b="b"/>
            <a:pathLst>
              <a:path w="1528" h="2129">
                <a:moveTo>
                  <a:pt x="0" y="0"/>
                </a:moveTo>
                <a:cubicBezTo>
                  <a:pt x="41" y="197"/>
                  <a:pt x="164" y="868"/>
                  <a:pt x="248" y="1184"/>
                </a:cubicBezTo>
                <a:cubicBezTo>
                  <a:pt x="332" y="1500"/>
                  <a:pt x="420" y="1740"/>
                  <a:pt x="505" y="1898"/>
                </a:cubicBezTo>
                <a:cubicBezTo>
                  <a:pt x="590" y="2056"/>
                  <a:pt x="672" y="2129"/>
                  <a:pt x="757" y="2129"/>
                </a:cubicBezTo>
                <a:cubicBezTo>
                  <a:pt x="842" y="2129"/>
                  <a:pt x="928" y="2056"/>
                  <a:pt x="1015" y="1899"/>
                </a:cubicBezTo>
                <a:cubicBezTo>
                  <a:pt x="1102" y="1742"/>
                  <a:pt x="1191" y="1501"/>
                  <a:pt x="1276" y="1185"/>
                </a:cubicBezTo>
                <a:cubicBezTo>
                  <a:pt x="1361" y="869"/>
                  <a:pt x="1476" y="247"/>
                  <a:pt x="1528" y="0"/>
                </a:cubicBezTo>
              </a:path>
            </a:pathLst>
          </a:custGeom>
          <a:noFill/>
          <a:ln w="19050" cmpd="sng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30761"/>
                                        </p:tgtEl>
                                      </p:cBhvr>
                                      <p:by x="14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30818"/>
                                        </p:tgtEl>
                                      </p:cBhvr>
                                      <p:by x="72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1" grpId="0" animBg="1"/>
      <p:bldP spid="308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905000" y="304800"/>
            <a:ext cx="4876800" cy="6400800"/>
            <a:chOff x="2496" y="144"/>
            <a:chExt cx="3072" cy="4032"/>
          </a:xfrm>
        </p:grpSpPr>
        <p:sp>
          <p:nvSpPr>
            <p:cNvPr id="96259" name="Line 3"/>
            <p:cNvSpPr>
              <a:spLocks noChangeShapeType="1"/>
            </p:cNvSpPr>
            <p:nvPr/>
          </p:nvSpPr>
          <p:spPr bwMode="auto">
            <a:xfrm>
              <a:off x="5568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6260" name="Line 4"/>
            <p:cNvSpPr>
              <a:spLocks noChangeShapeType="1"/>
            </p:cNvSpPr>
            <p:nvPr/>
          </p:nvSpPr>
          <p:spPr bwMode="auto">
            <a:xfrm>
              <a:off x="2496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6261" name="Line 5"/>
            <p:cNvSpPr>
              <a:spLocks noChangeShapeType="1"/>
            </p:cNvSpPr>
            <p:nvPr/>
          </p:nvSpPr>
          <p:spPr bwMode="auto">
            <a:xfrm>
              <a:off x="2752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6262" name="Line 6"/>
            <p:cNvSpPr>
              <a:spLocks noChangeShapeType="1"/>
            </p:cNvSpPr>
            <p:nvPr/>
          </p:nvSpPr>
          <p:spPr bwMode="auto">
            <a:xfrm>
              <a:off x="3008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6263" name="Line 7"/>
            <p:cNvSpPr>
              <a:spLocks noChangeShapeType="1"/>
            </p:cNvSpPr>
            <p:nvPr/>
          </p:nvSpPr>
          <p:spPr bwMode="auto">
            <a:xfrm>
              <a:off x="3264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6264" name="Line 8"/>
            <p:cNvSpPr>
              <a:spLocks noChangeShapeType="1"/>
            </p:cNvSpPr>
            <p:nvPr/>
          </p:nvSpPr>
          <p:spPr bwMode="auto">
            <a:xfrm>
              <a:off x="3520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6265" name="Line 9"/>
            <p:cNvSpPr>
              <a:spLocks noChangeShapeType="1"/>
            </p:cNvSpPr>
            <p:nvPr/>
          </p:nvSpPr>
          <p:spPr bwMode="auto">
            <a:xfrm>
              <a:off x="3776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6266" name="Line 10"/>
            <p:cNvSpPr>
              <a:spLocks noChangeShapeType="1"/>
            </p:cNvSpPr>
            <p:nvPr/>
          </p:nvSpPr>
          <p:spPr bwMode="auto">
            <a:xfrm>
              <a:off x="4032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6267" name="Line 11"/>
            <p:cNvSpPr>
              <a:spLocks noChangeShapeType="1"/>
            </p:cNvSpPr>
            <p:nvPr/>
          </p:nvSpPr>
          <p:spPr bwMode="auto">
            <a:xfrm>
              <a:off x="4288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6268" name="Line 12"/>
            <p:cNvSpPr>
              <a:spLocks noChangeShapeType="1"/>
            </p:cNvSpPr>
            <p:nvPr/>
          </p:nvSpPr>
          <p:spPr bwMode="auto">
            <a:xfrm>
              <a:off x="4544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6269" name="Line 13"/>
            <p:cNvSpPr>
              <a:spLocks noChangeShapeType="1"/>
            </p:cNvSpPr>
            <p:nvPr/>
          </p:nvSpPr>
          <p:spPr bwMode="auto">
            <a:xfrm>
              <a:off x="4800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6270" name="Line 14"/>
            <p:cNvSpPr>
              <a:spLocks noChangeShapeType="1"/>
            </p:cNvSpPr>
            <p:nvPr/>
          </p:nvSpPr>
          <p:spPr bwMode="auto">
            <a:xfrm>
              <a:off x="5056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6271" name="Line 15"/>
            <p:cNvSpPr>
              <a:spLocks noChangeShapeType="1"/>
            </p:cNvSpPr>
            <p:nvPr/>
          </p:nvSpPr>
          <p:spPr bwMode="auto">
            <a:xfrm>
              <a:off x="5312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16"/>
            <p:cNvGrpSpPr>
              <a:grpSpLocks/>
            </p:cNvGrpSpPr>
            <p:nvPr/>
          </p:nvGrpSpPr>
          <p:grpSpPr bwMode="auto">
            <a:xfrm>
              <a:off x="2496" y="144"/>
              <a:ext cx="3072" cy="4032"/>
              <a:chOff x="192" y="144"/>
              <a:chExt cx="5376" cy="4032"/>
            </a:xfrm>
          </p:grpSpPr>
          <p:sp>
            <p:nvSpPr>
              <p:cNvPr id="96273" name="Line 17"/>
              <p:cNvSpPr>
                <a:spLocks noChangeShapeType="1"/>
              </p:cNvSpPr>
              <p:nvPr/>
            </p:nvSpPr>
            <p:spPr bwMode="auto">
              <a:xfrm>
                <a:off x="192" y="144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74" name="Line 18"/>
              <p:cNvSpPr>
                <a:spLocks noChangeShapeType="1"/>
              </p:cNvSpPr>
              <p:nvPr/>
            </p:nvSpPr>
            <p:spPr bwMode="auto">
              <a:xfrm>
                <a:off x="192" y="4176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75" name="Line 19"/>
              <p:cNvSpPr>
                <a:spLocks noChangeShapeType="1"/>
              </p:cNvSpPr>
              <p:nvPr/>
            </p:nvSpPr>
            <p:spPr bwMode="auto">
              <a:xfrm>
                <a:off x="192" y="381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76" name="Line 20"/>
              <p:cNvSpPr>
                <a:spLocks noChangeShapeType="1"/>
              </p:cNvSpPr>
              <p:nvPr/>
            </p:nvSpPr>
            <p:spPr bwMode="auto">
              <a:xfrm>
                <a:off x="192" y="618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77" name="Line 21"/>
              <p:cNvSpPr>
                <a:spLocks noChangeShapeType="1"/>
              </p:cNvSpPr>
              <p:nvPr/>
            </p:nvSpPr>
            <p:spPr bwMode="auto">
              <a:xfrm>
                <a:off x="192" y="856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78" name="Line 22"/>
              <p:cNvSpPr>
                <a:spLocks noChangeShapeType="1"/>
              </p:cNvSpPr>
              <p:nvPr/>
            </p:nvSpPr>
            <p:spPr bwMode="auto">
              <a:xfrm>
                <a:off x="192" y="1093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79" name="Line 23"/>
              <p:cNvSpPr>
                <a:spLocks noChangeShapeType="1"/>
              </p:cNvSpPr>
              <p:nvPr/>
            </p:nvSpPr>
            <p:spPr bwMode="auto">
              <a:xfrm>
                <a:off x="192" y="1330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80" name="Line 24"/>
              <p:cNvSpPr>
                <a:spLocks noChangeShapeType="1"/>
              </p:cNvSpPr>
              <p:nvPr/>
            </p:nvSpPr>
            <p:spPr bwMode="auto">
              <a:xfrm>
                <a:off x="192" y="1567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81" name="Line 25"/>
              <p:cNvSpPr>
                <a:spLocks noChangeShapeType="1"/>
              </p:cNvSpPr>
              <p:nvPr/>
            </p:nvSpPr>
            <p:spPr bwMode="auto">
              <a:xfrm>
                <a:off x="192" y="1804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82" name="Line 26"/>
              <p:cNvSpPr>
                <a:spLocks noChangeShapeType="1"/>
              </p:cNvSpPr>
              <p:nvPr/>
            </p:nvSpPr>
            <p:spPr bwMode="auto">
              <a:xfrm>
                <a:off x="192" y="2041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83" name="Line 27"/>
              <p:cNvSpPr>
                <a:spLocks noChangeShapeType="1"/>
              </p:cNvSpPr>
              <p:nvPr/>
            </p:nvSpPr>
            <p:spPr bwMode="auto">
              <a:xfrm>
                <a:off x="192" y="2279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84" name="Line 28"/>
              <p:cNvSpPr>
                <a:spLocks noChangeShapeType="1"/>
              </p:cNvSpPr>
              <p:nvPr/>
            </p:nvSpPr>
            <p:spPr bwMode="auto">
              <a:xfrm>
                <a:off x="192" y="2516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85" name="Line 29"/>
              <p:cNvSpPr>
                <a:spLocks noChangeShapeType="1"/>
              </p:cNvSpPr>
              <p:nvPr/>
            </p:nvSpPr>
            <p:spPr bwMode="auto">
              <a:xfrm>
                <a:off x="192" y="2753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86" name="Line 30"/>
              <p:cNvSpPr>
                <a:spLocks noChangeShapeType="1"/>
              </p:cNvSpPr>
              <p:nvPr/>
            </p:nvSpPr>
            <p:spPr bwMode="auto">
              <a:xfrm>
                <a:off x="192" y="2990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87" name="Line 31"/>
              <p:cNvSpPr>
                <a:spLocks noChangeShapeType="1"/>
              </p:cNvSpPr>
              <p:nvPr/>
            </p:nvSpPr>
            <p:spPr bwMode="auto">
              <a:xfrm>
                <a:off x="192" y="3227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88" name="Line 32"/>
              <p:cNvSpPr>
                <a:spLocks noChangeShapeType="1"/>
              </p:cNvSpPr>
              <p:nvPr/>
            </p:nvSpPr>
            <p:spPr bwMode="auto">
              <a:xfrm>
                <a:off x="192" y="3464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89" name="Line 33"/>
              <p:cNvSpPr>
                <a:spLocks noChangeShapeType="1"/>
              </p:cNvSpPr>
              <p:nvPr/>
            </p:nvSpPr>
            <p:spPr bwMode="auto">
              <a:xfrm>
                <a:off x="192" y="3702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90" name="Line 34"/>
              <p:cNvSpPr>
                <a:spLocks noChangeShapeType="1"/>
              </p:cNvSpPr>
              <p:nvPr/>
            </p:nvSpPr>
            <p:spPr bwMode="auto">
              <a:xfrm>
                <a:off x="192" y="3939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96291" name="Freeform 35"/>
          <p:cNvSpPr>
            <a:spLocks/>
          </p:cNvSpPr>
          <p:nvPr/>
        </p:nvSpPr>
        <p:spPr bwMode="auto">
          <a:xfrm>
            <a:off x="1981200" y="3714752"/>
            <a:ext cx="4749800" cy="12700"/>
          </a:xfrm>
          <a:custGeom>
            <a:avLst/>
            <a:gdLst/>
            <a:ahLst/>
            <a:cxnLst>
              <a:cxn ang="0">
                <a:pos x="0" y="8"/>
              </a:cxn>
              <a:cxn ang="0">
                <a:pos x="2992" y="0"/>
              </a:cxn>
            </a:cxnLst>
            <a:rect l="0" t="0" r="r" b="b"/>
            <a:pathLst>
              <a:path w="2992" h="8">
                <a:moveTo>
                  <a:pt x="0" y="8"/>
                </a:moveTo>
                <a:lnTo>
                  <a:pt x="2992" y="0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6292" name="Freeform 36"/>
          <p:cNvSpPr>
            <a:spLocks/>
          </p:cNvSpPr>
          <p:nvPr/>
        </p:nvSpPr>
        <p:spPr bwMode="auto">
          <a:xfrm>
            <a:off x="4343400" y="254000"/>
            <a:ext cx="1588" cy="6604000"/>
          </a:xfrm>
          <a:custGeom>
            <a:avLst/>
            <a:gdLst/>
            <a:ahLst/>
            <a:cxnLst>
              <a:cxn ang="0">
                <a:pos x="0" y="4160"/>
              </a:cxn>
              <a:cxn ang="0">
                <a:pos x="0" y="0"/>
              </a:cxn>
            </a:cxnLst>
            <a:rect l="0" t="0" r="r" b="b"/>
            <a:pathLst>
              <a:path w="1" h="4160">
                <a:moveTo>
                  <a:pt x="0" y="4160"/>
                </a:moveTo>
                <a:lnTo>
                  <a:pt x="0" y="0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6293" name="Text Box 37"/>
          <p:cNvSpPr txBox="1">
            <a:spLocks noChangeArrowheads="1"/>
          </p:cNvSpPr>
          <p:nvPr/>
        </p:nvSpPr>
        <p:spPr bwMode="auto">
          <a:xfrm>
            <a:off x="4075111" y="3714752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</a:p>
        </p:txBody>
      </p:sp>
      <p:sp>
        <p:nvSpPr>
          <p:cNvPr id="96294" name="Text Box 38"/>
          <p:cNvSpPr txBox="1">
            <a:spLocks noChangeArrowheads="1"/>
          </p:cNvSpPr>
          <p:nvPr/>
        </p:nvSpPr>
        <p:spPr bwMode="auto">
          <a:xfrm>
            <a:off x="6357950" y="3571876"/>
            <a:ext cx="412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x</a:t>
            </a:r>
            <a:endParaRPr lang="ru-RU" sz="3600" b="1" i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96295" name="Text Box 39"/>
          <p:cNvSpPr txBox="1">
            <a:spLocks noChangeArrowheads="1"/>
          </p:cNvSpPr>
          <p:nvPr/>
        </p:nvSpPr>
        <p:spPr bwMode="auto">
          <a:xfrm>
            <a:off x="3810000" y="228600"/>
            <a:ext cx="387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 i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y</a:t>
            </a:r>
            <a:endParaRPr lang="ru-RU" sz="3600" b="1" i="1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96296" name="Text Box 40"/>
          <p:cNvSpPr txBox="1">
            <a:spLocks noChangeArrowheads="1"/>
          </p:cNvSpPr>
          <p:nvPr/>
        </p:nvSpPr>
        <p:spPr bwMode="auto">
          <a:xfrm>
            <a:off x="4357686" y="3071810"/>
            <a:ext cx="37221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endParaRPr lang="ru-RU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6318" name="Text Box 62"/>
          <p:cNvSpPr txBox="1">
            <a:spLocks noChangeArrowheads="1"/>
          </p:cNvSpPr>
          <p:nvPr/>
        </p:nvSpPr>
        <p:spPr bwMode="auto">
          <a:xfrm>
            <a:off x="7146925" y="27035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96319" name="Text Box 63"/>
          <p:cNvSpPr txBox="1">
            <a:spLocks noChangeArrowheads="1"/>
          </p:cNvSpPr>
          <p:nvPr/>
        </p:nvSpPr>
        <p:spPr bwMode="auto">
          <a:xfrm>
            <a:off x="7451725" y="34655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67" name="Text Box 40"/>
          <p:cNvSpPr txBox="1">
            <a:spLocks noChangeArrowheads="1"/>
          </p:cNvSpPr>
          <p:nvPr/>
        </p:nvSpPr>
        <p:spPr bwMode="auto">
          <a:xfrm>
            <a:off x="4643438" y="3643314"/>
            <a:ext cx="37221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endParaRPr lang="ru-RU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68" name="Group 89"/>
          <p:cNvGrpSpPr>
            <a:grpSpLocks/>
          </p:cNvGrpSpPr>
          <p:nvPr/>
        </p:nvGrpSpPr>
        <p:grpSpPr bwMode="auto">
          <a:xfrm>
            <a:off x="7143771" y="2786058"/>
            <a:ext cx="1136651" cy="666750"/>
            <a:chOff x="4491" y="2818"/>
            <a:chExt cx="716" cy="420"/>
          </a:xfrm>
        </p:grpSpPr>
        <p:sp>
          <p:nvSpPr>
            <p:cNvPr id="69" name="Rectangle 90"/>
            <p:cNvSpPr>
              <a:spLocks noChangeArrowheads="1"/>
            </p:cNvSpPr>
            <p:nvPr/>
          </p:nvSpPr>
          <p:spPr bwMode="auto">
            <a:xfrm>
              <a:off x="4944" y="2854"/>
              <a:ext cx="263" cy="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900" b="1" i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x</a:t>
              </a:r>
              <a:r>
                <a:rPr lang="ru-RU" sz="3900" b="1" baseline="300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2</a:t>
              </a:r>
              <a:endPara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70" name="Rectangle 91"/>
            <p:cNvSpPr>
              <a:spLocks noChangeArrowheads="1"/>
            </p:cNvSpPr>
            <p:nvPr/>
          </p:nvSpPr>
          <p:spPr bwMode="auto">
            <a:xfrm>
              <a:off x="4491" y="2854"/>
              <a:ext cx="142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4000" b="1" i="1" dirty="0" err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y</a:t>
              </a:r>
              <a:endPara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71" name="Rectangle 92"/>
            <p:cNvSpPr>
              <a:spLocks noChangeArrowheads="1"/>
            </p:cNvSpPr>
            <p:nvPr/>
          </p:nvSpPr>
          <p:spPr bwMode="auto">
            <a:xfrm>
              <a:off x="4708" y="2818"/>
              <a:ext cx="173" cy="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9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Symbol" pitchFamily="18" charset="2"/>
                </a:rPr>
                <a:t>=</a:t>
              </a:r>
              <a:endPara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grpSp>
        <p:nvGrpSpPr>
          <p:cNvPr id="72" name="Group 89"/>
          <p:cNvGrpSpPr>
            <a:grpSpLocks/>
          </p:cNvGrpSpPr>
          <p:nvPr/>
        </p:nvGrpSpPr>
        <p:grpSpPr bwMode="auto">
          <a:xfrm>
            <a:off x="7072330" y="3714752"/>
            <a:ext cx="1427164" cy="666750"/>
            <a:chOff x="4491" y="2818"/>
            <a:chExt cx="899" cy="420"/>
          </a:xfrm>
        </p:grpSpPr>
        <p:sp>
          <p:nvSpPr>
            <p:cNvPr id="73" name="Rectangle 90"/>
            <p:cNvSpPr>
              <a:spLocks noChangeArrowheads="1"/>
            </p:cNvSpPr>
            <p:nvPr/>
          </p:nvSpPr>
          <p:spPr bwMode="auto">
            <a:xfrm>
              <a:off x="4944" y="2854"/>
              <a:ext cx="446" cy="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900" b="1" i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 </a:t>
              </a:r>
              <a:r>
                <a:rPr lang="ru-RU" sz="3900" b="1" i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-x</a:t>
              </a:r>
              <a:r>
                <a:rPr lang="ru-RU" sz="3900" b="1" baseline="30000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2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74" name="Rectangle 91"/>
            <p:cNvSpPr>
              <a:spLocks noChangeArrowheads="1"/>
            </p:cNvSpPr>
            <p:nvPr/>
          </p:nvSpPr>
          <p:spPr bwMode="auto">
            <a:xfrm>
              <a:off x="4491" y="2854"/>
              <a:ext cx="142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4000" b="1" i="1" dirty="0" err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y</a:t>
              </a:r>
              <a:endParaRPr lang="ru-RU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75" name="Rectangle 92"/>
            <p:cNvSpPr>
              <a:spLocks noChangeArrowheads="1"/>
            </p:cNvSpPr>
            <p:nvPr/>
          </p:nvSpPr>
          <p:spPr bwMode="auto">
            <a:xfrm>
              <a:off x="4708" y="2818"/>
              <a:ext cx="173" cy="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900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Symbol" pitchFamily="18" charset="2"/>
                </a:rPr>
                <a:t>=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sp>
        <p:nvSpPr>
          <p:cNvPr id="77" name="Freeform 58"/>
          <p:cNvSpPr>
            <a:spLocks/>
          </p:cNvSpPr>
          <p:nvPr/>
        </p:nvSpPr>
        <p:spPr bwMode="auto">
          <a:xfrm>
            <a:off x="3143240" y="357166"/>
            <a:ext cx="2425700" cy="33797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48" y="1184"/>
              </a:cxn>
              <a:cxn ang="0">
                <a:pos x="505" y="1898"/>
              </a:cxn>
              <a:cxn ang="0">
                <a:pos x="757" y="2129"/>
              </a:cxn>
              <a:cxn ang="0">
                <a:pos x="1015" y="1899"/>
              </a:cxn>
              <a:cxn ang="0">
                <a:pos x="1276" y="1185"/>
              </a:cxn>
              <a:cxn ang="0">
                <a:pos x="1528" y="0"/>
              </a:cxn>
            </a:cxnLst>
            <a:rect l="0" t="0" r="r" b="b"/>
            <a:pathLst>
              <a:path w="1528" h="2129">
                <a:moveTo>
                  <a:pt x="0" y="0"/>
                </a:moveTo>
                <a:cubicBezTo>
                  <a:pt x="41" y="197"/>
                  <a:pt x="164" y="868"/>
                  <a:pt x="248" y="1184"/>
                </a:cubicBezTo>
                <a:cubicBezTo>
                  <a:pt x="332" y="1500"/>
                  <a:pt x="420" y="1740"/>
                  <a:pt x="505" y="1898"/>
                </a:cubicBezTo>
                <a:cubicBezTo>
                  <a:pt x="590" y="2056"/>
                  <a:pt x="672" y="2129"/>
                  <a:pt x="757" y="2129"/>
                </a:cubicBezTo>
                <a:cubicBezTo>
                  <a:pt x="842" y="2129"/>
                  <a:pt x="928" y="2056"/>
                  <a:pt x="1015" y="1899"/>
                </a:cubicBezTo>
                <a:cubicBezTo>
                  <a:pt x="1102" y="1742"/>
                  <a:pt x="1191" y="1501"/>
                  <a:pt x="1276" y="1185"/>
                </a:cubicBezTo>
                <a:cubicBezTo>
                  <a:pt x="1361" y="869"/>
                  <a:pt x="1476" y="247"/>
                  <a:pt x="1528" y="0"/>
                </a:cubicBezTo>
              </a:path>
            </a:pathLst>
          </a:custGeom>
          <a:noFill/>
          <a:ln w="19050" cmpd="sng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8" name="Freeform 58"/>
          <p:cNvSpPr>
            <a:spLocks/>
          </p:cNvSpPr>
          <p:nvPr/>
        </p:nvSpPr>
        <p:spPr bwMode="auto">
          <a:xfrm rot="10800000">
            <a:off x="3214676" y="3714752"/>
            <a:ext cx="2286018" cy="300039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48" y="1184"/>
              </a:cxn>
              <a:cxn ang="0">
                <a:pos x="505" y="1898"/>
              </a:cxn>
              <a:cxn ang="0">
                <a:pos x="757" y="2129"/>
              </a:cxn>
              <a:cxn ang="0">
                <a:pos x="1015" y="1899"/>
              </a:cxn>
              <a:cxn ang="0">
                <a:pos x="1276" y="1185"/>
              </a:cxn>
              <a:cxn ang="0">
                <a:pos x="1528" y="0"/>
              </a:cxn>
            </a:cxnLst>
            <a:rect l="0" t="0" r="r" b="b"/>
            <a:pathLst>
              <a:path w="1528" h="2129">
                <a:moveTo>
                  <a:pt x="0" y="0"/>
                </a:moveTo>
                <a:cubicBezTo>
                  <a:pt x="41" y="197"/>
                  <a:pt x="164" y="868"/>
                  <a:pt x="248" y="1184"/>
                </a:cubicBezTo>
                <a:cubicBezTo>
                  <a:pt x="332" y="1500"/>
                  <a:pt x="420" y="1740"/>
                  <a:pt x="505" y="1898"/>
                </a:cubicBezTo>
                <a:cubicBezTo>
                  <a:pt x="590" y="2056"/>
                  <a:pt x="672" y="2129"/>
                  <a:pt x="757" y="2129"/>
                </a:cubicBezTo>
                <a:cubicBezTo>
                  <a:pt x="842" y="2129"/>
                  <a:pt x="928" y="2056"/>
                  <a:pt x="1015" y="1899"/>
                </a:cubicBezTo>
                <a:cubicBezTo>
                  <a:pt x="1102" y="1742"/>
                  <a:pt x="1191" y="1501"/>
                  <a:pt x="1276" y="1185"/>
                </a:cubicBezTo>
                <a:cubicBezTo>
                  <a:pt x="1361" y="869"/>
                  <a:pt x="1476" y="247"/>
                  <a:pt x="1528" y="0"/>
                </a:cubicBezTo>
              </a:path>
            </a:pathLst>
          </a:custGeom>
          <a:noFill/>
          <a:ln w="19050" cmpd="sng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905000" y="304800"/>
            <a:ext cx="4876800" cy="6400800"/>
            <a:chOff x="2496" y="144"/>
            <a:chExt cx="3072" cy="4032"/>
          </a:xfrm>
        </p:grpSpPr>
        <p:sp>
          <p:nvSpPr>
            <p:cNvPr id="96259" name="Line 3"/>
            <p:cNvSpPr>
              <a:spLocks noChangeShapeType="1"/>
            </p:cNvSpPr>
            <p:nvPr/>
          </p:nvSpPr>
          <p:spPr bwMode="auto">
            <a:xfrm>
              <a:off x="5568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6260" name="Line 4"/>
            <p:cNvSpPr>
              <a:spLocks noChangeShapeType="1"/>
            </p:cNvSpPr>
            <p:nvPr/>
          </p:nvSpPr>
          <p:spPr bwMode="auto">
            <a:xfrm>
              <a:off x="2496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6261" name="Line 5"/>
            <p:cNvSpPr>
              <a:spLocks noChangeShapeType="1"/>
            </p:cNvSpPr>
            <p:nvPr/>
          </p:nvSpPr>
          <p:spPr bwMode="auto">
            <a:xfrm>
              <a:off x="2752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6262" name="Line 6"/>
            <p:cNvSpPr>
              <a:spLocks noChangeShapeType="1"/>
            </p:cNvSpPr>
            <p:nvPr/>
          </p:nvSpPr>
          <p:spPr bwMode="auto">
            <a:xfrm>
              <a:off x="3008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6263" name="Line 7"/>
            <p:cNvSpPr>
              <a:spLocks noChangeShapeType="1"/>
            </p:cNvSpPr>
            <p:nvPr/>
          </p:nvSpPr>
          <p:spPr bwMode="auto">
            <a:xfrm>
              <a:off x="3264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6264" name="Line 8"/>
            <p:cNvSpPr>
              <a:spLocks noChangeShapeType="1"/>
            </p:cNvSpPr>
            <p:nvPr/>
          </p:nvSpPr>
          <p:spPr bwMode="auto">
            <a:xfrm>
              <a:off x="3520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6265" name="Line 9"/>
            <p:cNvSpPr>
              <a:spLocks noChangeShapeType="1"/>
            </p:cNvSpPr>
            <p:nvPr/>
          </p:nvSpPr>
          <p:spPr bwMode="auto">
            <a:xfrm>
              <a:off x="3776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6266" name="Line 10"/>
            <p:cNvSpPr>
              <a:spLocks noChangeShapeType="1"/>
            </p:cNvSpPr>
            <p:nvPr/>
          </p:nvSpPr>
          <p:spPr bwMode="auto">
            <a:xfrm>
              <a:off x="4032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6267" name="Line 11"/>
            <p:cNvSpPr>
              <a:spLocks noChangeShapeType="1"/>
            </p:cNvSpPr>
            <p:nvPr/>
          </p:nvSpPr>
          <p:spPr bwMode="auto">
            <a:xfrm>
              <a:off x="4288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6268" name="Line 12"/>
            <p:cNvSpPr>
              <a:spLocks noChangeShapeType="1"/>
            </p:cNvSpPr>
            <p:nvPr/>
          </p:nvSpPr>
          <p:spPr bwMode="auto">
            <a:xfrm>
              <a:off x="4544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6269" name="Line 13"/>
            <p:cNvSpPr>
              <a:spLocks noChangeShapeType="1"/>
            </p:cNvSpPr>
            <p:nvPr/>
          </p:nvSpPr>
          <p:spPr bwMode="auto">
            <a:xfrm>
              <a:off x="4800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6270" name="Line 14"/>
            <p:cNvSpPr>
              <a:spLocks noChangeShapeType="1"/>
            </p:cNvSpPr>
            <p:nvPr/>
          </p:nvSpPr>
          <p:spPr bwMode="auto">
            <a:xfrm>
              <a:off x="5056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6271" name="Line 15"/>
            <p:cNvSpPr>
              <a:spLocks noChangeShapeType="1"/>
            </p:cNvSpPr>
            <p:nvPr/>
          </p:nvSpPr>
          <p:spPr bwMode="auto">
            <a:xfrm>
              <a:off x="5312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16"/>
            <p:cNvGrpSpPr>
              <a:grpSpLocks/>
            </p:cNvGrpSpPr>
            <p:nvPr/>
          </p:nvGrpSpPr>
          <p:grpSpPr bwMode="auto">
            <a:xfrm>
              <a:off x="2496" y="144"/>
              <a:ext cx="3072" cy="4032"/>
              <a:chOff x="192" y="144"/>
              <a:chExt cx="5376" cy="4032"/>
            </a:xfrm>
          </p:grpSpPr>
          <p:sp>
            <p:nvSpPr>
              <p:cNvPr id="96273" name="Line 17"/>
              <p:cNvSpPr>
                <a:spLocks noChangeShapeType="1"/>
              </p:cNvSpPr>
              <p:nvPr/>
            </p:nvSpPr>
            <p:spPr bwMode="auto">
              <a:xfrm>
                <a:off x="192" y="144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74" name="Line 18"/>
              <p:cNvSpPr>
                <a:spLocks noChangeShapeType="1"/>
              </p:cNvSpPr>
              <p:nvPr/>
            </p:nvSpPr>
            <p:spPr bwMode="auto">
              <a:xfrm>
                <a:off x="192" y="4176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75" name="Line 19"/>
              <p:cNvSpPr>
                <a:spLocks noChangeShapeType="1"/>
              </p:cNvSpPr>
              <p:nvPr/>
            </p:nvSpPr>
            <p:spPr bwMode="auto">
              <a:xfrm>
                <a:off x="192" y="381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76" name="Line 20"/>
              <p:cNvSpPr>
                <a:spLocks noChangeShapeType="1"/>
              </p:cNvSpPr>
              <p:nvPr/>
            </p:nvSpPr>
            <p:spPr bwMode="auto">
              <a:xfrm>
                <a:off x="192" y="618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77" name="Line 21"/>
              <p:cNvSpPr>
                <a:spLocks noChangeShapeType="1"/>
              </p:cNvSpPr>
              <p:nvPr/>
            </p:nvSpPr>
            <p:spPr bwMode="auto">
              <a:xfrm>
                <a:off x="192" y="856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78" name="Line 22"/>
              <p:cNvSpPr>
                <a:spLocks noChangeShapeType="1"/>
              </p:cNvSpPr>
              <p:nvPr/>
            </p:nvSpPr>
            <p:spPr bwMode="auto">
              <a:xfrm>
                <a:off x="192" y="1093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79" name="Line 23"/>
              <p:cNvSpPr>
                <a:spLocks noChangeShapeType="1"/>
              </p:cNvSpPr>
              <p:nvPr/>
            </p:nvSpPr>
            <p:spPr bwMode="auto">
              <a:xfrm>
                <a:off x="192" y="1330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80" name="Line 24"/>
              <p:cNvSpPr>
                <a:spLocks noChangeShapeType="1"/>
              </p:cNvSpPr>
              <p:nvPr/>
            </p:nvSpPr>
            <p:spPr bwMode="auto">
              <a:xfrm>
                <a:off x="192" y="1567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81" name="Line 25"/>
              <p:cNvSpPr>
                <a:spLocks noChangeShapeType="1"/>
              </p:cNvSpPr>
              <p:nvPr/>
            </p:nvSpPr>
            <p:spPr bwMode="auto">
              <a:xfrm>
                <a:off x="192" y="1804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82" name="Line 26"/>
              <p:cNvSpPr>
                <a:spLocks noChangeShapeType="1"/>
              </p:cNvSpPr>
              <p:nvPr/>
            </p:nvSpPr>
            <p:spPr bwMode="auto">
              <a:xfrm>
                <a:off x="192" y="2041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83" name="Line 27"/>
              <p:cNvSpPr>
                <a:spLocks noChangeShapeType="1"/>
              </p:cNvSpPr>
              <p:nvPr/>
            </p:nvSpPr>
            <p:spPr bwMode="auto">
              <a:xfrm>
                <a:off x="192" y="2279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84" name="Line 28"/>
              <p:cNvSpPr>
                <a:spLocks noChangeShapeType="1"/>
              </p:cNvSpPr>
              <p:nvPr/>
            </p:nvSpPr>
            <p:spPr bwMode="auto">
              <a:xfrm>
                <a:off x="192" y="2516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85" name="Line 29"/>
              <p:cNvSpPr>
                <a:spLocks noChangeShapeType="1"/>
              </p:cNvSpPr>
              <p:nvPr/>
            </p:nvSpPr>
            <p:spPr bwMode="auto">
              <a:xfrm>
                <a:off x="192" y="2753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86" name="Line 30"/>
              <p:cNvSpPr>
                <a:spLocks noChangeShapeType="1"/>
              </p:cNvSpPr>
              <p:nvPr/>
            </p:nvSpPr>
            <p:spPr bwMode="auto">
              <a:xfrm>
                <a:off x="192" y="2990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87" name="Line 31"/>
              <p:cNvSpPr>
                <a:spLocks noChangeShapeType="1"/>
              </p:cNvSpPr>
              <p:nvPr/>
            </p:nvSpPr>
            <p:spPr bwMode="auto">
              <a:xfrm>
                <a:off x="192" y="3227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88" name="Line 32"/>
              <p:cNvSpPr>
                <a:spLocks noChangeShapeType="1"/>
              </p:cNvSpPr>
              <p:nvPr/>
            </p:nvSpPr>
            <p:spPr bwMode="auto">
              <a:xfrm>
                <a:off x="192" y="3464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89" name="Line 33"/>
              <p:cNvSpPr>
                <a:spLocks noChangeShapeType="1"/>
              </p:cNvSpPr>
              <p:nvPr/>
            </p:nvSpPr>
            <p:spPr bwMode="auto">
              <a:xfrm>
                <a:off x="192" y="3702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90" name="Line 34"/>
              <p:cNvSpPr>
                <a:spLocks noChangeShapeType="1"/>
              </p:cNvSpPr>
              <p:nvPr/>
            </p:nvSpPr>
            <p:spPr bwMode="auto">
              <a:xfrm>
                <a:off x="192" y="3939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96291" name="Freeform 35"/>
          <p:cNvSpPr>
            <a:spLocks/>
          </p:cNvSpPr>
          <p:nvPr/>
        </p:nvSpPr>
        <p:spPr bwMode="auto">
          <a:xfrm>
            <a:off x="1981200" y="4038600"/>
            <a:ext cx="4749800" cy="12700"/>
          </a:xfrm>
          <a:custGeom>
            <a:avLst/>
            <a:gdLst/>
            <a:ahLst/>
            <a:cxnLst>
              <a:cxn ang="0">
                <a:pos x="0" y="8"/>
              </a:cxn>
              <a:cxn ang="0">
                <a:pos x="2992" y="0"/>
              </a:cxn>
            </a:cxnLst>
            <a:rect l="0" t="0" r="r" b="b"/>
            <a:pathLst>
              <a:path w="2992" h="8">
                <a:moveTo>
                  <a:pt x="0" y="8"/>
                </a:moveTo>
                <a:lnTo>
                  <a:pt x="2992" y="0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6292" name="Freeform 36"/>
          <p:cNvSpPr>
            <a:spLocks/>
          </p:cNvSpPr>
          <p:nvPr/>
        </p:nvSpPr>
        <p:spPr bwMode="auto">
          <a:xfrm>
            <a:off x="4343400" y="254000"/>
            <a:ext cx="1588" cy="6604000"/>
          </a:xfrm>
          <a:custGeom>
            <a:avLst/>
            <a:gdLst/>
            <a:ahLst/>
            <a:cxnLst>
              <a:cxn ang="0">
                <a:pos x="0" y="4160"/>
              </a:cxn>
              <a:cxn ang="0">
                <a:pos x="0" y="0"/>
              </a:cxn>
            </a:cxnLst>
            <a:rect l="0" t="0" r="r" b="b"/>
            <a:pathLst>
              <a:path w="1" h="4160">
                <a:moveTo>
                  <a:pt x="0" y="4160"/>
                </a:moveTo>
                <a:lnTo>
                  <a:pt x="0" y="0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6293" name="Text Box 37"/>
          <p:cNvSpPr txBox="1">
            <a:spLocks noChangeArrowheads="1"/>
          </p:cNvSpPr>
          <p:nvPr/>
        </p:nvSpPr>
        <p:spPr bwMode="auto">
          <a:xfrm>
            <a:off x="3932235" y="41148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</a:p>
        </p:txBody>
      </p:sp>
      <p:sp>
        <p:nvSpPr>
          <p:cNvPr id="96294" name="Text Box 38"/>
          <p:cNvSpPr txBox="1">
            <a:spLocks noChangeArrowheads="1"/>
          </p:cNvSpPr>
          <p:nvPr/>
        </p:nvSpPr>
        <p:spPr bwMode="auto">
          <a:xfrm>
            <a:off x="6324600" y="3430592"/>
            <a:ext cx="412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x</a:t>
            </a:r>
            <a:endParaRPr lang="ru-RU" sz="3600" b="1" i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96295" name="Text Box 39"/>
          <p:cNvSpPr txBox="1">
            <a:spLocks noChangeArrowheads="1"/>
          </p:cNvSpPr>
          <p:nvPr/>
        </p:nvSpPr>
        <p:spPr bwMode="auto">
          <a:xfrm>
            <a:off x="3898898" y="-24"/>
            <a:ext cx="387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y</a:t>
            </a:r>
            <a:endParaRPr lang="ru-RU" sz="3600" b="1" i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96296" name="Text Box 40"/>
          <p:cNvSpPr txBox="1">
            <a:spLocks noChangeArrowheads="1"/>
          </p:cNvSpPr>
          <p:nvPr/>
        </p:nvSpPr>
        <p:spPr bwMode="auto">
          <a:xfrm>
            <a:off x="4572000" y="41148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endParaRPr lang="ru-RU" sz="2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6297" name="Freeform 41"/>
          <p:cNvSpPr>
            <a:spLocks/>
          </p:cNvSpPr>
          <p:nvPr/>
        </p:nvSpPr>
        <p:spPr bwMode="auto">
          <a:xfrm>
            <a:off x="3124200" y="685800"/>
            <a:ext cx="2425700" cy="33797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48" y="1184"/>
              </a:cxn>
              <a:cxn ang="0">
                <a:pos x="505" y="1898"/>
              </a:cxn>
              <a:cxn ang="0">
                <a:pos x="757" y="2129"/>
              </a:cxn>
              <a:cxn ang="0">
                <a:pos x="1015" y="1899"/>
              </a:cxn>
              <a:cxn ang="0">
                <a:pos x="1276" y="1185"/>
              </a:cxn>
              <a:cxn ang="0">
                <a:pos x="1528" y="0"/>
              </a:cxn>
            </a:cxnLst>
            <a:rect l="0" t="0" r="r" b="b"/>
            <a:pathLst>
              <a:path w="1528" h="2129">
                <a:moveTo>
                  <a:pt x="0" y="0"/>
                </a:moveTo>
                <a:cubicBezTo>
                  <a:pt x="41" y="197"/>
                  <a:pt x="164" y="868"/>
                  <a:pt x="248" y="1184"/>
                </a:cubicBezTo>
                <a:cubicBezTo>
                  <a:pt x="332" y="1500"/>
                  <a:pt x="420" y="1740"/>
                  <a:pt x="505" y="1898"/>
                </a:cubicBezTo>
                <a:cubicBezTo>
                  <a:pt x="590" y="2056"/>
                  <a:pt x="672" y="2129"/>
                  <a:pt x="757" y="2129"/>
                </a:cubicBezTo>
                <a:cubicBezTo>
                  <a:pt x="842" y="2129"/>
                  <a:pt x="928" y="2056"/>
                  <a:pt x="1015" y="1899"/>
                </a:cubicBezTo>
                <a:cubicBezTo>
                  <a:pt x="1102" y="1742"/>
                  <a:pt x="1191" y="1501"/>
                  <a:pt x="1276" y="1185"/>
                </a:cubicBezTo>
                <a:cubicBezTo>
                  <a:pt x="1361" y="869"/>
                  <a:pt x="1476" y="247"/>
                  <a:pt x="1528" y="0"/>
                </a:cubicBezTo>
              </a:path>
            </a:pathLst>
          </a:custGeom>
          <a:noFill/>
          <a:ln w="19050" cmpd="sng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6316" name="Text Box 60"/>
          <p:cNvSpPr txBox="1">
            <a:spLocks noChangeArrowheads="1"/>
          </p:cNvSpPr>
          <p:nvPr/>
        </p:nvSpPr>
        <p:spPr bwMode="auto">
          <a:xfrm>
            <a:off x="3886200" y="16002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6</a:t>
            </a:r>
          </a:p>
        </p:txBody>
      </p:sp>
      <p:sp>
        <p:nvSpPr>
          <p:cNvPr id="96317" name="Text Box 61"/>
          <p:cNvSpPr txBox="1">
            <a:spLocks noChangeArrowheads="1"/>
          </p:cNvSpPr>
          <p:nvPr/>
        </p:nvSpPr>
        <p:spPr bwMode="auto">
          <a:xfrm>
            <a:off x="3810000" y="6096000"/>
            <a:ext cx="55976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-6</a:t>
            </a:r>
            <a:endParaRPr lang="ru-RU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6318" name="Text Box 62"/>
          <p:cNvSpPr txBox="1">
            <a:spLocks noChangeArrowheads="1"/>
          </p:cNvSpPr>
          <p:nvPr/>
        </p:nvSpPr>
        <p:spPr bwMode="auto">
          <a:xfrm>
            <a:off x="7146925" y="27035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96319" name="Text Box 63"/>
          <p:cNvSpPr txBox="1">
            <a:spLocks noChangeArrowheads="1"/>
          </p:cNvSpPr>
          <p:nvPr/>
        </p:nvSpPr>
        <p:spPr bwMode="auto">
          <a:xfrm>
            <a:off x="7451725" y="34655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grpSp>
        <p:nvGrpSpPr>
          <p:cNvPr id="4" name="Group 64"/>
          <p:cNvGrpSpPr>
            <a:grpSpLocks/>
          </p:cNvGrpSpPr>
          <p:nvPr/>
        </p:nvGrpSpPr>
        <p:grpSpPr bwMode="auto">
          <a:xfrm>
            <a:off x="6715140" y="2786058"/>
            <a:ext cx="1752600" cy="1316038"/>
            <a:chOff x="4416" y="2640"/>
            <a:chExt cx="1104" cy="829"/>
          </a:xfrm>
        </p:grpSpPr>
        <p:sp>
          <p:nvSpPr>
            <p:cNvPr id="96321" name="AutoShape 65"/>
            <p:cNvSpPr>
              <a:spLocks noChangeAspect="1" noChangeArrowheads="1" noTextEdit="1"/>
            </p:cNvSpPr>
            <p:nvPr/>
          </p:nvSpPr>
          <p:spPr bwMode="auto">
            <a:xfrm>
              <a:off x="4416" y="2640"/>
              <a:ext cx="1104" cy="7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6322" name="Line 66"/>
            <p:cNvSpPr>
              <a:spLocks noChangeShapeType="1"/>
            </p:cNvSpPr>
            <p:nvPr/>
          </p:nvSpPr>
          <p:spPr bwMode="auto">
            <a:xfrm>
              <a:off x="4954" y="3051"/>
              <a:ext cx="186" cy="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6323" name="Rectangle 67"/>
            <p:cNvSpPr>
              <a:spLocks noChangeArrowheads="1"/>
            </p:cNvSpPr>
            <p:nvPr/>
          </p:nvSpPr>
          <p:spPr bwMode="auto">
            <a:xfrm>
              <a:off x="5364" y="2829"/>
              <a:ext cx="9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3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2</a:t>
              </a:r>
              <a:endParaRPr lang="ru-RU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96324" name="Rectangle 68"/>
            <p:cNvSpPr>
              <a:spLocks noChangeArrowheads="1"/>
            </p:cNvSpPr>
            <p:nvPr/>
          </p:nvSpPr>
          <p:spPr bwMode="auto">
            <a:xfrm>
              <a:off x="4974" y="3095"/>
              <a:ext cx="156" cy="3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9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2</a:t>
              </a:r>
              <a:endParaRPr lang="ru-RU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96325" name="Rectangle 69"/>
            <p:cNvSpPr>
              <a:spLocks noChangeArrowheads="1"/>
            </p:cNvSpPr>
            <p:nvPr/>
          </p:nvSpPr>
          <p:spPr bwMode="auto">
            <a:xfrm>
              <a:off x="4970" y="2660"/>
              <a:ext cx="156" cy="3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9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1</a:t>
              </a:r>
              <a:endParaRPr lang="ru-RU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96326" name="Rectangle 70"/>
            <p:cNvSpPr>
              <a:spLocks noChangeArrowheads="1"/>
            </p:cNvSpPr>
            <p:nvPr/>
          </p:nvSpPr>
          <p:spPr bwMode="auto">
            <a:xfrm>
              <a:off x="5207" y="2854"/>
              <a:ext cx="156" cy="3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900" b="1" i="1" dirty="0" err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x</a:t>
              </a:r>
              <a:endPara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96327" name="Rectangle 71"/>
            <p:cNvSpPr>
              <a:spLocks noChangeArrowheads="1"/>
            </p:cNvSpPr>
            <p:nvPr/>
          </p:nvSpPr>
          <p:spPr bwMode="auto">
            <a:xfrm>
              <a:off x="4491" y="2854"/>
              <a:ext cx="138" cy="3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900" b="1" i="1" dirty="0" err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y</a:t>
              </a:r>
              <a:endPara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96328" name="Rectangle 72"/>
            <p:cNvSpPr>
              <a:spLocks noChangeArrowheads="1"/>
            </p:cNvSpPr>
            <p:nvPr/>
          </p:nvSpPr>
          <p:spPr bwMode="auto">
            <a:xfrm>
              <a:off x="4708" y="2818"/>
              <a:ext cx="171" cy="3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9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Symbol" pitchFamily="18" charset="2"/>
                </a:rPr>
                <a:t>=</a:t>
              </a:r>
              <a:endPara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sp>
        <p:nvSpPr>
          <p:cNvPr id="96329" name="Text Box 73"/>
          <p:cNvSpPr txBox="1">
            <a:spLocks noChangeArrowheads="1"/>
          </p:cNvSpPr>
          <p:nvPr/>
        </p:nvSpPr>
        <p:spPr bwMode="auto">
          <a:xfrm>
            <a:off x="8215338" y="3143248"/>
            <a:ext cx="74892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+6</a:t>
            </a:r>
            <a:endParaRPr lang="ru-RU" sz="3600" b="1" dirty="0">
              <a:solidFill>
                <a:srgbClr val="FF0000"/>
              </a:solidFill>
            </a:endParaRPr>
          </a:p>
        </p:txBody>
      </p:sp>
      <p:grpSp>
        <p:nvGrpSpPr>
          <p:cNvPr id="5" name="Group 74"/>
          <p:cNvGrpSpPr>
            <a:grpSpLocks/>
          </p:cNvGrpSpPr>
          <p:nvPr/>
        </p:nvGrpSpPr>
        <p:grpSpPr bwMode="auto">
          <a:xfrm>
            <a:off x="6715140" y="4000504"/>
            <a:ext cx="1752600" cy="1316038"/>
            <a:chOff x="4416" y="2640"/>
            <a:chExt cx="1104" cy="829"/>
          </a:xfrm>
        </p:grpSpPr>
        <p:sp>
          <p:nvSpPr>
            <p:cNvPr id="96331" name="AutoShape 75"/>
            <p:cNvSpPr>
              <a:spLocks noChangeAspect="1" noChangeArrowheads="1" noTextEdit="1"/>
            </p:cNvSpPr>
            <p:nvPr/>
          </p:nvSpPr>
          <p:spPr bwMode="auto">
            <a:xfrm>
              <a:off x="4416" y="2640"/>
              <a:ext cx="1104" cy="7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6332" name="Line 76"/>
            <p:cNvSpPr>
              <a:spLocks noChangeShapeType="1"/>
            </p:cNvSpPr>
            <p:nvPr/>
          </p:nvSpPr>
          <p:spPr bwMode="auto">
            <a:xfrm>
              <a:off x="4954" y="3051"/>
              <a:ext cx="186" cy="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6333" name="Rectangle 77"/>
            <p:cNvSpPr>
              <a:spLocks noChangeArrowheads="1"/>
            </p:cNvSpPr>
            <p:nvPr/>
          </p:nvSpPr>
          <p:spPr bwMode="auto">
            <a:xfrm>
              <a:off x="5364" y="2829"/>
              <a:ext cx="9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3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2</a:t>
              </a:r>
              <a:endParaRPr lang="ru-RU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96334" name="Rectangle 78"/>
            <p:cNvSpPr>
              <a:spLocks noChangeArrowheads="1"/>
            </p:cNvSpPr>
            <p:nvPr/>
          </p:nvSpPr>
          <p:spPr bwMode="auto">
            <a:xfrm>
              <a:off x="4974" y="3095"/>
              <a:ext cx="156" cy="3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9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2</a:t>
              </a:r>
              <a:endParaRPr lang="ru-RU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96335" name="Rectangle 79"/>
            <p:cNvSpPr>
              <a:spLocks noChangeArrowheads="1"/>
            </p:cNvSpPr>
            <p:nvPr/>
          </p:nvSpPr>
          <p:spPr bwMode="auto">
            <a:xfrm>
              <a:off x="4970" y="2660"/>
              <a:ext cx="156" cy="3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9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1</a:t>
              </a:r>
              <a:endPara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96336" name="Rectangle 80"/>
            <p:cNvSpPr>
              <a:spLocks noChangeArrowheads="1"/>
            </p:cNvSpPr>
            <p:nvPr/>
          </p:nvSpPr>
          <p:spPr bwMode="auto">
            <a:xfrm>
              <a:off x="5207" y="2854"/>
              <a:ext cx="156" cy="3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900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x</a:t>
              </a:r>
              <a:endParaRPr lang="ru-RU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96337" name="Rectangle 81"/>
            <p:cNvSpPr>
              <a:spLocks noChangeArrowheads="1"/>
            </p:cNvSpPr>
            <p:nvPr/>
          </p:nvSpPr>
          <p:spPr bwMode="auto">
            <a:xfrm>
              <a:off x="4491" y="2854"/>
              <a:ext cx="138" cy="3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900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y</a:t>
              </a:r>
              <a:endParaRPr lang="ru-RU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96338" name="Rectangle 82"/>
            <p:cNvSpPr>
              <a:spLocks noChangeArrowheads="1"/>
            </p:cNvSpPr>
            <p:nvPr/>
          </p:nvSpPr>
          <p:spPr bwMode="auto">
            <a:xfrm>
              <a:off x="4708" y="2818"/>
              <a:ext cx="171" cy="3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9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Symbol" pitchFamily="18" charset="2"/>
                </a:rPr>
                <a:t>=</a:t>
              </a:r>
              <a:endParaRPr lang="ru-RU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sp>
        <p:nvSpPr>
          <p:cNvPr id="96339" name="Text Box 83"/>
          <p:cNvSpPr txBox="1">
            <a:spLocks noChangeArrowheads="1"/>
          </p:cNvSpPr>
          <p:nvPr/>
        </p:nvSpPr>
        <p:spPr bwMode="auto">
          <a:xfrm>
            <a:off x="8252233" y="4357694"/>
            <a:ext cx="74892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-6</a:t>
            </a:r>
            <a:endParaRPr lang="ru-RU" sz="3600" b="1" dirty="0">
              <a:solidFill>
                <a:srgbClr val="FF0000"/>
              </a:solidFill>
            </a:endParaRPr>
          </a:p>
        </p:txBody>
      </p:sp>
      <p:grpSp>
        <p:nvGrpSpPr>
          <p:cNvPr id="70" name="Group 89"/>
          <p:cNvGrpSpPr>
            <a:grpSpLocks/>
          </p:cNvGrpSpPr>
          <p:nvPr/>
        </p:nvGrpSpPr>
        <p:grpSpPr bwMode="auto">
          <a:xfrm>
            <a:off x="571472" y="357166"/>
            <a:ext cx="1136651" cy="666750"/>
            <a:chOff x="4491" y="2818"/>
            <a:chExt cx="716" cy="420"/>
          </a:xfrm>
        </p:grpSpPr>
        <p:sp>
          <p:nvSpPr>
            <p:cNvPr id="71" name="Rectangle 90"/>
            <p:cNvSpPr>
              <a:spLocks noChangeArrowheads="1"/>
            </p:cNvSpPr>
            <p:nvPr/>
          </p:nvSpPr>
          <p:spPr bwMode="auto">
            <a:xfrm>
              <a:off x="4944" y="2854"/>
              <a:ext cx="263" cy="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900" b="1" i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x</a:t>
              </a:r>
              <a:r>
                <a:rPr lang="ru-RU" sz="3900" b="1" baseline="300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2</a:t>
              </a:r>
              <a:endPara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72" name="Rectangle 91"/>
            <p:cNvSpPr>
              <a:spLocks noChangeArrowheads="1"/>
            </p:cNvSpPr>
            <p:nvPr/>
          </p:nvSpPr>
          <p:spPr bwMode="auto">
            <a:xfrm>
              <a:off x="4491" y="2854"/>
              <a:ext cx="142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4000" b="1" i="1" dirty="0" err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y</a:t>
              </a:r>
              <a:endPara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73" name="Rectangle 92"/>
            <p:cNvSpPr>
              <a:spLocks noChangeArrowheads="1"/>
            </p:cNvSpPr>
            <p:nvPr/>
          </p:nvSpPr>
          <p:spPr bwMode="auto">
            <a:xfrm>
              <a:off x="4708" y="2818"/>
              <a:ext cx="173" cy="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9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Symbol" pitchFamily="18" charset="2"/>
                </a:rPr>
                <a:t>=</a:t>
              </a:r>
              <a:endPara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6297"/>
                                        </p:tgtEl>
                                      </p:cBhvr>
                                      <p:by x="14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16" dur="2000" fill="hold"/>
                                        <p:tgtEl>
                                          <p:spTgt spid="96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6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6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ptsTypes="">
                                      <p:cBhvr>
                                        <p:cTn id="27" dur="2000" fill="hold"/>
                                        <p:tgtEl>
                                          <p:spTgt spid="96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6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6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6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97" grpId="0" animBg="1"/>
      <p:bldP spid="96297" grpId="1" animBg="1"/>
      <p:bldP spid="96297" grpId="2" animBg="1"/>
      <p:bldP spid="96329" grpId="0"/>
      <p:bldP spid="963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133600" y="228600"/>
            <a:ext cx="4876800" cy="6400800"/>
            <a:chOff x="2496" y="144"/>
            <a:chExt cx="3072" cy="4032"/>
          </a:xfrm>
        </p:grpSpPr>
        <p:sp>
          <p:nvSpPr>
            <p:cNvPr id="82947" name="Line 3"/>
            <p:cNvSpPr>
              <a:spLocks noChangeShapeType="1"/>
            </p:cNvSpPr>
            <p:nvPr/>
          </p:nvSpPr>
          <p:spPr bwMode="auto">
            <a:xfrm>
              <a:off x="5568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948" name="Line 4"/>
            <p:cNvSpPr>
              <a:spLocks noChangeShapeType="1"/>
            </p:cNvSpPr>
            <p:nvPr/>
          </p:nvSpPr>
          <p:spPr bwMode="auto">
            <a:xfrm>
              <a:off x="2496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949" name="Line 5"/>
            <p:cNvSpPr>
              <a:spLocks noChangeShapeType="1"/>
            </p:cNvSpPr>
            <p:nvPr/>
          </p:nvSpPr>
          <p:spPr bwMode="auto">
            <a:xfrm>
              <a:off x="2752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950" name="Line 6"/>
            <p:cNvSpPr>
              <a:spLocks noChangeShapeType="1"/>
            </p:cNvSpPr>
            <p:nvPr/>
          </p:nvSpPr>
          <p:spPr bwMode="auto">
            <a:xfrm>
              <a:off x="3008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951" name="Line 7"/>
            <p:cNvSpPr>
              <a:spLocks noChangeShapeType="1"/>
            </p:cNvSpPr>
            <p:nvPr/>
          </p:nvSpPr>
          <p:spPr bwMode="auto">
            <a:xfrm>
              <a:off x="3264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952" name="Line 8"/>
            <p:cNvSpPr>
              <a:spLocks noChangeShapeType="1"/>
            </p:cNvSpPr>
            <p:nvPr/>
          </p:nvSpPr>
          <p:spPr bwMode="auto">
            <a:xfrm>
              <a:off x="3520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953" name="Line 9"/>
            <p:cNvSpPr>
              <a:spLocks noChangeShapeType="1"/>
            </p:cNvSpPr>
            <p:nvPr/>
          </p:nvSpPr>
          <p:spPr bwMode="auto">
            <a:xfrm>
              <a:off x="3776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954" name="Line 10"/>
            <p:cNvSpPr>
              <a:spLocks noChangeShapeType="1"/>
            </p:cNvSpPr>
            <p:nvPr/>
          </p:nvSpPr>
          <p:spPr bwMode="auto">
            <a:xfrm>
              <a:off x="4032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955" name="Line 11"/>
            <p:cNvSpPr>
              <a:spLocks noChangeShapeType="1"/>
            </p:cNvSpPr>
            <p:nvPr/>
          </p:nvSpPr>
          <p:spPr bwMode="auto">
            <a:xfrm>
              <a:off x="4288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956" name="Line 12"/>
            <p:cNvSpPr>
              <a:spLocks noChangeShapeType="1"/>
            </p:cNvSpPr>
            <p:nvPr/>
          </p:nvSpPr>
          <p:spPr bwMode="auto">
            <a:xfrm>
              <a:off x="4544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957" name="Line 13"/>
            <p:cNvSpPr>
              <a:spLocks noChangeShapeType="1"/>
            </p:cNvSpPr>
            <p:nvPr/>
          </p:nvSpPr>
          <p:spPr bwMode="auto">
            <a:xfrm>
              <a:off x="4800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958" name="Line 14"/>
            <p:cNvSpPr>
              <a:spLocks noChangeShapeType="1"/>
            </p:cNvSpPr>
            <p:nvPr/>
          </p:nvSpPr>
          <p:spPr bwMode="auto">
            <a:xfrm>
              <a:off x="5056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959" name="Line 15"/>
            <p:cNvSpPr>
              <a:spLocks noChangeShapeType="1"/>
            </p:cNvSpPr>
            <p:nvPr/>
          </p:nvSpPr>
          <p:spPr bwMode="auto">
            <a:xfrm>
              <a:off x="5312" y="144"/>
              <a:ext cx="0" cy="40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16"/>
            <p:cNvGrpSpPr>
              <a:grpSpLocks/>
            </p:cNvGrpSpPr>
            <p:nvPr/>
          </p:nvGrpSpPr>
          <p:grpSpPr bwMode="auto">
            <a:xfrm>
              <a:off x="2496" y="144"/>
              <a:ext cx="3072" cy="4032"/>
              <a:chOff x="192" y="144"/>
              <a:chExt cx="5376" cy="4032"/>
            </a:xfrm>
          </p:grpSpPr>
          <p:sp>
            <p:nvSpPr>
              <p:cNvPr id="82961" name="Line 17"/>
              <p:cNvSpPr>
                <a:spLocks noChangeShapeType="1"/>
              </p:cNvSpPr>
              <p:nvPr/>
            </p:nvSpPr>
            <p:spPr bwMode="auto">
              <a:xfrm>
                <a:off x="192" y="144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962" name="Line 18"/>
              <p:cNvSpPr>
                <a:spLocks noChangeShapeType="1"/>
              </p:cNvSpPr>
              <p:nvPr/>
            </p:nvSpPr>
            <p:spPr bwMode="auto">
              <a:xfrm>
                <a:off x="192" y="4176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963" name="Line 19"/>
              <p:cNvSpPr>
                <a:spLocks noChangeShapeType="1"/>
              </p:cNvSpPr>
              <p:nvPr/>
            </p:nvSpPr>
            <p:spPr bwMode="auto">
              <a:xfrm>
                <a:off x="192" y="381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964" name="Line 20"/>
              <p:cNvSpPr>
                <a:spLocks noChangeShapeType="1"/>
              </p:cNvSpPr>
              <p:nvPr/>
            </p:nvSpPr>
            <p:spPr bwMode="auto">
              <a:xfrm>
                <a:off x="192" y="618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965" name="Line 21"/>
              <p:cNvSpPr>
                <a:spLocks noChangeShapeType="1"/>
              </p:cNvSpPr>
              <p:nvPr/>
            </p:nvSpPr>
            <p:spPr bwMode="auto">
              <a:xfrm>
                <a:off x="192" y="856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966" name="Line 22"/>
              <p:cNvSpPr>
                <a:spLocks noChangeShapeType="1"/>
              </p:cNvSpPr>
              <p:nvPr/>
            </p:nvSpPr>
            <p:spPr bwMode="auto">
              <a:xfrm>
                <a:off x="192" y="1093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967" name="Line 23"/>
              <p:cNvSpPr>
                <a:spLocks noChangeShapeType="1"/>
              </p:cNvSpPr>
              <p:nvPr/>
            </p:nvSpPr>
            <p:spPr bwMode="auto">
              <a:xfrm>
                <a:off x="192" y="1330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968" name="Line 24"/>
              <p:cNvSpPr>
                <a:spLocks noChangeShapeType="1"/>
              </p:cNvSpPr>
              <p:nvPr/>
            </p:nvSpPr>
            <p:spPr bwMode="auto">
              <a:xfrm>
                <a:off x="192" y="1567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969" name="Line 25"/>
              <p:cNvSpPr>
                <a:spLocks noChangeShapeType="1"/>
              </p:cNvSpPr>
              <p:nvPr/>
            </p:nvSpPr>
            <p:spPr bwMode="auto">
              <a:xfrm>
                <a:off x="192" y="1804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970" name="Line 26"/>
              <p:cNvSpPr>
                <a:spLocks noChangeShapeType="1"/>
              </p:cNvSpPr>
              <p:nvPr/>
            </p:nvSpPr>
            <p:spPr bwMode="auto">
              <a:xfrm>
                <a:off x="192" y="2041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971" name="Line 27"/>
              <p:cNvSpPr>
                <a:spLocks noChangeShapeType="1"/>
              </p:cNvSpPr>
              <p:nvPr/>
            </p:nvSpPr>
            <p:spPr bwMode="auto">
              <a:xfrm>
                <a:off x="192" y="2279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972" name="Line 28"/>
              <p:cNvSpPr>
                <a:spLocks noChangeShapeType="1"/>
              </p:cNvSpPr>
              <p:nvPr/>
            </p:nvSpPr>
            <p:spPr bwMode="auto">
              <a:xfrm>
                <a:off x="192" y="2516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973" name="Line 29"/>
              <p:cNvSpPr>
                <a:spLocks noChangeShapeType="1"/>
              </p:cNvSpPr>
              <p:nvPr/>
            </p:nvSpPr>
            <p:spPr bwMode="auto">
              <a:xfrm>
                <a:off x="192" y="2753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974" name="Line 30"/>
              <p:cNvSpPr>
                <a:spLocks noChangeShapeType="1"/>
              </p:cNvSpPr>
              <p:nvPr/>
            </p:nvSpPr>
            <p:spPr bwMode="auto">
              <a:xfrm>
                <a:off x="192" y="2990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975" name="Line 31"/>
              <p:cNvSpPr>
                <a:spLocks noChangeShapeType="1"/>
              </p:cNvSpPr>
              <p:nvPr/>
            </p:nvSpPr>
            <p:spPr bwMode="auto">
              <a:xfrm>
                <a:off x="192" y="3227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976" name="Line 32"/>
              <p:cNvSpPr>
                <a:spLocks noChangeShapeType="1"/>
              </p:cNvSpPr>
              <p:nvPr/>
            </p:nvSpPr>
            <p:spPr bwMode="auto">
              <a:xfrm>
                <a:off x="192" y="3464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977" name="Line 33"/>
              <p:cNvSpPr>
                <a:spLocks noChangeShapeType="1"/>
              </p:cNvSpPr>
              <p:nvPr/>
            </p:nvSpPr>
            <p:spPr bwMode="auto">
              <a:xfrm>
                <a:off x="192" y="3702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978" name="Line 34"/>
              <p:cNvSpPr>
                <a:spLocks noChangeShapeType="1"/>
              </p:cNvSpPr>
              <p:nvPr/>
            </p:nvSpPr>
            <p:spPr bwMode="auto">
              <a:xfrm>
                <a:off x="192" y="3939"/>
                <a:ext cx="5376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82979" name="Freeform 35"/>
          <p:cNvSpPr>
            <a:spLocks/>
          </p:cNvSpPr>
          <p:nvPr/>
        </p:nvSpPr>
        <p:spPr bwMode="auto">
          <a:xfrm rot="21450627" flipV="1">
            <a:off x="1979613" y="3503613"/>
            <a:ext cx="5260975" cy="228600"/>
          </a:xfrm>
          <a:custGeom>
            <a:avLst/>
            <a:gdLst/>
            <a:ahLst/>
            <a:cxnLst>
              <a:cxn ang="0">
                <a:pos x="0" y="8"/>
              </a:cxn>
              <a:cxn ang="0">
                <a:pos x="2992" y="0"/>
              </a:cxn>
            </a:cxnLst>
            <a:rect l="0" t="0" r="r" b="b"/>
            <a:pathLst>
              <a:path w="2992" h="8">
                <a:moveTo>
                  <a:pt x="0" y="8"/>
                </a:moveTo>
                <a:lnTo>
                  <a:pt x="2992" y="0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980" name="Freeform 36"/>
          <p:cNvSpPr>
            <a:spLocks/>
          </p:cNvSpPr>
          <p:nvPr/>
        </p:nvSpPr>
        <p:spPr bwMode="auto">
          <a:xfrm>
            <a:off x="4572000" y="254000"/>
            <a:ext cx="1588" cy="6604000"/>
          </a:xfrm>
          <a:custGeom>
            <a:avLst/>
            <a:gdLst/>
            <a:ahLst/>
            <a:cxnLst>
              <a:cxn ang="0">
                <a:pos x="0" y="4160"/>
              </a:cxn>
              <a:cxn ang="0">
                <a:pos x="0" y="0"/>
              </a:cxn>
            </a:cxnLst>
            <a:rect l="0" t="0" r="r" b="b"/>
            <a:pathLst>
              <a:path w="1" h="4160">
                <a:moveTo>
                  <a:pt x="0" y="4160"/>
                </a:moveTo>
                <a:lnTo>
                  <a:pt x="0" y="0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981" name="Text Box 37"/>
          <p:cNvSpPr txBox="1">
            <a:spLocks noChangeArrowheads="1"/>
          </p:cNvSpPr>
          <p:nvPr/>
        </p:nvSpPr>
        <p:spPr bwMode="auto">
          <a:xfrm>
            <a:off x="4191000" y="36576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</a:p>
        </p:txBody>
      </p:sp>
      <p:sp>
        <p:nvSpPr>
          <p:cNvPr id="82982" name="Text Box 38"/>
          <p:cNvSpPr txBox="1">
            <a:spLocks noChangeArrowheads="1"/>
          </p:cNvSpPr>
          <p:nvPr/>
        </p:nvSpPr>
        <p:spPr bwMode="auto">
          <a:xfrm>
            <a:off x="6873894" y="3073402"/>
            <a:ext cx="412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x</a:t>
            </a:r>
            <a:endParaRPr lang="ru-RU" sz="3600" b="1" i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82983" name="Text Box 39"/>
          <p:cNvSpPr txBox="1">
            <a:spLocks noChangeArrowheads="1"/>
          </p:cNvSpPr>
          <p:nvPr/>
        </p:nvSpPr>
        <p:spPr bwMode="auto">
          <a:xfrm>
            <a:off x="4114800" y="152400"/>
            <a:ext cx="387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 i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y</a:t>
            </a:r>
            <a:endParaRPr lang="ru-RU" sz="3600" b="1" i="1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82984" name="Text Box 40"/>
          <p:cNvSpPr txBox="1">
            <a:spLocks noChangeArrowheads="1"/>
          </p:cNvSpPr>
          <p:nvPr/>
        </p:nvSpPr>
        <p:spPr bwMode="auto">
          <a:xfrm>
            <a:off x="4800600" y="36576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endParaRPr lang="ru-RU" sz="2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3001" name="Freeform 57"/>
          <p:cNvSpPr>
            <a:spLocks/>
          </p:cNvSpPr>
          <p:nvPr/>
        </p:nvSpPr>
        <p:spPr bwMode="auto">
          <a:xfrm>
            <a:off x="3352800" y="228600"/>
            <a:ext cx="2425700" cy="33797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48" y="1184"/>
              </a:cxn>
              <a:cxn ang="0">
                <a:pos x="505" y="1898"/>
              </a:cxn>
              <a:cxn ang="0">
                <a:pos x="757" y="2129"/>
              </a:cxn>
              <a:cxn ang="0">
                <a:pos x="1015" y="1899"/>
              </a:cxn>
              <a:cxn ang="0">
                <a:pos x="1276" y="1185"/>
              </a:cxn>
              <a:cxn ang="0">
                <a:pos x="1528" y="0"/>
              </a:cxn>
            </a:cxnLst>
            <a:rect l="0" t="0" r="r" b="b"/>
            <a:pathLst>
              <a:path w="1528" h="2129">
                <a:moveTo>
                  <a:pt x="0" y="0"/>
                </a:moveTo>
                <a:cubicBezTo>
                  <a:pt x="41" y="197"/>
                  <a:pt x="164" y="868"/>
                  <a:pt x="248" y="1184"/>
                </a:cubicBezTo>
                <a:cubicBezTo>
                  <a:pt x="332" y="1500"/>
                  <a:pt x="420" y="1740"/>
                  <a:pt x="505" y="1898"/>
                </a:cubicBezTo>
                <a:cubicBezTo>
                  <a:pt x="590" y="2056"/>
                  <a:pt x="672" y="2129"/>
                  <a:pt x="757" y="2129"/>
                </a:cubicBezTo>
                <a:cubicBezTo>
                  <a:pt x="842" y="2129"/>
                  <a:pt x="928" y="2056"/>
                  <a:pt x="1015" y="1899"/>
                </a:cubicBezTo>
                <a:cubicBezTo>
                  <a:pt x="1102" y="1742"/>
                  <a:pt x="1191" y="1501"/>
                  <a:pt x="1276" y="1185"/>
                </a:cubicBezTo>
                <a:cubicBezTo>
                  <a:pt x="1361" y="869"/>
                  <a:pt x="1476" y="247"/>
                  <a:pt x="1528" y="0"/>
                </a:cubicBezTo>
              </a:path>
            </a:pathLst>
          </a:custGeom>
          <a:noFill/>
          <a:ln w="19050" cmpd="sng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4" name="Group 58"/>
          <p:cNvGrpSpPr>
            <a:grpSpLocks/>
          </p:cNvGrpSpPr>
          <p:nvPr/>
        </p:nvGrpSpPr>
        <p:grpSpPr bwMode="auto">
          <a:xfrm>
            <a:off x="4487863" y="-117475"/>
            <a:ext cx="720725" cy="331788"/>
            <a:chOff x="4491" y="2818"/>
            <a:chExt cx="454" cy="209"/>
          </a:xfrm>
        </p:grpSpPr>
        <p:sp>
          <p:nvSpPr>
            <p:cNvPr id="83003" name="Rectangle 59"/>
            <p:cNvSpPr>
              <a:spLocks noChangeArrowheads="1"/>
            </p:cNvSpPr>
            <p:nvPr/>
          </p:nvSpPr>
          <p:spPr bwMode="auto">
            <a:xfrm>
              <a:off x="4944" y="2854"/>
              <a:ext cx="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ru-RU" b="1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3004" name="Rectangle 60"/>
            <p:cNvSpPr>
              <a:spLocks noChangeArrowheads="1"/>
            </p:cNvSpPr>
            <p:nvPr/>
          </p:nvSpPr>
          <p:spPr bwMode="auto">
            <a:xfrm>
              <a:off x="4491" y="2854"/>
              <a:ext cx="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ru-RU" b="1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3005" name="Rectangle 61"/>
            <p:cNvSpPr>
              <a:spLocks noChangeArrowheads="1"/>
            </p:cNvSpPr>
            <p:nvPr/>
          </p:nvSpPr>
          <p:spPr bwMode="auto">
            <a:xfrm>
              <a:off x="4708" y="2818"/>
              <a:ext cx="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ru-RU" b="1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sp>
        <p:nvSpPr>
          <p:cNvPr id="83021" name="Text Box 77"/>
          <p:cNvSpPr txBox="1">
            <a:spLocks noChangeArrowheads="1"/>
          </p:cNvSpPr>
          <p:nvPr/>
        </p:nvSpPr>
        <p:spPr bwMode="auto">
          <a:xfrm>
            <a:off x="2209800" y="3657600"/>
            <a:ext cx="539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- 5</a:t>
            </a:r>
          </a:p>
        </p:txBody>
      </p:sp>
      <p:sp>
        <p:nvSpPr>
          <p:cNvPr id="83022" name="Text Box 78"/>
          <p:cNvSpPr txBox="1">
            <a:spLocks noChangeArrowheads="1"/>
          </p:cNvSpPr>
          <p:nvPr/>
        </p:nvSpPr>
        <p:spPr bwMode="auto">
          <a:xfrm>
            <a:off x="6324600" y="3657600"/>
            <a:ext cx="438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 5</a:t>
            </a:r>
          </a:p>
        </p:txBody>
      </p:sp>
      <p:sp>
        <p:nvSpPr>
          <p:cNvPr id="83025" name="Rectangle 81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3024" name="Object 80"/>
          <p:cNvGraphicFramePr>
            <a:graphicFrameLocks noChangeAspect="1"/>
          </p:cNvGraphicFramePr>
          <p:nvPr/>
        </p:nvGraphicFramePr>
        <p:xfrm>
          <a:off x="6943756" y="2643182"/>
          <a:ext cx="2057400" cy="541338"/>
        </p:xfrm>
        <a:graphic>
          <a:graphicData uri="http://schemas.openxmlformats.org/presentationml/2006/ole">
            <p:oleObj spid="_x0000_s97284" name="Формула" r:id="rId4" imgW="901309" imgH="241195" progId="Equation.3">
              <p:embed/>
            </p:oleObj>
          </a:graphicData>
        </a:graphic>
      </p:graphicFrame>
      <p:sp>
        <p:nvSpPr>
          <p:cNvPr id="83027" name="Rectangle 83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3026" name="Object 82"/>
          <p:cNvGraphicFramePr>
            <a:graphicFrameLocks noChangeAspect="1"/>
          </p:cNvGraphicFramePr>
          <p:nvPr/>
        </p:nvGraphicFramePr>
        <p:xfrm>
          <a:off x="142844" y="2581273"/>
          <a:ext cx="2133600" cy="561975"/>
        </p:xfrm>
        <a:graphic>
          <a:graphicData uri="http://schemas.openxmlformats.org/presentationml/2006/ole">
            <p:oleObj spid="_x0000_s97285" name="Формула" r:id="rId5" imgW="901309" imgH="241195" progId="Equation.3">
              <p:embed/>
            </p:oleObj>
          </a:graphicData>
        </a:graphic>
      </p:graphicFrame>
      <p:sp>
        <p:nvSpPr>
          <p:cNvPr id="83029" name="Rectangle 85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3031" name="Rectangle 87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pSp>
        <p:nvGrpSpPr>
          <p:cNvPr id="5" name="Group 88"/>
          <p:cNvGrpSpPr>
            <a:grpSpLocks/>
          </p:cNvGrpSpPr>
          <p:nvPr/>
        </p:nvGrpSpPr>
        <p:grpSpPr bwMode="auto">
          <a:xfrm>
            <a:off x="6934200" y="1206489"/>
            <a:ext cx="1379538" cy="650875"/>
            <a:chOff x="4491" y="2818"/>
            <a:chExt cx="869" cy="410"/>
          </a:xfrm>
        </p:grpSpPr>
        <p:sp>
          <p:nvSpPr>
            <p:cNvPr id="83033" name="Rectangle 89"/>
            <p:cNvSpPr>
              <a:spLocks noChangeArrowheads="1"/>
            </p:cNvSpPr>
            <p:nvPr/>
          </p:nvSpPr>
          <p:spPr bwMode="auto">
            <a:xfrm>
              <a:off x="4944" y="2854"/>
              <a:ext cx="416" cy="3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9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2</a:t>
              </a:r>
              <a:r>
                <a:rPr lang="ru-RU" sz="3900" b="1" i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x</a:t>
              </a:r>
              <a:r>
                <a:rPr lang="ru-RU" sz="3900" b="1" baseline="300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2</a:t>
              </a:r>
              <a:endPara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3034" name="Rectangle 90"/>
            <p:cNvSpPr>
              <a:spLocks noChangeArrowheads="1"/>
            </p:cNvSpPr>
            <p:nvPr/>
          </p:nvSpPr>
          <p:spPr bwMode="auto">
            <a:xfrm>
              <a:off x="4491" y="2854"/>
              <a:ext cx="138" cy="3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900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y</a:t>
              </a:r>
              <a:endParaRPr lang="ru-RU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83035" name="Rectangle 91"/>
            <p:cNvSpPr>
              <a:spLocks noChangeArrowheads="1"/>
            </p:cNvSpPr>
            <p:nvPr/>
          </p:nvSpPr>
          <p:spPr bwMode="auto">
            <a:xfrm>
              <a:off x="4708" y="2818"/>
              <a:ext cx="171" cy="3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9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Symbol" pitchFamily="18" charset="2"/>
                </a:rPr>
                <a:t>=</a:t>
              </a:r>
              <a:endPara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grpSp>
        <p:nvGrpSpPr>
          <p:cNvPr id="65" name="Group 89"/>
          <p:cNvGrpSpPr>
            <a:grpSpLocks/>
          </p:cNvGrpSpPr>
          <p:nvPr/>
        </p:nvGrpSpPr>
        <p:grpSpPr bwMode="auto">
          <a:xfrm>
            <a:off x="857224" y="214290"/>
            <a:ext cx="1136651" cy="666750"/>
            <a:chOff x="4491" y="2818"/>
            <a:chExt cx="716" cy="420"/>
          </a:xfrm>
        </p:grpSpPr>
        <p:sp>
          <p:nvSpPr>
            <p:cNvPr id="66" name="Rectangle 90"/>
            <p:cNvSpPr>
              <a:spLocks noChangeArrowheads="1"/>
            </p:cNvSpPr>
            <p:nvPr/>
          </p:nvSpPr>
          <p:spPr bwMode="auto">
            <a:xfrm>
              <a:off x="4944" y="2854"/>
              <a:ext cx="263" cy="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900" b="1" i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x</a:t>
              </a:r>
              <a:r>
                <a:rPr lang="ru-RU" sz="3900" b="1" baseline="300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2</a:t>
              </a:r>
              <a:endPara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67" name="Rectangle 91"/>
            <p:cNvSpPr>
              <a:spLocks noChangeArrowheads="1"/>
            </p:cNvSpPr>
            <p:nvPr/>
          </p:nvSpPr>
          <p:spPr bwMode="auto">
            <a:xfrm>
              <a:off x="4491" y="2854"/>
              <a:ext cx="142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4000" b="1" i="1" dirty="0" err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y</a:t>
              </a:r>
              <a:endPara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68" name="Rectangle 92"/>
            <p:cNvSpPr>
              <a:spLocks noChangeArrowheads="1"/>
            </p:cNvSpPr>
            <p:nvPr/>
          </p:nvSpPr>
          <p:spPr bwMode="auto">
            <a:xfrm>
              <a:off x="4708" y="2818"/>
              <a:ext cx="173" cy="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9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Symbol" pitchFamily="18" charset="2"/>
                </a:rPr>
                <a:t>=</a:t>
              </a:r>
              <a:endPara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sp>
        <p:nvSpPr>
          <p:cNvPr id="69" name="Text Box 12"/>
          <p:cNvSpPr txBox="1">
            <a:spLocks noChangeArrowheads="1"/>
          </p:cNvSpPr>
          <p:nvPr/>
        </p:nvSpPr>
        <p:spPr bwMode="auto">
          <a:xfrm>
            <a:off x="8313738" y="6237288"/>
            <a:ext cx="8302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>
                <a:hlinkClick r:id="rId6" action="ppaction://hlinksldjump"/>
              </a:rPr>
              <a:t>Назад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3001"/>
                                        </p:tgtEl>
                                      </p:cBhvr>
                                      <p:by x="72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0" dur="2000" fill="hold"/>
                                        <p:tgtEl>
                                          <p:spTgt spid="830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3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3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83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31" dur="2000" fill="hold"/>
                                        <p:tgtEl>
                                          <p:spTgt spid="830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3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3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83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001" grpId="0" animBg="1"/>
      <p:bldP spid="83001" grpId="1" animBg="1"/>
      <p:bldP spid="83001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85728"/>
            <a:ext cx="7600976" cy="2062154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Практическая работа.</a:t>
            </a:r>
            <a:br>
              <a:rPr lang="ru-RU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Используя  </a:t>
            </a:r>
            <a:r>
              <a:rPr lang="ru-RU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программу </a:t>
            </a:r>
            <a:br>
              <a:rPr lang="ru-RU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Advanced  </a:t>
            </a:r>
            <a:r>
              <a:rPr lang="en-US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Grapher</a:t>
            </a:r>
            <a:r>
              <a:rPr lang="en-US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…</a:t>
            </a:r>
            <a:endParaRPr lang="ru-RU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4515" name="Rectangle 3"/>
          <p:cNvSpPr>
            <a:spLocks noGrp="1" noChangeArrowheads="1"/>
          </p:cNvSpPr>
          <p:nvPr>
            <p:ph idx="1"/>
          </p:nvPr>
        </p:nvSpPr>
        <p:spPr>
          <a:xfrm>
            <a:off x="323851" y="2420938"/>
            <a:ext cx="8605867" cy="2936888"/>
          </a:xfrm>
        </p:spPr>
        <p:txBody>
          <a:bodyPr>
            <a:normAutofit fontScale="77500" lnSpcReduction="20000"/>
          </a:bodyPr>
          <a:lstStyle/>
          <a:p>
            <a:pPr marL="990600" lvl="1" indent="-533400">
              <a:buFont typeface="Arial" pitchFamily="34" charset="0"/>
              <a:buChar char="•"/>
            </a:pPr>
            <a:r>
              <a:rPr lang="ru-RU" sz="3600" dirty="0" smtClean="0"/>
              <a:t>Постройте графики заданных  функций;</a:t>
            </a:r>
            <a:r>
              <a:rPr lang="en-US" sz="3600" dirty="0" smtClean="0"/>
              <a:t>y=-½x²</a:t>
            </a:r>
          </a:p>
          <a:p>
            <a:pPr marL="990600" lvl="1" indent="-533400">
              <a:buFont typeface="Arial" pitchFamily="34" charset="0"/>
              <a:buChar char="•"/>
            </a:pPr>
            <a:r>
              <a:rPr lang="en-US" sz="3600" dirty="0" smtClean="0"/>
              <a:t>Y=-½(x-3)²</a:t>
            </a:r>
          </a:p>
          <a:p>
            <a:pPr marL="990600" lvl="1" indent="-533400">
              <a:buFont typeface="Arial" pitchFamily="34" charset="0"/>
              <a:buChar char="•"/>
            </a:pPr>
            <a:r>
              <a:rPr lang="en-US" sz="3600" dirty="0" smtClean="0"/>
              <a:t>Y=-½x²+4</a:t>
            </a:r>
          </a:p>
          <a:p>
            <a:pPr marL="990600" lvl="1" indent="-533400">
              <a:buFont typeface="Arial" pitchFamily="34" charset="0"/>
              <a:buChar char="•"/>
            </a:pPr>
            <a:r>
              <a:rPr lang="en-US" sz="3600" dirty="0" smtClean="0"/>
              <a:t>Y=-½(x-3)²+4</a:t>
            </a:r>
          </a:p>
          <a:p>
            <a:pPr marL="990600" lvl="1" indent="-533400">
              <a:buFont typeface="Arial" pitchFamily="34" charset="0"/>
              <a:buChar char="•"/>
            </a:pPr>
            <a:r>
              <a:rPr lang="en-US" sz="3600" dirty="0" smtClean="0"/>
              <a:t>y=x²</a:t>
            </a:r>
            <a:endParaRPr lang="ru-RU" sz="3600" dirty="0" smtClean="0"/>
          </a:p>
          <a:p>
            <a:pPr marL="990600" lvl="1" indent="-533400">
              <a:buFont typeface="Arial" pitchFamily="34" charset="0"/>
              <a:buChar char="•"/>
            </a:pPr>
            <a:r>
              <a:rPr lang="ru-RU" sz="3600" dirty="0" smtClean="0"/>
              <a:t>Заполните таблицу.</a:t>
            </a:r>
          </a:p>
        </p:txBody>
      </p:sp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8313738" y="6308725"/>
            <a:ext cx="8302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hlinkClick r:id="rId2" action="ppaction://hlinksldjump"/>
              </a:rPr>
              <a:t>Назад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628</TotalTime>
  <Words>320</Words>
  <Application>Microsoft Office PowerPoint</Application>
  <PresentationFormat>Экран (4:3)</PresentationFormat>
  <Paragraphs>113</Paragraphs>
  <Slides>10</Slides>
  <Notes>4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Трек</vt:lpstr>
      <vt:lpstr>Формула</vt:lpstr>
      <vt:lpstr>Построение и преобразование графиков квадратичной функции с помощью прикладных компьютерных программ.</vt:lpstr>
      <vt:lpstr>Слайд 2</vt:lpstr>
      <vt:lpstr>Слайд 3</vt:lpstr>
      <vt:lpstr>  Заполни  пропуски …</vt:lpstr>
      <vt:lpstr>Слайд 5</vt:lpstr>
      <vt:lpstr>Слайд 6</vt:lpstr>
      <vt:lpstr>Слайд 7</vt:lpstr>
      <vt:lpstr>Слайд 8</vt:lpstr>
      <vt:lpstr>  Практическая работа. Используя  программу  Advanced  Grapher…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Итак,  начнём.</dc:title>
  <dc:creator>NeAT Computer</dc:creator>
  <cp:lastModifiedBy>Interaktivnaya doska</cp:lastModifiedBy>
  <cp:revision>52</cp:revision>
  <cp:lastPrinted>1601-01-01T00:00:00Z</cp:lastPrinted>
  <dcterms:created xsi:type="dcterms:W3CDTF">2004-04-21T03:23:19Z</dcterms:created>
  <dcterms:modified xsi:type="dcterms:W3CDTF">2018-10-09T06:42:10Z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4</vt:i4>
  </property>
</Properties>
</file>