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8" r:id="rId3"/>
    <p:sldId id="272" r:id="rId4"/>
    <p:sldId id="284" r:id="rId5"/>
    <p:sldId id="273" r:id="rId6"/>
    <p:sldId id="285" r:id="rId7"/>
    <p:sldId id="270" r:id="rId8"/>
    <p:sldId id="271" r:id="rId9"/>
    <p:sldId id="274" r:id="rId10"/>
    <p:sldId id="275" r:id="rId11"/>
    <p:sldId id="276" r:id="rId12"/>
    <p:sldId id="287" r:id="rId13"/>
    <p:sldId id="286" r:id="rId14"/>
    <p:sldId id="279" r:id="rId15"/>
    <p:sldId id="280" r:id="rId16"/>
    <p:sldId id="281" r:id="rId17"/>
    <p:sldId id="257" r:id="rId18"/>
    <p:sldId id="260" r:id="rId19"/>
    <p:sldId id="262" r:id="rId20"/>
    <p:sldId id="288" r:id="rId21"/>
    <p:sldId id="263" r:id="rId22"/>
    <p:sldId id="289" r:id="rId23"/>
    <p:sldId id="265" r:id="rId24"/>
    <p:sldId id="266" r:id="rId25"/>
    <p:sldId id="282" r:id="rId26"/>
    <p:sldId id="267" r:id="rId27"/>
    <p:sldId id="283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94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947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020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6638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585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9022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962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9113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956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383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425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765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653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794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03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735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458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070FF3F-9112-44FE-B3EF-EAEB71E271E5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5588A3B-631D-4757-B9DA-09B4C814E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0432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gim47ngo.ru/images/news/MNEvorADvL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76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5474" y="185737"/>
            <a:ext cx="10331451" cy="2971801"/>
          </a:xfrm>
        </p:spPr>
        <p:txBody>
          <a:bodyPr anchor="ctr"/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Деловая игра</a:t>
            </a:r>
            <a:r>
              <a:rPr lang="ru-RU" b="1" i="1" dirty="0">
                <a:solidFill>
                  <a:srgbClr val="FF0000"/>
                </a:solidFill>
              </a:rPr>
              <a:t/>
            </a:r>
            <a:br>
              <a:rPr lang="ru-RU" b="1" i="1" dirty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«</a:t>
            </a:r>
            <a:r>
              <a:rPr lang="ru-RU" b="1" dirty="0">
                <a:solidFill>
                  <a:srgbClr val="FF0000"/>
                </a:solidFill>
              </a:rPr>
              <a:t>Мы – граждане </a:t>
            </a:r>
            <a:r>
              <a:rPr lang="ru-RU" b="1" dirty="0" smtClean="0">
                <a:solidFill>
                  <a:srgbClr val="FF0000"/>
                </a:solidFill>
              </a:rPr>
              <a:t>России</a:t>
            </a:r>
            <a:r>
              <a:rPr lang="ru-RU" b="1" i="1" dirty="0" smtClean="0">
                <a:solidFill>
                  <a:srgbClr val="FF0000"/>
                </a:solidFill>
              </a:rPr>
              <a:t>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1200" y="4910667"/>
            <a:ext cx="6400800" cy="194733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31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знак завершения 6"/>
          <p:cNvSpPr/>
          <p:nvPr/>
        </p:nvSpPr>
        <p:spPr>
          <a:xfrm>
            <a:off x="6411415" y="3752575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8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8" r="67399"/>
          <a:stretch/>
        </p:blipFill>
        <p:spPr>
          <a:xfrm rot="8165533">
            <a:off x="11370820" y="6182062"/>
            <a:ext cx="689455" cy="657797"/>
          </a:xfrm>
          <a:prstGeom prst="rect">
            <a:avLst/>
          </a:prstGeom>
        </p:spPr>
      </p:pic>
      <p:sp>
        <p:nvSpPr>
          <p:cNvPr id="3" name="Табличка 2"/>
          <p:cNvSpPr/>
          <p:nvPr/>
        </p:nvSpPr>
        <p:spPr>
          <a:xfrm>
            <a:off x="2579427" y="964008"/>
            <a:ext cx="6970973" cy="996287"/>
          </a:xfrm>
          <a:prstGeom prst="plaque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Сколько фигурок было в самой первой матрёшке?</a:t>
            </a: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2579427" y="2474298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5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2579426" y="3754323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7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6411415" y="2474297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6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3480" r="3521" b="3471"/>
          <a:stretch/>
        </p:blipFill>
        <p:spPr>
          <a:xfrm>
            <a:off x="4553013" y="4516852"/>
            <a:ext cx="2970581" cy="178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6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знак завершения 6"/>
          <p:cNvSpPr/>
          <p:nvPr/>
        </p:nvSpPr>
        <p:spPr>
          <a:xfrm>
            <a:off x="2579426" y="2475171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Япония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8" r="67399"/>
          <a:stretch/>
        </p:blipFill>
        <p:spPr>
          <a:xfrm rot="8165533">
            <a:off x="11370820" y="6182062"/>
            <a:ext cx="689455" cy="657797"/>
          </a:xfrm>
          <a:prstGeom prst="rect">
            <a:avLst/>
          </a:prstGeom>
        </p:spPr>
      </p:pic>
      <p:sp>
        <p:nvSpPr>
          <p:cNvPr id="3" name="Табличка 2"/>
          <p:cNvSpPr/>
          <p:nvPr/>
        </p:nvSpPr>
        <p:spPr>
          <a:xfrm>
            <a:off x="2579427" y="964008"/>
            <a:ext cx="6970973" cy="996287"/>
          </a:xfrm>
          <a:prstGeom prst="plaque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Игрушка из какой страны стала прототипом матрёшки?</a:t>
            </a: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6411415" y="3754322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Турция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2579426" y="3754323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Индия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6411415" y="2474297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Китай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3480" r="3521" b="3471"/>
          <a:stretch/>
        </p:blipFill>
        <p:spPr>
          <a:xfrm>
            <a:off x="4553013" y="4516852"/>
            <a:ext cx="2970581" cy="178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35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знак завершения 6"/>
          <p:cNvSpPr/>
          <p:nvPr/>
        </p:nvSpPr>
        <p:spPr>
          <a:xfrm>
            <a:off x="2257426" y="2475171"/>
            <a:ext cx="3460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44D00"/>
                </a:solidFill>
              </a:rPr>
              <a:t>Дымковская </a:t>
            </a:r>
            <a:r>
              <a:rPr lang="ru-RU" sz="2800" b="1" i="1" dirty="0" smtClean="0">
                <a:solidFill>
                  <a:srgbClr val="744D00"/>
                </a:solidFill>
              </a:rPr>
              <a:t>игрушка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8" r="67399"/>
          <a:stretch/>
        </p:blipFill>
        <p:spPr>
          <a:xfrm rot="8165533">
            <a:off x="11370820" y="6182062"/>
            <a:ext cx="689455" cy="657797"/>
          </a:xfrm>
          <a:prstGeom prst="rect">
            <a:avLst/>
          </a:prstGeom>
        </p:spPr>
      </p:pic>
      <p:sp>
        <p:nvSpPr>
          <p:cNvPr id="3" name="Табличка 2"/>
          <p:cNvSpPr/>
          <p:nvPr/>
        </p:nvSpPr>
        <p:spPr>
          <a:xfrm>
            <a:off x="2400301" y="964008"/>
            <a:ext cx="7150100" cy="1207692"/>
          </a:xfrm>
          <a:prstGeom prst="plaque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00000"/>
                </a:solidFill>
              </a:rPr>
              <a:t>Какие игрушки изготовлялись для праздника Свистопляска (Свистунья) в городе Вятка?</a:t>
            </a: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6411415" y="3754322"/>
            <a:ext cx="3618410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44D00"/>
                </a:solidFill>
              </a:rPr>
              <a:t>Каргопольская </a:t>
            </a:r>
            <a:r>
              <a:rPr lang="ru-RU" sz="2800" b="1" i="1" dirty="0" smtClean="0">
                <a:solidFill>
                  <a:srgbClr val="744D00"/>
                </a:solidFill>
              </a:rPr>
              <a:t>игрушка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2257426" y="3754323"/>
            <a:ext cx="3460986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44D00"/>
                </a:solidFill>
              </a:rPr>
              <a:t>Филимоновская игрушка </a:t>
            </a: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6411415" y="2474297"/>
            <a:ext cx="3446960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44D00"/>
                </a:solidFill>
              </a:rPr>
              <a:t>Кукла-петрушка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3480" r="3521" b="3471"/>
          <a:stretch/>
        </p:blipFill>
        <p:spPr>
          <a:xfrm>
            <a:off x="4553013" y="4516852"/>
            <a:ext cx="2970581" cy="178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0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знак завершения 6"/>
          <p:cNvSpPr/>
          <p:nvPr/>
        </p:nvSpPr>
        <p:spPr>
          <a:xfrm>
            <a:off x="6411415" y="2474298"/>
            <a:ext cx="3446960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44D00"/>
                </a:solidFill>
              </a:rPr>
              <a:t>Нижегородская</a:t>
            </a:r>
          </a:p>
        </p:txBody>
      </p:sp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8" r="67399"/>
          <a:stretch/>
        </p:blipFill>
        <p:spPr>
          <a:xfrm rot="8165533">
            <a:off x="11370820" y="6182062"/>
            <a:ext cx="689455" cy="657797"/>
          </a:xfrm>
          <a:prstGeom prst="rect">
            <a:avLst/>
          </a:prstGeom>
        </p:spPr>
      </p:pic>
      <p:sp>
        <p:nvSpPr>
          <p:cNvPr id="3" name="Табличка 2"/>
          <p:cNvSpPr/>
          <p:nvPr/>
        </p:nvSpPr>
        <p:spPr>
          <a:xfrm>
            <a:off x="2579427" y="964008"/>
            <a:ext cx="6970973" cy="996287"/>
          </a:xfrm>
          <a:prstGeom prst="plaque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Какая область РФ считается родиной хохломской росписи?</a:t>
            </a: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2028825" y="2474298"/>
            <a:ext cx="3689587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Ивановская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2028826" y="3754323"/>
            <a:ext cx="3689586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Тверская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6411415" y="3752576"/>
            <a:ext cx="3446960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Калужская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3480" r="3521" b="3471"/>
          <a:stretch/>
        </p:blipFill>
        <p:spPr>
          <a:xfrm>
            <a:off x="4553013" y="4516852"/>
            <a:ext cx="2970581" cy="178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77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знак завершения 6"/>
          <p:cNvSpPr/>
          <p:nvPr/>
        </p:nvSpPr>
        <p:spPr>
          <a:xfrm>
            <a:off x="6411415" y="3752575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Ноги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3" name="Табличка 2"/>
          <p:cNvSpPr/>
          <p:nvPr/>
        </p:nvSpPr>
        <p:spPr>
          <a:xfrm>
            <a:off x="2579427" y="406796"/>
            <a:ext cx="6970973" cy="1236267"/>
          </a:xfrm>
          <a:prstGeom prst="plaque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>
                <a:solidFill>
                  <a:srgbClr val="C00000"/>
                </a:solidFill>
              </a:rPr>
              <a:t>Абашевские</a:t>
            </a:r>
            <a:r>
              <a:rPr lang="ru-RU" sz="2800" b="1" dirty="0">
                <a:solidFill>
                  <a:srgbClr val="C00000"/>
                </a:solidFill>
              </a:rPr>
              <a:t> игрушки – это фигурки животных, имеющих короткие... Что?</a:t>
            </a: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2579427" y="2474298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Рога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2579426" y="3754323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Туловища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6411415" y="2474297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Шеи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3480" r="3521" b="3471"/>
          <a:stretch/>
        </p:blipFill>
        <p:spPr>
          <a:xfrm>
            <a:off x="4553013" y="4516852"/>
            <a:ext cx="2970581" cy="1782348"/>
          </a:xfrm>
          <a:prstGeom prst="rect">
            <a:avLst/>
          </a:prstGeom>
        </p:spPr>
      </p:pic>
      <p:pic>
        <p:nvPicPr>
          <p:cNvPr id="11" name="Рисунок 10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8" r="67399"/>
          <a:stretch/>
        </p:blipFill>
        <p:spPr>
          <a:xfrm rot="8165533">
            <a:off x="11370820" y="6182062"/>
            <a:ext cx="689455" cy="65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59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знак завершения 6"/>
          <p:cNvSpPr/>
          <p:nvPr/>
        </p:nvSpPr>
        <p:spPr>
          <a:xfrm>
            <a:off x="2579426" y="2475171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Касли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8" r="67399"/>
          <a:stretch/>
        </p:blipFill>
        <p:spPr>
          <a:xfrm rot="8165533">
            <a:off x="11370820" y="6182062"/>
            <a:ext cx="689455" cy="657797"/>
          </a:xfrm>
          <a:prstGeom prst="rect">
            <a:avLst/>
          </a:prstGeom>
        </p:spPr>
      </p:pic>
      <p:sp>
        <p:nvSpPr>
          <p:cNvPr id="3" name="Табличка 2"/>
          <p:cNvSpPr/>
          <p:nvPr/>
        </p:nvSpPr>
        <p:spPr>
          <a:xfrm>
            <a:off x="2579427" y="463945"/>
            <a:ext cx="6970973" cy="1364855"/>
          </a:xfrm>
          <a:prstGeom prst="plaque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Какой уральский город славится своими художественными изделиями из чугуна?</a:t>
            </a: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6411415" y="3754322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44D00"/>
                </a:solidFill>
              </a:rPr>
              <a:t>Каменск-Уральский</a:t>
            </a: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2579426" y="3754323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Миасс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6411415" y="2474297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Нижний Тагил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3480" r="3521" b="3471"/>
          <a:stretch/>
        </p:blipFill>
        <p:spPr>
          <a:xfrm>
            <a:off x="4553013" y="4516852"/>
            <a:ext cx="2970581" cy="178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39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6594" y="886896"/>
            <a:ext cx="851130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sz="72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раунд</a:t>
            </a:r>
            <a:r>
              <a:rPr lang="ru-RU" sz="72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7200" b="1" u="sng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7200" b="1" i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«Наш край родной» </a:t>
            </a:r>
            <a:endParaRPr lang="ru-RU" sz="7200" dirty="0"/>
          </a:p>
        </p:txBody>
      </p:sp>
      <p:pic>
        <p:nvPicPr>
          <p:cNvPr id="3" name="gong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7725" y="5267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1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.tonkosti.ru/0j/p2/0jp2g5ym0tiosswcg0kwkk0g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606" y="588085"/>
            <a:ext cx="8086726" cy="5730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8588" y="126420"/>
            <a:ext cx="12063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Археопарк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Самаровский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останец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Ханты-Мансийск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25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амятник первооткрывателям земли Югорск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37" y="867382"/>
            <a:ext cx="8990012" cy="5990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19386" y="0"/>
            <a:ext cx="74676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первооткрывателям земли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Югорской</a:t>
            </a:r>
          </a:p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(г. Ханты -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Мансийск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15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амятник основателям Сургу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74" y="0"/>
            <a:ext cx="5003763" cy="6669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53163" y="385764"/>
            <a:ext cx="5119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«Памятник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основателям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Сургута»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9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tendall.ru/upload/iblock/50f/50f1ad53abff6e1695b514aa882e5f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028" y="0"/>
            <a:ext cx="91543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С чего начинается Родина - мину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1090" y="60817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70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ургутский Биг-Бен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5"/>
          <a:stretch/>
        </p:blipFill>
        <p:spPr bwMode="auto">
          <a:xfrm>
            <a:off x="1650965" y="183303"/>
            <a:ext cx="4792698" cy="66746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40517" y="228601"/>
            <a:ext cx="36385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Сургутский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Биг-Бен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23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Звезды нижневартовского спорт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8" t="10275" r="19154"/>
          <a:stretch/>
        </p:blipFill>
        <p:spPr bwMode="auto">
          <a:xfrm>
            <a:off x="2981048" y="571499"/>
            <a:ext cx="5944153" cy="61550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62301" y="109834"/>
            <a:ext cx="5581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«Звезды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нижневартовского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7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ллея почета ави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7"/>
          <a:stretch/>
        </p:blipFill>
        <p:spPr bwMode="auto">
          <a:xfrm>
            <a:off x="1681161" y="884141"/>
            <a:ext cx="8334376" cy="56513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38374" y="152697"/>
            <a:ext cx="626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«Аллея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почета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авиации»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г.Нижневартовск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76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ибирские кош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1322388"/>
            <a:ext cx="7848600" cy="52292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3500" y="40549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Сквер «Сибирские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кошки»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(г. Тюмень) 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92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Гостиный дв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214" y="752863"/>
            <a:ext cx="8633736" cy="57418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9225" y="148322"/>
            <a:ext cx="41671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Гостиный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двор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(г. Тобольск)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3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9869" y="886896"/>
            <a:ext cx="1126475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 раунд</a:t>
            </a:r>
            <a:r>
              <a:rPr lang="ru-RU" sz="72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7200" b="1" u="sng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7200" b="1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7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Скажи иначе </a:t>
            </a:r>
            <a:r>
              <a:rPr lang="ru-RU" sz="72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пословицу»</a:t>
            </a:r>
            <a:r>
              <a:rPr lang="ru-RU" sz="7200" b="1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ong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7725" y="5267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3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7687" y="103368"/>
            <a:ext cx="10325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Когда леди выходит из автомобиля, автомобиль идёт быстрее» (англ.) –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18016" y="451197"/>
            <a:ext cx="4469685" cy="4830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«Баба с возу –кобыле легче»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5170" y="820377"/>
            <a:ext cx="11025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«Голова – венец тела, а глаза – лучшие алмазы в том венце» (азерб.) – 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34489" y="1297700"/>
            <a:ext cx="3811108" cy="4830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«Глаза – зеркало души»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5170" y="1743707"/>
            <a:ext cx="8784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«Полученный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уксус лучше обещанной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халвы» (персидская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) -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34489" y="2290928"/>
            <a:ext cx="6641049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0680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«Лучше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синица в руках, чем журавль в небе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.»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3801" y="2787574"/>
            <a:ext cx="74635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«Спешащий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таракан в суп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попадет»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(удмуртская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 -  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34489" y="3202504"/>
            <a:ext cx="5535811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0680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«Поспешишь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людей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насмешишь». 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3801" y="3705038"/>
            <a:ext cx="68400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«Тот не заблудится, кто спрашивает» (финн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.)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 – 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83124" y="3743045"/>
            <a:ext cx="36896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«Язык до Киева доведёт»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93801" y="4391669"/>
            <a:ext cx="58352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«Разговорами риса не сваришь» (кит.) – 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01565" y="4391669"/>
            <a:ext cx="43374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«Соловья баснями не кормят»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53978" y="5078300"/>
            <a:ext cx="42935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«Человек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– не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остров»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(англ.)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489355" y="5079417"/>
            <a:ext cx="3879395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068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Один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в поле не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воин».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0332" y="5757712"/>
            <a:ext cx="4267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Как отец, так сын» 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(англ.)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 – 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947526" y="5733044"/>
            <a:ext cx="58504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Яблочко от яблоньки недалеко падает».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7835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5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7263" y="1102674"/>
            <a:ext cx="1051560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indent="269875" algn="ctr"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«Правильное воспитание – это наша счастливая старость, плохое воспитание – это наше будущее горе, это наши слёзы, это наша вина перед другими людьми, перед всей страной»</a:t>
            </a:r>
            <a:endParaRPr lang="ru-RU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3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44924" y="886896"/>
            <a:ext cx="8034635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72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72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раунд </a:t>
            </a:r>
            <a:r>
              <a:rPr lang="ru-RU" sz="6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Блиц-опрос </a:t>
            </a:r>
          </a:p>
          <a:p>
            <a:r>
              <a:rPr lang="ru-RU" sz="7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7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России</a:t>
            </a:r>
            <a:r>
              <a:rPr lang="ru-RU" sz="7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7200" b="1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ong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7725" y="5267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87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3" y="179649"/>
            <a:ext cx="6215063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indent="269875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Вопросы 1 команде</a:t>
            </a:r>
            <a:endParaRPr lang="ru-RU" sz="16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1. Место, где ты родился? 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2. Человек, который принадлежит к постоянному населению данного государства и пользуется всеми правами, выполняет все обязанности этого государства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marL="8890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3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Преданность и любовь к своему отечеству, к своему народу? 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8890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Особый политический институт, который обеспечивает социальную защищенность населения, оборону и безопасность страны? 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88900" indent="269875">
              <a:lnSpc>
                <a:spcPct val="115000"/>
              </a:lnSpc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5.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Официальная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эмблема государства? </a:t>
            </a:r>
          </a:p>
          <a:p>
            <a:pPr marL="8890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6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Совокупность близких родственников, живущих вместе и ведущих общее хозяйство? 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8890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Устное народное творчество, </a:t>
            </a:r>
            <a:r>
              <a:rPr lang="ru-RU" sz="2000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«народная мудрость»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8890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Из каких полос сверху вниз состоит современный государственный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флаг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57913" y="130698"/>
            <a:ext cx="6034087" cy="681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indent="269875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Вопросы 2 команде</a:t>
            </a:r>
          </a:p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1. Древнее название России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2. Сохранение прошлых ценностей в настоящем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3. Крупная территория, которая имеет определенные границы и пользуется государственным суверенитетом? </a:t>
            </a:r>
          </a:p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Кто несет ответственность за воспитание ребенка? 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5.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Символ государства, </a:t>
            </a:r>
            <a:r>
              <a:rPr lang="ru-RU" sz="20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его суверенитета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прикрепленное к древу или шнуру полотнище установленных размеров и цветов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6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Короткий рассказ, чаще всего стихотворный, иносказательного содержания с выводом –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моралью.</a:t>
            </a:r>
          </a:p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Где находится смерть Кощея? 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(дать полный ответ). </a:t>
            </a:r>
          </a:p>
          <a:p>
            <a:pPr marL="90170" indent="26987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Как называется деталь женского платья, в которой помещаются реки, озера, лебеди и другие элементы окружающей среды? 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07274" y="566084"/>
            <a:ext cx="1176925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РОДИНА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05270" y="1966259"/>
            <a:ext cx="1702004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ГРАЖДАНИН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97" y="2698992"/>
            <a:ext cx="1837939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ПАТРИОТИЗМ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1430" y="3709334"/>
            <a:ext cx="194232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ГОСУДАРСТВО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764" y="4120216"/>
            <a:ext cx="77938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ГЕРБ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34932" y="4765263"/>
            <a:ext cx="1029962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СЕМЬЯ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39807" y="5452409"/>
            <a:ext cx="1536959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ФОЛЬКЛОР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60092" y="6447118"/>
            <a:ext cx="3365858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БЕЛЫЙ, СИНИЙ, КРАСНЫЙ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833223" y="481655"/>
            <a:ext cx="808876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РУСЬ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05228" y="1096872"/>
            <a:ext cx="3320974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КУЛЬТУРНОЕ НАСЛЕНДИЕ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077232" y="2237642"/>
            <a:ext cx="1129733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СТРАНА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452905" y="2947341"/>
            <a:ext cx="148649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РОДИТЕЛИ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216212" y="3963832"/>
            <a:ext cx="851772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ФЛАГ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989099" y="4867901"/>
            <a:ext cx="1002134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БАСНЯ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105161" y="5340073"/>
            <a:ext cx="429675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дерево-сундук-заяц-утка-яйцо-игла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672987" y="6457613"/>
            <a:ext cx="1129348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РУКАВА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9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5" y="886896"/>
            <a:ext cx="8381141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72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72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раунд </a:t>
            </a:r>
            <a:endParaRPr lang="ru-RU" sz="7200" b="1" u="sng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7200" b="1" i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«Ребусная чехарда» </a:t>
            </a:r>
            <a:endParaRPr lang="ru-RU" sz="7200" dirty="0"/>
          </a:p>
        </p:txBody>
      </p:sp>
      <p:pic>
        <p:nvPicPr>
          <p:cNvPr id="3" name="gong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7725" y="5267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90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otvet.imgsmail.ru/download/2e9d178a02e0c82e9a3f96dd5f09a5fc_i-30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92" b="11702"/>
          <a:stretch/>
        </p:blipFill>
        <p:spPr bwMode="auto">
          <a:xfrm>
            <a:off x="276225" y="97394"/>
            <a:ext cx="4076700" cy="10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for-teacher.ru/edu/data/img/pic-023rpp899g-017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23333" r="6459" b="33611"/>
          <a:stretch/>
        </p:blipFill>
        <p:spPr bwMode="auto">
          <a:xfrm>
            <a:off x="252412" y="1585912"/>
            <a:ext cx="4162425" cy="1539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s://pandia.ru/text/86/115/images/img6_26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2" t="18943" r="2538" b="17655"/>
          <a:stretch/>
        </p:blipFill>
        <p:spPr bwMode="auto">
          <a:xfrm>
            <a:off x="6419850" y="54531"/>
            <a:ext cx="4300538" cy="1171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fsd.multiurok.ru/html/2022/11/29/s_63860b84d0847/phpBpAb4f_Rebusy_html_1b2901c1d290707c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2" t="30509" r="12203" b="40308"/>
          <a:stretch/>
        </p:blipFill>
        <p:spPr bwMode="auto">
          <a:xfrm>
            <a:off x="6484143" y="1550901"/>
            <a:ext cx="4740926" cy="134187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detsad-231.ru/wp-content/uploads/opisanie-rebusy-po-nravstvenno-patrioticheskomu-vospitaniyu5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0" t="13250" r="5500" b="23000"/>
          <a:stretch/>
        </p:blipFill>
        <p:spPr bwMode="auto">
          <a:xfrm>
            <a:off x="6419850" y="5136355"/>
            <a:ext cx="4314825" cy="1214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detsad-231.ru/wp-content/uploads/opisanie-rebusy-po-nravstvenno-patrioticheskomu-vospitaniyu2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" t="15995" r="4990" b="12968"/>
          <a:stretch/>
        </p:blipFill>
        <p:spPr bwMode="auto">
          <a:xfrm>
            <a:off x="6484143" y="3436144"/>
            <a:ext cx="4171950" cy="1301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detsad-231.ru/wp-content/uploads/opisanie-rebusy-po-nravstvenno-patrioticheskomu-vospitaniyu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2" t="14061" r="3952" b="20457"/>
          <a:stretch/>
        </p:blipFill>
        <p:spPr bwMode="auto">
          <a:xfrm>
            <a:off x="176210" y="3551151"/>
            <a:ext cx="4314825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fhd.multiurok.ru/0/7/d/07dc345f02982e6129e8a3e09f87d6e1c49e7de0/img31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" t="23882" r="4206" b="32820"/>
          <a:stretch/>
        </p:blipFill>
        <p:spPr bwMode="auto">
          <a:xfrm>
            <a:off x="143508" y="5136355"/>
            <a:ext cx="4380230" cy="1400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791133" y="1159913"/>
            <a:ext cx="1084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ПАТРИОТ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8654" y="3153485"/>
            <a:ext cx="15718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ГОСУДАРСТВО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995416" y="4763768"/>
            <a:ext cx="638316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ГЕРБ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68370" y="6536530"/>
            <a:ext cx="1130502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СТОЛИЦА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83633" y="4755960"/>
            <a:ext cx="772969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ГИМН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220204" y="6360479"/>
            <a:ext cx="1023678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РОДИНА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183633" y="1220079"/>
            <a:ext cx="1038426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МОСКВА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976002" y="2986050"/>
            <a:ext cx="1512081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ВОСПИТАНИЕ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47869" y="2543335"/>
            <a:ext cx="1396598" cy="31003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Л       Т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8026430" y="2596664"/>
            <a:ext cx="387547" cy="216766"/>
          </a:xfrm>
          <a:prstGeom prst="line">
            <a:avLst/>
          </a:prstGeom>
          <a:ln w="28575">
            <a:solidFill>
              <a:srgbClr val="FF000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8254872" y="2692581"/>
            <a:ext cx="375160" cy="24931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64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9639" y="886896"/>
            <a:ext cx="9885207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3 раунд </a:t>
            </a:r>
            <a:endParaRPr lang="ru-RU" sz="7200" b="1" u="sng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7200" b="1" i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7200" b="1" i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Народные промыслы» </a:t>
            </a:r>
            <a:endParaRPr lang="ru-RU" sz="7200" dirty="0"/>
          </a:p>
        </p:txBody>
      </p:sp>
      <p:pic>
        <p:nvPicPr>
          <p:cNvPr id="3" name="gong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7725" y="5267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53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8" r="67399"/>
          <a:stretch/>
        </p:blipFill>
        <p:spPr>
          <a:xfrm rot="8165533">
            <a:off x="11370820" y="6182062"/>
            <a:ext cx="689455" cy="657797"/>
          </a:xfrm>
          <a:prstGeom prst="rect">
            <a:avLst/>
          </a:prstGeom>
        </p:spPr>
      </p:pic>
      <p:sp>
        <p:nvSpPr>
          <p:cNvPr id="3" name="Табличка 2"/>
          <p:cNvSpPr/>
          <p:nvPr/>
        </p:nvSpPr>
        <p:spPr>
          <a:xfrm>
            <a:off x="2579427" y="964008"/>
            <a:ext cx="6970973" cy="1350567"/>
          </a:xfrm>
          <a:prstGeom prst="plaque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Какой из этих центров художественных ремёсел славится своей керамикой?</a:t>
            </a: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2579427" y="2474298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Жостово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6411415" y="2474298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Вологда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2579427" y="3752577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744D00"/>
                </a:solidFill>
              </a:rPr>
              <a:t>Гжель </a:t>
            </a:r>
            <a:endParaRPr lang="ru-RU" sz="2800" b="1" i="1" dirty="0">
              <a:solidFill>
                <a:srgbClr val="744D0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6411415" y="3752576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>
                <a:solidFill>
                  <a:srgbClr val="744D00"/>
                </a:solidFill>
              </a:rPr>
              <a:t>Холмогоры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3480" r="3521" b="3471"/>
          <a:stretch/>
        </p:blipFill>
        <p:spPr>
          <a:xfrm>
            <a:off x="4553013" y="4516852"/>
            <a:ext cx="2970581" cy="178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52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знак завершения 6"/>
          <p:cNvSpPr/>
          <p:nvPr/>
        </p:nvSpPr>
        <p:spPr>
          <a:xfrm>
            <a:off x="6411415" y="2474298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44D00"/>
                </a:solidFill>
              </a:rPr>
              <a:t>Жостовские подносы</a:t>
            </a:r>
          </a:p>
        </p:txBody>
      </p:sp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8" r="67399"/>
          <a:stretch/>
        </p:blipFill>
        <p:spPr>
          <a:xfrm rot="8165533">
            <a:off x="11370820" y="6182062"/>
            <a:ext cx="689455" cy="657797"/>
          </a:xfrm>
          <a:prstGeom prst="rect">
            <a:avLst/>
          </a:prstGeom>
        </p:spPr>
      </p:pic>
      <p:sp>
        <p:nvSpPr>
          <p:cNvPr id="3" name="Табличка 2"/>
          <p:cNvSpPr/>
          <p:nvPr/>
        </p:nvSpPr>
        <p:spPr>
          <a:xfrm>
            <a:off x="2579427" y="664269"/>
            <a:ext cx="6970973" cy="1307705"/>
          </a:xfrm>
          <a:prstGeom prst="plaque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Изделия какого народного промысла изготавливают из кровельной стали? </a:t>
            </a: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2579427" y="2474298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44D00"/>
                </a:solidFill>
              </a:rPr>
              <a:t>Каслинское литье</a:t>
            </a: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2579426" y="3754323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44D00"/>
                </a:solidFill>
              </a:rPr>
              <a:t>Ростовская финифть</a:t>
            </a: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6411415" y="3752576"/>
            <a:ext cx="3138985" cy="764275"/>
          </a:xfrm>
          <a:prstGeom prst="flowChartTerminator">
            <a:avLst/>
          </a:prstGeom>
          <a:solidFill>
            <a:srgbClr val="DFBA91"/>
          </a:solidFill>
          <a:ln w="38100" cmpd="dbl">
            <a:solidFill>
              <a:srgbClr val="825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44D00"/>
                </a:solidFill>
              </a:rPr>
              <a:t>Уральская ковка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3480" r="3521" b="3471"/>
          <a:stretch/>
        </p:blipFill>
        <p:spPr>
          <a:xfrm>
            <a:off x="4553013" y="4516852"/>
            <a:ext cx="2970581" cy="178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4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918</TotalTime>
  <Words>362</Words>
  <Application>Microsoft Office PowerPoint</Application>
  <PresentationFormat>Широкоэкранный</PresentationFormat>
  <Paragraphs>121</Paragraphs>
  <Slides>27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Calibri</vt:lpstr>
      <vt:lpstr>Century Gothic</vt:lpstr>
      <vt:lpstr>Times New Roman</vt:lpstr>
      <vt:lpstr>Wingdings 3</vt:lpstr>
      <vt:lpstr>Сектор</vt:lpstr>
      <vt:lpstr>Деловая игра «Мы – граждане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24</dc:creator>
  <cp:lastModifiedBy>24</cp:lastModifiedBy>
  <cp:revision>37</cp:revision>
  <dcterms:created xsi:type="dcterms:W3CDTF">2023-03-17T02:14:57Z</dcterms:created>
  <dcterms:modified xsi:type="dcterms:W3CDTF">2023-04-06T02:13:13Z</dcterms:modified>
</cp:coreProperties>
</file>