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342" r:id="rId3"/>
    <p:sldId id="343" r:id="rId4"/>
    <p:sldId id="276" r:id="rId5"/>
    <p:sldId id="324" r:id="rId6"/>
    <p:sldId id="300" r:id="rId7"/>
    <p:sldId id="311" r:id="rId8"/>
    <p:sldId id="304" r:id="rId9"/>
    <p:sldId id="329" r:id="rId10"/>
    <p:sldId id="307" r:id="rId11"/>
    <p:sldId id="334" r:id="rId12"/>
    <p:sldId id="315" r:id="rId13"/>
    <p:sldId id="322" r:id="rId14"/>
    <p:sldId id="263" r:id="rId15"/>
    <p:sldId id="262" r:id="rId16"/>
    <p:sldId id="339" r:id="rId17"/>
    <p:sldId id="340" r:id="rId18"/>
    <p:sldId id="336" r:id="rId19"/>
    <p:sldId id="330" r:id="rId20"/>
    <p:sldId id="323" r:id="rId21"/>
    <p:sldId id="331" r:id="rId22"/>
    <p:sldId id="332" r:id="rId23"/>
    <p:sldId id="328" r:id="rId24"/>
    <p:sldId id="275" r:id="rId25"/>
    <p:sldId id="346" r:id="rId26"/>
    <p:sldId id="34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333300"/>
    <a:srgbClr val="FFFFCC"/>
    <a:srgbClr val="CC99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86" autoAdjust="0"/>
    <p:restoredTop sz="94660"/>
  </p:normalViewPr>
  <p:slideViewPr>
    <p:cSldViewPr>
      <p:cViewPr>
        <p:scale>
          <a:sx n="66" d="100"/>
          <a:sy n="66" d="100"/>
        </p:scale>
        <p:origin x="138" y="7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19C23-FE02-4FCE-9BCD-2BB19ED8AE7B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91341-1D05-4A0D-BF21-46D7C90D8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19C23-FE02-4FCE-9BCD-2BB19ED8AE7B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91341-1D05-4A0D-BF21-46D7C90D8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19C23-FE02-4FCE-9BCD-2BB19ED8AE7B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91341-1D05-4A0D-BF21-46D7C90D8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19C23-FE02-4FCE-9BCD-2BB19ED8AE7B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91341-1D05-4A0D-BF21-46D7C90D8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19C23-FE02-4FCE-9BCD-2BB19ED8AE7B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91341-1D05-4A0D-BF21-46D7C90D8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19C23-FE02-4FCE-9BCD-2BB19ED8AE7B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91341-1D05-4A0D-BF21-46D7C90D8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19C23-FE02-4FCE-9BCD-2BB19ED8AE7B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91341-1D05-4A0D-BF21-46D7C90D8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19C23-FE02-4FCE-9BCD-2BB19ED8AE7B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91341-1D05-4A0D-BF21-46D7C90D8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19C23-FE02-4FCE-9BCD-2BB19ED8AE7B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91341-1D05-4A0D-BF21-46D7C90D8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19C23-FE02-4FCE-9BCD-2BB19ED8AE7B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91341-1D05-4A0D-BF21-46D7C90D8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19C23-FE02-4FCE-9BCD-2BB19ED8AE7B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F91341-1D05-4A0D-BF21-46D7C90D8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19C23-FE02-4FCE-9BCD-2BB19ED8AE7B}" type="datetimeFigureOut">
              <a:rPr lang="ru-RU" smtClean="0"/>
              <a:pPr/>
              <a:t>23.04.2018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91341-1D05-4A0D-BF21-46D7C90D8B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sledie-rus.ru/img/580000/580401.jpg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2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hyperlink" Target="http://odessa-life.od.ua/upload/image/90437558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pravaya.ru/files/4129/kazanskiya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24.jpeg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cs5557.vkontakte.ru/u54991165/100204731/x_c33cdf08.jpg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image" Target="../media/image2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5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e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www.pravmir.ru/wp-content/uploads/2010/11/nov-image005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eg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hyperlink" Target="http://cs9995.vkontakte.ru/u5374537/-14/x_94b5e7cf.jpg" TargetMode="External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6572272"/>
            <a:ext cx="9144000" cy="285728"/>
            <a:chOff x="0" y="6572272"/>
            <a:chExt cx="9144000" cy="285728"/>
          </a:xfrm>
        </p:grpSpPr>
        <p:pic>
          <p:nvPicPr>
            <p:cNvPr id="11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2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3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4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893207" y="1266576"/>
            <a:ext cx="5786478" cy="1123712"/>
          </a:xfrm>
          <a:prstGeom prst="roundRect">
            <a:avLst/>
          </a:prstGeom>
          <a:noFill/>
          <a:ln>
            <a:noFill/>
            <a:headEnd/>
            <a:tailEnd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1" wrap="square" lIns="0" tIns="0" rIns="0" bIns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ru-RU" sz="6600" b="1" kern="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Икона</a:t>
            </a:r>
            <a:endParaRPr lang="ru-RU" sz="6600" b="1" kern="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D:\Икона\82806069_large_0_627f8_4b020c82_M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285728"/>
            <a:ext cx="892389" cy="1285884"/>
          </a:xfrm>
          <a:prstGeom prst="rect">
            <a:avLst/>
          </a:prstGeom>
          <a:noFill/>
        </p:spPr>
      </p:pic>
      <p:pic>
        <p:nvPicPr>
          <p:cNvPr id="1027" name="Picture 3" descr="D:\Икона\57383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714488"/>
            <a:ext cx="3357586" cy="4480018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3500430" y="3714752"/>
            <a:ext cx="44291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sz="2400" b="1" kern="0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Презентация по предмету 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2400" b="1" kern="0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«Основы православной культуры и светской этики»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2400" b="1" kern="0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2400" b="1" kern="0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Шилова О.М.</a:t>
            </a:r>
          </a:p>
        </p:txBody>
      </p:sp>
      <p:pic>
        <p:nvPicPr>
          <p:cNvPr id="1026" name="Picture 2" descr="D:\Все документы\Картинки, музыка, видео\My Pictures\Газета к Пасхе\картинки\2bg04.gif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H="1">
            <a:off x="6991350" y="2847975"/>
            <a:ext cx="2152650" cy="4010025"/>
          </a:xfrm>
          <a:prstGeom prst="rect">
            <a:avLst/>
          </a:prstGeom>
          <a:noFill/>
        </p:spPr>
      </p:pic>
      <p:grpSp>
        <p:nvGrpSpPr>
          <p:cNvPr id="15" name="Группа 14"/>
          <p:cNvGrpSpPr/>
          <p:nvPr/>
        </p:nvGrpSpPr>
        <p:grpSpPr>
          <a:xfrm>
            <a:off x="0" y="0"/>
            <a:ext cx="9144000" cy="285728"/>
            <a:chOff x="0" y="6572272"/>
            <a:chExt cx="9144000" cy="285728"/>
          </a:xfrm>
        </p:grpSpPr>
        <p:pic>
          <p:nvPicPr>
            <p:cNvPr id="16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8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9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sp>
        <p:nvSpPr>
          <p:cNvPr id="21" name="Прямоугольник 20"/>
          <p:cNvSpPr/>
          <p:nvPr/>
        </p:nvSpPr>
        <p:spPr>
          <a:xfrm>
            <a:off x="3143240" y="285728"/>
            <a:ext cx="2571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ru-RU" b="1" kern="0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n>
                <a:solidFill>
                  <a:srgbClr val="663300"/>
                </a:solidFill>
              </a:ln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8572560" cy="2677656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Иконописцы изображают на иконах Пресвятую Троицу, Иисуса Христа, Божию Матерь, ангелов, святых, заслуживших своей праведной жизнью почитания и после смерти, а также события из Ветхозаветной и Новозаветной Священной Истории, которые отмечаются Православной Церковью как праздники. Самые распространенные и известные – это иконы Иисуса Христа и Богородицы. </a:t>
            </a:r>
            <a:endParaRPr lang="ru-RU" sz="2400" b="1" dirty="0">
              <a:ln>
                <a:solidFill>
                  <a:srgbClr val="66330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0" y="0"/>
            <a:ext cx="9144000" cy="285728"/>
            <a:chOff x="0" y="6572272"/>
            <a:chExt cx="9144000" cy="285728"/>
          </a:xfrm>
        </p:grpSpPr>
        <p:pic>
          <p:nvPicPr>
            <p:cNvPr id="4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5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6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grpSp>
        <p:nvGrpSpPr>
          <p:cNvPr id="8" name="Группа 7"/>
          <p:cNvGrpSpPr/>
          <p:nvPr/>
        </p:nvGrpSpPr>
        <p:grpSpPr>
          <a:xfrm>
            <a:off x="0" y="6572272"/>
            <a:ext cx="9144000" cy="285728"/>
            <a:chOff x="0" y="6572272"/>
            <a:chExt cx="9144000" cy="285728"/>
          </a:xfrm>
        </p:grpSpPr>
        <p:pic>
          <p:nvPicPr>
            <p:cNvPr id="9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0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1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2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pic>
        <p:nvPicPr>
          <p:cNvPr id="13" name="Рисунок 12" descr="Битва Новгородцев с суздальцами 15в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071810"/>
            <a:ext cx="8120446" cy="3500743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357166"/>
            <a:ext cx="4572000" cy="6136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214282" y="428604"/>
            <a:ext cx="435771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На основе этого первого изображения Господа Иисуса Христа впоследствии сложилась иконография Иисуса Христа, принятая в Церкви.  Первые дошедшие до нас изображения Христа относятся ко второму веку после Рождества Христова.</a:t>
            </a:r>
          </a:p>
        </p:txBody>
      </p:sp>
      <p:pic>
        <p:nvPicPr>
          <p:cNvPr id="3" name="i-main-pic" descr="Картинка 139 из 9655">
            <a:hlinkClick r:id="rId3" tgtFrame="_blank"/>
          </p:cNvPr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357290" y="3857628"/>
            <a:ext cx="200026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grpSp>
        <p:nvGrpSpPr>
          <p:cNvPr id="4" name="Группа 3"/>
          <p:cNvGrpSpPr/>
          <p:nvPr/>
        </p:nvGrpSpPr>
        <p:grpSpPr>
          <a:xfrm>
            <a:off x="0" y="0"/>
            <a:ext cx="9144000" cy="285728"/>
            <a:chOff x="0" y="6572272"/>
            <a:chExt cx="9144000" cy="285728"/>
          </a:xfrm>
        </p:grpSpPr>
        <p:pic>
          <p:nvPicPr>
            <p:cNvPr id="5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6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8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6572272"/>
            <a:ext cx="9144000" cy="285728"/>
            <a:chOff x="0" y="6572272"/>
            <a:chExt cx="9144000" cy="285728"/>
          </a:xfrm>
        </p:grpSpPr>
        <p:pic>
          <p:nvPicPr>
            <p:cNvPr id="10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1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2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3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2" y="571480"/>
            <a:ext cx="4441642" cy="5577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285728"/>
            <a:chOff x="0" y="6572272"/>
            <a:chExt cx="9144000" cy="285728"/>
          </a:xfrm>
        </p:grpSpPr>
        <p:pic>
          <p:nvPicPr>
            <p:cNvPr id="4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5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6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grpSp>
        <p:nvGrpSpPr>
          <p:cNvPr id="8" name="Группа 7"/>
          <p:cNvGrpSpPr/>
          <p:nvPr/>
        </p:nvGrpSpPr>
        <p:grpSpPr>
          <a:xfrm>
            <a:off x="0" y="6572272"/>
            <a:ext cx="9144000" cy="285728"/>
            <a:chOff x="0" y="6572272"/>
            <a:chExt cx="9144000" cy="285728"/>
          </a:xfrm>
        </p:grpSpPr>
        <p:pic>
          <p:nvPicPr>
            <p:cNvPr id="9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0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1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2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sp>
        <p:nvSpPr>
          <p:cNvPr id="13" name="Прямоугольник 12"/>
          <p:cNvSpPr/>
          <p:nvPr/>
        </p:nvSpPr>
        <p:spPr>
          <a:xfrm>
            <a:off x="285720" y="285728"/>
            <a:ext cx="8572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Особое место в душе православного христианина занимает Божия Матерь – наша Заступница, Покровительница и Утешительница, выбравшая православную Русь в качестве Своего избранного удела. </a:t>
            </a:r>
          </a:p>
        </p:txBody>
      </p:sp>
      <p:pic>
        <p:nvPicPr>
          <p:cNvPr id="22530" name="Picture 2" descr="http://pravoslavije.narod.ru/ymileni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821623"/>
            <a:ext cx="3143272" cy="432199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5" name="Прямоугольник 14"/>
          <p:cNvSpPr/>
          <p:nvPr/>
        </p:nvSpPr>
        <p:spPr>
          <a:xfrm>
            <a:off x="4429124" y="607220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Икона Богородицы Умиление</a:t>
            </a:r>
          </a:p>
        </p:txBody>
      </p:sp>
      <p:pic>
        <p:nvPicPr>
          <p:cNvPr id="18" name="i-main-pic" descr="Картинка 30 из 9643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1928802"/>
            <a:ext cx="3714776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285728"/>
            <a:chOff x="0" y="6572272"/>
            <a:chExt cx="9144000" cy="285728"/>
          </a:xfrm>
        </p:grpSpPr>
        <p:pic>
          <p:nvPicPr>
            <p:cNvPr id="4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5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6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grpSp>
        <p:nvGrpSpPr>
          <p:cNvPr id="8" name="Группа 7"/>
          <p:cNvGrpSpPr/>
          <p:nvPr/>
        </p:nvGrpSpPr>
        <p:grpSpPr>
          <a:xfrm>
            <a:off x="0" y="6572272"/>
            <a:ext cx="9144000" cy="285728"/>
            <a:chOff x="0" y="6572272"/>
            <a:chExt cx="9144000" cy="285728"/>
          </a:xfrm>
        </p:grpSpPr>
        <p:pic>
          <p:nvPicPr>
            <p:cNvPr id="9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0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1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2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sp>
        <p:nvSpPr>
          <p:cNvPr id="13" name="Прямоугольник 12"/>
          <p:cNvSpPr/>
          <p:nvPr/>
        </p:nvSpPr>
        <p:spPr>
          <a:xfrm>
            <a:off x="214282" y="285728"/>
            <a:ext cx="8929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Известно более 400 русских наименований икон Богоматери (Донская, Галичская, Всех Скорбящих Радость и т.д.), многие из них чудотворные. </a:t>
            </a:r>
          </a:p>
        </p:txBody>
      </p:sp>
      <p:pic>
        <p:nvPicPr>
          <p:cNvPr id="20482" name="Picture 2" descr="http://www.cirota.ru/forum/images/102/102242.jpeg"/>
          <p:cNvPicPr>
            <a:picLocks noChangeAspect="1" noChangeArrowheads="1"/>
          </p:cNvPicPr>
          <p:nvPr/>
        </p:nvPicPr>
        <p:blipFill>
          <a:blip r:embed="rId3" cstate="print"/>
          <a:srcRect b="1680"/>
          <a:stretch>
            <a:fillRect/>
          </a:stretch>
        </p:blipFill>
        <p:spPr bwMode="auto">
          <a:xfrm>
            <a:off x="214283" y="1414036"/>
            <a:ext cx="4286279" cy="5168201"/>
          </a:xfrm>
          <a:prstGeom prst="rect">
            <a:avLst/>
          </a:prstGeom>
          <a:noFill/>
        </p:spPr>
      </p:pic>
      <p:pic>
        <p:nvPicPr>
          <p:cNvPr id="20484" name="Picture 4" descr="http://www.fap.ru/news/news/new_6830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432613"/>
            <a:ext cx="3900489" cy="5130101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-main-pic" descr="Картинка 10 из 9643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642918"/>
            <a:ext cx="407196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Группа 3"/>
          <p:cNvGrpSpPr/>
          <p:nvPr/>
        </p:nvGrpSpPr>
        <p:grpSpPr>
          <a:xfrm>
            <a:off x="0" y="0"/>
            <a:ext cx="9144000" cy="285728"/>
            <a:chOff x="0" y="6572272"/>
            <a:chExt cx="9144000" cy="285728"/>
          </a:xfrm>
        </p:grpSpPr>
        <p:pic>
          <p:nvPicPr>
            <p:cNvPr id="5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6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8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6572272"/>
            <a:ext cx="9144000" cy="285728"/>
            <a:chOff x="0" y="6572272"/>
            <a:chExt cx="9144000" cy="285728"/>
          </a:xfrm>
        </p:grpSpPr>
        <p:pic>
          <p:nvPicPr>
            <p:cNvPr id="10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1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2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3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sp>
        <p:nvSpPr>
          <p:cNvPr id="14" name="Прямоугольник 13"/>
          <p:cNvSpPr/>
          <p:nvPr/>
        </p:nvSpPr>
        <p:spPr>
          <a:xfrm>
            <a:off x="142844" y="857232"/>
            <a:ext cx="471490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Казанская икона Божьей Матери – одна из самых почитаемых икон Пресвятой Богородицы на Руси. Эта икона Божьей Матери была выполнена древнерусским  монахом-иконописцем по образу византийской иконы, написанной, по преданию, Евангелистом Лукой еще при жизни Богородицы.</a:t>
            </a:r>
          </a:p>
        </p:txBody>
      </p:sp>
      <p:pic>
        <p:nvPicPr>
          <p:cNvPr id="16" name="Рисунок 15" descr="Казанская. ГТГ Самый ранний список1606. Прокопий Чирин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500042"/>
            <a:ext cx="4075563" cy="4643470"/>
          </a:xfrm>
          <a:prstGeom prst="rect">
            <a:avLst/>
          </a:prstGeom>
        </p:spPr>
      </p:pic>
      <p:pic>
        <p:nvPicPr>
          <p:cNvPr id="17" name="Picture 2" descr="D:\Все документы\Картинки, музыка, видео\My Pictures\Газета к Пасхе\картинки\2bg04.gif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5400000" flipH="1">
            <a:off x="694866" y="4552470"/>
            <a:ext cx="1610664" cy="3000396"/>
          </a:xfrm>
          <a:prstGeom prst="rect">
            <a:avLst/>
          </a:prstGeom>
          <a:noFill/>
        </p:spPr>
      </p:pic>
      <p:pic>
        <p:nvPicPr>
          <p:cNvPr id="18" name="Picture 2" descr="D:\Все документы\Картинки, музыка, видео\My Pictures\Газета к Пасхе\картинки\2bg04.gif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6200000">
            <a:off x="6838470" y="4305770"/>
            <a:ext cx="1610664" cy="3000396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12-1а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342273"/>
            <a:ext cx="4500594" cy="6091440"/>
          </a:xfrm>
          <a:prstGeom prst="rect">
            <a:avLst/>
          </a:prstGeom>
        </p:spPr>
      </p:pic>
      <p:pic>
        <p:nvPicPr>
          <p:cNvPr id="3" name="i-main-pic" descr="Картинка 489 из 9643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357166"/>
            <a:ext cx="4500594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Группа 3"/>
          <p:cNvGrpSpPr/>
          <p:nvPr/>
        </p:nvGrpSpPr>
        <p:grpSpPr>
          <a:xfrm>
            <a:off x="0" y="0"/>
            <a:ext cx="9144000" cy="285728"/>
            <a:chOff x="0" y="6572272"/>
            <a:chExt cx="9144000" cy="285728"/>
          </a:xfrm>
        </p:grpSpPr>
        <p:pic>
          <p:nvPicPr>
            <p:cNvPr id="5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6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8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6572272"/>
            <a:ext cx="9144000" cy="285728"/>
            <a:chOff x="0" y="6572272"/>
            <a:chExt cx="9144000" cy="285728"/>
          </a:xfrm>
        </p:grpSpPr>
        <p:pic>
          <p:nvPicPr>
            <p:cNvPr id="10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1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2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3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sp>
        <p:nvSpPr>
          <p:cNvPr id="14" name="Прямоугольник 13"/>
          <p:cNvSpPr/>
          <p:nvPr/>
        </p:nvSpPr>
        <p:spPr>
          <a:xfrm>
            <a:off x="214282" y="642918"/>
            <a:ext cx="40005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Владимирская икона  Божьей  Матери, так же,  как и Казанская, одна из самых почитаемых и известных на Руси.</a:t>
            </a:r>
          </a:p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По церковному преданию, икона написана Евангелистом Лукой.</a:t>
            </a:r>
          </a:p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Владимирская икона Божьей матери сопровождала Россию на всех этапах её истории.</a:t>
            </a:r>
          </a:p>
        </p:txBody>
      </p:sp>
      <p:pic>
        <p:nvPicPr>
          <p:cNvPr id="17" name="Picture 2" descr="D:\Икона\82806069_large_0_627f8_4b020c82_M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71604" y="5143512"/>
            <a:ext cx="892389" cy="1285884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3438" y="428604"/>
            <a:ext cx="407196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Во все тяжёлые времена русские люди обращались к чудотворной иконе, и она, как рассказывают легенды, всегда помогала нашему народу преодолеть трудности и победить врагов. Именно перед ней чаще всего молятся о заступничестве, о помощи в бедах и болезнях.</a:t>
            </a: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4275383" cy="630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" name="Группа 3"/>
          <p:cNvGrpSpPr/>
          <p:nvPr/>
        </p:nvGrpSpPr>
        <p:grpSpPr>
          <a:xfrm>
            <a:off x="0" y="0"/>
            <a:ext cx="9144000" cy="285728"/>
            <a:chOff x="0" y="6572272"/>
            <a:chExt cx="9144000" cy="285728"/>
          </a:xfrm>
        </p:grpSpPr>
        <p:pic>
          <p:nvPicPr>
            <p:cNvPr id="5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6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8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6572272"/>
            <a:ext cx="9144000" cy="285728"/>
            <a:chOff x="0" y="6572272"/>
            <a:chExt cx="9144000" cy="285728"/>
          </a:xfrm>
        </p:grpSpPr>
        <p:pic>
          <p:nvPicPr>
            <p:cNvPr id="10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1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2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3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pic>
        <p:nvPicPr>
          <p:cNvPr id="15" name="Picture 2" descr="D:\Икона\82806069_large_0_627f8_4b020c82_M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4714884"/>
            <a:ext cx="1000132" cy="1441136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ravoslavije.narod.ru/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4479298" cy="527166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5643578"/>
            <a:ext cx="3643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Икона Преподобного Сергия Радонежского</a:t>
            </a:r>
          </a:p>
        </p:txBody>
      </p:sp>
      <p:pic>
        <p:nvPicPr>
          <p:cNvPr id="4" name="Picture 2" descr="http://www.icoaneortodoxe.com/icoane/icoane-ortodoxe-sf-nicolae-3-1.jpeg"/>
          <p:cNvPicPr>
            <a:picLocks noChangeAspect="1" noChangeArrowheads="1"/>
          </p:cNvPicPr>
          <p:nvPr/>
        </p:nvPicPr>
        <p:blipFill>
          <a:blip r:embed="rId3" cstate="print"/>
          <a:srcRect b="3150"/>
          <a:stretch>
            <a:fillRect/>
          </a:stretch>
        </p:blipFill>
        <p:spPr bwMode="auto">
          <a:xfrm>
            <a:off x="4970348" y="428604"/>
            <a:ext cx="3873618" cy="5286412"/>
          </a:xfrm>
          <a:prstGeom prst="rect">
            <a:avLst/>
          </a:prstGeom>
          <a:noFill/>
        </p:spPr>
      </p:pic>
      <p:grpSp>
        <p:nvGrpSpPr>
          <p:cNvPr id="5" name="Группа 4"/>
          <p:cNvGrpSpPr/>
          <p:nvPr/>
        </p:nvGrpSpPr>
        <p:grpSpPr>
          <a:xfrm>
            <a:off x="0" y="0"/>
            <a:ext cx="9144000" cy="285728"/>
            <a:chOff x="0" y="6572272"/>
            <a:chExt cx="9144000" cy="285728"/>
          </a:xfrm>
        </p:grpSpPr>
        <p:pic>
          <p:nvPicPr>
            <p:cNvPr id="6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8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9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grpSp>
        <p:nvGrpSpPr>
          <p:cNvPr id="10" name="Группа 9"/>
          <p:cNvGrpSpPr/>
          <p:nvPr/>
        </p:nvGrpSpPr>
        <p:grpSpPr>
          <a:xfrm>
            <a:off x="0" y="6572272"/>
            <a:ext cx="9144000" cy="285728"/>
            <a:chOff x="0" y="6572272"/>
            <a:chExt cx="9144000" cy="285728"/>
          </a:xfrm>
        </p:grpSpPr>
        <p:pic>
          <p:nvPicPr>
            <p:cNvPr id="11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2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3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4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sp>
        <p:nvSpPr>
          <p:cNvPr id="15" name="Прямоугольник 14"/>
          <p:cNvSpPr/>
          <p:nvPr/>
        </p:nvSpPr>
        <p:spPr>
          <a:xfrm>
            <a:off x="5072066" y="5643578"/>
            <a:ext cx="3643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Икона Святого </a:t>
            </a:r>
          </a:p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Николая Чудотворца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 век 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500042"/>
            <a:ext cx="4714908" cy="587399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2844" y="1071546"/>
            <a:ext cx="4214842" cy="2677656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/>
          <a:p>
            <a:pPr indent="457200"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«Троица» преподобного Андрея Рублева (</a:t>
            </a:r>
            <a:r>
              <a:rPr lang="ru-RU" sz="2400" b="1" dirty="0" err="1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ок</a:t>
            </a:r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. 1414 г.) признана вершиной русской иконописи и является одним из наиболее известных шедевров мирового христианского искусства.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0" y="0"/>
            <a:ext cx="9144000" cy="285728"/>
            <a:chOff x="0" y="6572272"/>
            <a:chExt cx="9144000" cy="285728"/>
          </a:xfrm>
        </p:grpSpPr>
        <p:pic>
          <p:nvPicPr>
            <p:cNvPr id="5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6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8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6572272"/>
            <a:ext cx="9144000" cy="285728"/>
            <a:chOff x="0" y="6572272"/>
            <a:chExt cx="9144000" cy="285728"/>
          </a:xfrm>
        </p:grpSpPr>
        <p:pic>
          <p:nvPicPr>
            <p:cNvPr id="10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1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2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3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pic>
        <p:nvPicPr>
          <p:cNvPr id="14" name="Picture 2" descr="D:\Все документы\Картинки, музыка, видео\My Pictures\Газета к Пасхе\картинки\2bg04.gif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5400000" flipH="1">
            <a:off x="928687" y="3500444"/>
            <a:ext cx="2152650" cy="4010025"/>
          </a:xfrm>
          <a:prstGeom prst="rect">
            <a:avLst/>
          </a:prstGeom>
          <a:noFill/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500042"/>
            <a:ext cx="4661498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Ушаков_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00042"/>
            <a:ext cx="357190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" name="Рисунок 3" descr="Ушаков_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500042"/>
            <a:ext cx="392909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grpSp>
        <p:nvGrpSpPr>
          <p:cNvPr id="6" name="Группа 5"/>
          <p:cNvGrpSpPr/>
          <p:nvPr/>
        </p:nvGrpSpPr>
        <p:grpSpPr>
          <a:xfrm>
            <a:off x="0" y="0"/>
            <a:ext cx="9144000" cy="285728"/>
            <a:chOff x="0" y="6572272"/>
            <a:chExt cx="9144000" cy="285728"/>
          </a:xfrm>
        </p:grpSpPr>
        <p:pic>
          <p:nvPicPr>
            <p:cNvPr id="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8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9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0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grpSp>
        <p:nvGrpSpPr>
          <p:cNvPr id="11" name="Группа 10"/>
          <p:cNvGrpSpPr/>
          <p:nvPr/>
        </p:nvGrpSpPr>
        <p:grpSpPr>
          <a:xfrm>
            <a:off x="0" y="6572272"/>
            <a:ext cx="9144000" cy="285728"/>
            <a:chOff x="0" y="6572272"/>
            <a:chExt cx="9144000" cy="285728"/>
          </a:xfrm>
        </p:grpSpPr>
        <p:pic>
          <p:nvPicPr>
            <p:cNvPr id="12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3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4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5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sp>
        <p:nvSpPr>
          <p:cNvPr id="17" name="Прямоугольник 16"/>
          <p:cNvSpPr/>
          <p:nvPr/>
        </p:nvSpPr>
        <p:spPr>
          <a:xfrm>
            <a:off x="785786" y="5572140"/>
            <a:ext cx="77867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Портрет и икона замечательного русского флотоводца, адмирала Федора Федоровича Ушакова.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Цель: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показать многогранность и духовное значение иконы в традициях русского народа, ее бытование в церковном и повседневном быту, изучение смысла и содержания икон, относящихся к предмету богословия.</a:t>
            </a:r>
            <a:endParaRPr lang="ru-RU" sz="24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465078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0"/>
            <a:ext cx="9144000" cy="285728"/>
            <a:chOff x="0" y="6572272"/>
            <a:chExt cx="9144000" cy="285728"/>
          </a:xfrm>
        </p:grpSpPr>
        <p:pic>
          <p:nvPicPr>
            <p:cNvPr id="5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6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8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6572272"/>
            <a:ext cx="9144000" cy="285728"/>
            <a:chOff x="0" y="6572272"/>
            <a:chExt cx="9144000" cy="285728"/>
          </a:xfrm>
        </p:grpSpPr>
        <p:pic>
          <p:nvPicPr>
            <p:cNvPr id="10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1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2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3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sp>
        <p:nvSpPr>
          <p:cNvPr id="14" name="Прямоугольник 13"/>
          <p:cNvSpPr/>
          <p:nvPr/>
        </p:nvSpPr>
        <p:spPr>
          <a:xfrm>
            <a:off x="285720" y="428604"/>
            <a:ext cx="864399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Живописная икона заметно отличается от картины. Это потому, что задача иконы – показать сокровенный мир души святого человека (в том числе и Богочеловека Христа).</a:t>
            </a:r>
          </a:p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Икона – это не обычная картина. Известный историк и искусствовед Николай Михайлович </a:t>
            </a:r>
            <a:r>
              <a:rPr lang="ru-RU" sz="2400" b="1" dirty="0" err="1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Тарабукин</a:t>
            </a:r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 в одной из своих книг написал: «Смысл иконы таинственен …смысл иконы – чудотворение». </a:t>
            </a:r>
          </a:p>
        </p:txBody>
      </p:sp>
      <p:pic>
        <p:nvPicPr>
          <p:cNvPr id="15" name="Picture 6" descr="4312h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143248"/>
            <a:ext cx="5126612" cy="2786082"/>
          </a:xfrm>
          <a:prstGeom prst="rect">
            <a:avLst/>
          </a:prstGeom>
          <a:noFill/>
        </p:spPr>
      </p:pic>
      <p:pic>
        <p:nvPicPr>
          <p:cNvPr id="16" name="Picture 8" descr="attac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3143248"/>
            <a:ext cx="3857652" cy="2789851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3643306" y="6000768"/>
            <a:ext cx="25003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Тайная вечеря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42844" y="5643578"/>
            <a:ext cx="3286148" cy="830997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Картина Леонардо да Винчи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643834" y="5643578"/>
            <a:ext cx="1357322" cy="461665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Икона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-main-pic" descr="Картинка 13 из 9656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285728"/>
            <a:ext cx="721520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Группа 3"/>
          <p:cNvGrpSpPr/>
          <p:nvPr/>
        </p:nvGrpSpPr>
        <p:grpSpPr>
          <a:xfrm>
            <a:off x="0" y="0"/>
            <a:ext cx="9144000" cy="285728"/>
            <a:chOff x="0" y="6572272"/>
            <a:chExt cx="9144000" cy="285728"/>
          </a:xfrm>
        </p:grpSpPr>
        <p:pic>
          <p:nvPicPr>
            <p:cNvPr id="5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6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8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6572272"/>
            <a:ext cx="9144000" cy="285728"/>
            <a:chOff x="0" y="6572272"/>
            <a:chExt cx="9144000" cy="285728"/>
          </a:xfrm>
        </p:grpSpPr>
        <p:pic>
          <p:nvPicPr>
            <p:cNvPr id="10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1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2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3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sp>
        <p:nvSpPr>
          <p:cNvPr id="14" name="Прямоугольник 13"/>
          <p:cNvSpPr/>
          <p:nvPr/>
        </p:nvSpPr>
        <p:spPr>
          <a:xfrm>
            <a:off x="642878" y="4643446"/>
            <a:ext cx="8001088" cy="1938992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На иконе, в отличие от картины, нет заднего плана и горизонта. Когда смотришь на яркий источник света (солнце или прожектор), то теряется ощущение пространства и глубины. Икона светит нам в глаза, и в этом свете всякая земная даль становится невидимой.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photoforum.ru/f/photo/000/345/345955_38.jpg"/>
          <p:cNvPicPr>
            <a:picLocks noChangeAspect="1" noChangeArrowheads="1"/>
          </p:cNvPicPr>
          <p:nvPr/>
        </p:nvPicPr>
        <p:blipFill>
          <a:blip r:embed="rId2" cstate="print"/>
          <a:srcRect l="1890" r="1417"/>
          <a:stretch>
            <a:fillRect/>
          </a:stretch>
        </p:blipFill>
        <p:spPr bwMode="auto">
          <a:xfrm>
            <a:off x="0" y="282236"/>
            <a:ext cx="9144000" cy="6318582"/>
          </a:xfrm>
          <a:prstGeom prst="rect">
            <a:avLst/>
          </a:prstGeom>
          <a:noFill/>
        </p:spPr>
      </p:pic>
      <p:grpSp>
        <p:nvGrpSpPr>
          <p:cNvPr id="3" name="Группа 2"/>
          <p:cNvGrpSpPr/>
          <p:nvPr/>
        </p:nvGrpSpPr>
        <p:grpSpPr>
          <a:xfrm>
            <a:off x="0" y="0"/>
            <a:ext cx="9144000" cy="285728"/>
            <a:chOff x="0" y="6572272"/>
            <a:chExt cx="9144000" cy="285728"/>
          </a:xfrm>
        </p:grpSpPr>
        <p:pic>
          <p:nvPicPr>
            <p:cNvPr id="4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5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6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grpSp>
        <p:nvGrpSpPr>
          <p:cNvPr id="8" name="Группа 7"/>
          <p:cNvGrpSpPr/>
          <p:nvPr/>
        </p:nvGrpSpPr>
        <p:grpSpPr>
          <a:xfrm>
            <a:off x="0" y="6572272"/>
            <a:ext cx="9144000" cy="285728"/>
            <a:chOff x="0" y="6572272"/>
            <a:chExt cx="9144000" cy="285728"/>
          </a:xfrm>
        </p:grpSpPr>
        <p:pic>
          <p:nvPicPr>
            <p:cNvPr id="9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0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1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2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sp>
        <p:nvSpPr>
          <p:cNvPr id="13" name="Прямоугольник 12"/>
          <p:cNvSpPr/>
          <p:nvPr/>
        </p:nvSpPr>
        <p:spPr>
          <a:xfrm>
            <a:off x="214282" y="5000636"/>
            <a:ext cx="8643998" cy="1569660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Свет является главным в иконе. В Евангелии Свет – одно из имен Бога и одно из Его проявлений. </a:t>
            </a:r>
          </a:p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Золотой фон иконы иконописцы называют «свет». Это символ бесконечного божественного Света.</a:t>
            </a:r>
          </a:p>
        </p:txBody>
      </p:sp>
      <p:pic>
        <p:nvPicPr>
          <p:cNvPr id="14" name="i-main-pic" descr="Картинка 479 из 9643">
            <a:hlinkClick r:id="rId5" tgtFrame="_blank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85728"/>
            <a:ext cx="5929354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285728"/>
            <a:chOff x="0" y="6572272"/>
            <a:chExt cx="9144000" cy="285728"/>
          </a:xfrm>
        </p:grpSpPr>
        <p:pic>
          <p:nvPicPr>
            <p:cNvPr id="4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5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6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grpSp>
        <p:nvGrpSpPr>
          <p:cNvPr id="8" name="Группа 7"/>
          <p:cNvGrpSpPr/>
          <p:nvPr/>
        </p:nvGrpSpPr>
        <p:grpSpPr>
          <a:xfrm>
            <a:off x="0" y="6572272"/>
            <a:ext cx="9144000" cy="285728"/>
            <a:chOff x="0" y="6572272"/>
            <a:chExt cx="9144000" cy="285728"/>
          </a:xfrm>
        </p:grpSpPr>
        <p:pic>
          <p:nvPicPr>
            <p:cNvPr id="9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0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1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2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sp>
        <p:nvSpPr>
          <p:cNvPr id="13" name="Прямоугольник 12"/>
          <p:cNvSpPr/>
          <p:nvPr/>
        </p:nvSpPr>
        <p:spPr>
          <a:xfrm>
            <a:off x="642910" y="4643446"/>
            <a:ext cx="78581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Иконописцем мог быть только человек, имеющий особый дар от Бога. Всю свою жизнь он должен был нести непрестанный подвиг молитвы, стремиться к нравственному совершенству. Иконописцы в Древней Руси были почти исключительно иноками (монахами).</a:t>
            </a:r>
          </a:p>
        </p:txBody>
      </p:sp>
      <p:pic>
        <p:nvPicPr>
          <p:cNvPr id="14338" name="Picture 2" descr="http://www.museum.ru/imgB.asp?46044"/>
          <p:cNvPicPr>
            <a:picLocks noChangeAspect="1" noChangeArrowheads="1"/>
          </p:cNvPicPr>
          <p:nvPr/>
        </p:nvPicPr>
        <p:blipFill>
          <a:blip r:embed="rId3" cstate="print"/>
          <a:srcRect b="9449"/>
          <a:stretch>
            <a:fillRect/>
          </a:stretch>
        </p:blipFill>
        <p:spPr bwMode="auto">
          <a:xfrm>
            <a:off x="1357290" y="357166"/>
            <a:ext cx="6457950" cy="4390076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D:\Икона\0b0a8a981a82b238843829dd7063a9fc.jpg"/>
          <p:cNvPicPr>
            <a:picLocks noChangeAspect="1" noChangeArrowheads="1"/>
          </p:cNvPicPr>
          <p:nvPr/>
        </p:nvPicPr>
        <p:blipFill>
          <a:blip r:embed="rId2" cstate="print"/>
          <a:srcRect t="2904" b="5228"/>
          <a:stretch>
            <a:fillRect/>
          </a:stretch>
        </p:blipFill>
        <p:spPr bwMode="auto">
          <a:xfrm>
            <a:off x="17337" y="285728"/>
            <a:ext cx="9126663" cy="6294808"/>
          </a:xfrm>
          <a:prstGeom prst="rect">
            <a:avLst/>
          </a:prstGeom>
          <a:noFill/>
        </p:spPr>
      </p:pic>
      <p:grpSp>
        <p:nvGrpSpPr>
          <p:cNvPr id="3" name="Группа 2"/>
          <p:cNvGrpSpPr/>
          <p:nvPr/>
        </p:nvGrpSpPr>
        <p:grpSpPr>
          <a:xfrm>
            <a:off x="0" y="0"/>
            <a:ext cx="9144000" cy="285728"/>
            <a:chOff x="0" y="6572272"/>
            <a:chExt cx="9144000" cy="285728"/>
          </a:xfrm>
        </p:grpSpPr>
        <p:pic>
          <p:nvPicPr>
            <p:cNvPr id="4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5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6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grpSp>
        <p:nvGrpSpPr>
          <p:cNvPr id="8" name="Группа 7"/>
          <p:cNvGrpSpPr/>
          <p:nvPr/>
        </p:nvGrpSpPr>
        <p:grpSpPr>
          <a:xfrm>
            <a:off x="0" y="6572272"/>
            <a:ext cx="9144000" cy="285728"/>
            <a:chOff x="0" y="6572272"/>
            <a:chExt cx="9144000" cy="285728"/>
          </a:xfrm>
        </p:grpSpPr>
        <p:pic>
          <p:nvPicPr>
            <p:cNvPr id="9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0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1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2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sp>
        <p:nvSpPr>
          <p:cNvPr id="13" name="Прямоугольник 12"/>
          <p:cNvSpPr/>
          <p:nvPr/>
        </p:nvSpPr>
        <p:spPr>
          <a:xfrm>
            <a:off x="285720" y="4500570"/>
            <a:ext cx="8572560" cy="1938992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Изучение икон, знакомство с иконографией, историей знаменитых икон – это один из путей в открытии для себя мира нашей православной культуры, в том чтобы узнавать пути к вере, добру, к опыту нравственной жизни, завещанному нам нашими предками. 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Учитель\Desktop\hrani-1024x76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15" y="0"/>
            <a:ext cx="9252520" cy="693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8159127"/>
      </p:ext>
    </p:extLst>
  </p:cSld>
  <p:clrMapOvr>
    <a:masterClrMapping/>
  </p:clrMapOvr>
  <p:transition>
    <p:split orient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/>
              <a:t>Спасибо </a:t>
            </a:r>
            <a:br>
              <a:rPr lang="ru-RU" sz="7200" dirty="0" smtClean="0"/>
            </a:b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sz="6000" dirty="0" smtClean="0">
                <a:solidFill>
                  <a:schemeClr val="tx1"/>
                </a:solidFill>
              </a:rPr>
              <a:t>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2088168834"/>
      </p:ext>
    </p:extLst>
  </p:cSld>
  <p:clrMapOvr>
    <a:masterClrMapping/>
  </p:clrMapOvr>
  <p:transition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342900" lvl="0" indent="-342900">
              <a:lnSpc>
                <a:spcPct val="150000"/>
              </a:lnSpc>
              <a:spcBef>
                <a:spcPct val="20000"/>
              </a:spcBef>
            </a:pPr>
            <a:r>
              <a:rPr lang="ru-RU" sz="48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Задачи:</a:t>
            </a:r>
            <a:r>
              <a:rPr lang="ru-RU" sz="4800" dirty="0">
                <a:solidFill>
                  <a:prstClr val="black"/>
                </a:solidFill>
                <a:ea typeface="Calibri"/>
                <a:cs typeface="Times New Roman"/>
              </a:rPr>
              <a:t/>
            </a:r>
            <a:br>
              <a:rPr lang="ru-RU" sz="4800" dirty="0">
                <a:solidFill>
                  <a:prstClr val="black"/>
                </a:solidFill>
                <a:ea typeface="Calibri"/>
                <a:cs typeface="Times New Roman"/>
              </a:rPr>
            </a:b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, serif"/>
              </a:rPr>
              <a:t>1</a:t>
            </a:r>
            <a:r>
              <a:rPr lang="ru-RU" i="1" u="sng" dirty="0" smtClean="0">
                <a:solidFill>
                  <a:srgbClr val="000000"/>
                </a:solidFill>
                <a:latin typeface="Times New Roman, serif"/>
              </a:rPr>
              <a:t>.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 </a:t>
            </a:r>
            <a:r>
              <a:rPr lang="ru-RU" dirty="0" smtClean="0">
                <a:solidFill>
                  <a:srgbClr val="000000"/>
                </a:solidFill>
                <a:latin typeface="Times New Roman, serif"/>
              </a:rPr>
              <a:t>Углубить 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представление об иконе ; познакомиться с канонами иконописного изображения; понять различия в написании иконы и </a:t>
            </a:r>
            <a:r>
              <a:rPr lang="ru-RU" dirty="0" smtClean="0">
                <a:solidFill>
                  <a:srgbClr val="000000"/>
                </a:solidFill>
                <a:latin typeface="Times New Roman, serif"/>
              </a:rPr>
              <a:t>картины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.</a:t>
            </a:r>
            <a:endParaRPr lang="ru-RU" dirty="0" smtClean="0">
              <a:solidFill>
                <a:srgbClr val="000000"/>
              </a:solidFill>
              <a:latin typeface="Open Sans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Open Sans"/>
              </a:rPr>
              <a:t>2.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 </a:t>
            </a:r>
            <a:r>
              <a:rPr lang="ru-RU" dirty="0" smtClean="0">
                <a:solidFill>
                  <a:srgbClr val="000000"/>
                </a:solidFill>
                <a:latin typeface="Times New Roman, serif"/>
              </a:rPr>
              <a:t>Уяснить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, какими способами и художественными средствами в иконе изображается духовный </a:t>
            </a:r>
            <a:r>
              <a:rPr lang="ru-RU" dirty="0" smtClean="0">
                <a:solidFill>
                  <a:srgbClr val="000000"/>
                </a:solidFill>
                <a:latin typeface="Times New Roman, serif"/>
              </a:rPr>
              <a:t>мир.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, serif"/>
              </a:rPr>
              <a:t>3. Усвоить </a:t>
            </a:r>
            <a:r>
              <a:rPr lang="ru-RU" dirty="0">
                <a:solidFill>
                  <a:srgbClr val="000000"/>
                </a:solidFill>
                <a:latin typeface="Times New Roman, serif"/>
              </a:rPr>
              <a:t>отношение к иконам, как к изображению священных для православных христиан  образов; создать представление об иконописи как достоянии мировой художественной и духовной культуры.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94952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Учитель\Desktop\hrani-1024x76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15" y="0"/>
            <a:ext cx="9252520" cy="693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Группа 19"/>
          <p:cNvGrpSpPr/>
          <p:nvPr/>
        </p:nvGrpSpPr>
        <p:grpSpPr>
          <a:xfrm>
            <a:off x="0" y="0"/>
            <a:ext cx="9144000" cy="285728"/>
            <a:chOff x="0" y="6572272"/>
            <a:chExt cx="9144000" cy="285728"/>
          </a:xfrm>
        </p:grpSpPr>
        <p:pic>
          <p:nvPicPr>
            <p:cNvPr id="21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22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23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24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grpSp>
        <p:nvGrpSpPr>
          <p:cNvPr id="19" name="Группа 18"/>
          <p:cNvGrpSpPr/>
          <p:nvPr/>
        </p:nvGrpSpPr>
        <p:grpSpPr>
          <a:xfrm>
            <a:off x="0" y="6572272"/>
            <a:ext cx="9144000" cy="285728"/>
            <a:chOff x="0" y="6572272"/>
            <a:chExt cx="9144000" cy="285728"/>
          </a:xfrm>
        </p:grpSpPr>
        <p:pic>
          <p:nvPicPr>
            <p:cNvPr id="205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6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8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 descr="D:\Икона\76773255_3241851_568.jpg"/>
          <p:cNvPicPr>
            <a:picLocks noChangeAspect="1" noChangeArrowheads="1"/>
          </p:cNvPicPr>
          <p:nvPr/>
        </p:nvPicPr>
        <p:blipFill>
          <a:blip r:embed="rId2" cstate="print"/>
          <a:srcRect r="3150"/>
          <a:stretch>
            <a:fillRect/>
          </a:stretch>
        </p:blipFill>
        <p:spPr bwMode="auto">
          <a:xfrm>
            <a:off x="0" y="285728"/>
            <a:ext cx="9144000" cy="6286544"/>
          </a:xfrm>
          <a:prstGeom prst="rect">
            <a:avLst/>
          </a:prstGeom>
          <a:noFill/>
        </p:spPr>
      </p:pic>
      <p:grpSp>
        <p:nvGrpSpPr>
          <p:cNvPr id="3" name="Группа 2"/>
          <p:cNvGrpSpPr/>
          <p:nvPr/>
        </p:nvGrpSpPr>
        <p:grpSpPr>
          <a:xfrm>
            <a:off x="0" y="0"/>
            <a:ext cx="9144000" cy="285728"/>
            <a:chOff x="0" y="6572272"/>
            <a:chExt cx="9144000" cy="285728"/>
          </a:xfrm>
        </p:grpSpPr>
        <p:pic>
          <p:nvPicPr>
            <p:cNvPr id="4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5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6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grpSp>
        <p:nvGrpSpPr>
          <p:cNvPr id="8" name="Группа 7"/>
          <p:cNvGrpSpPr/>
          <p:nvPr/>
        </p:nvGrpSpPr>
        <p:grpSpPr>
          <a:xfrm>
            <a:off x="0" y="6572272"/>
            <a:ext cx="9144000" cy="285728"/>
            <a:chOff x="0" y="6572272"/>
            <a:chExt cx="9144000" cy="285728"/>
          </a:xfrm>
        </p:grpSpPr>
        <p:pic>
          <p:nvPicPr>
            <p:cNvPr id="9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0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1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2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pic>
        <p:nvPicPr>
          <p:cNvPr id="18434" name="Picture 2" descr="D:\Икона\ikonostas_selo_pervomaiskoe_big_yapfiles.r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285728"/>
            <a:ext cx="7072363" cy="6234966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357686" y="1214422"/>
            <a:ext cx="4572000" cy="4893647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Без православных икон невозможно представить православный храм. Ряд икон, отгораживающий (соединяющий) алтарь от центральной части храма – это иконостас. В центре иконостаса находятся двери, которые называются Царские врата (ворота). Справа от Царских врат всегда икона Христа. Слева – всегда икона Марии, Божией Матери…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357166"/>
            <a:ext cx="83582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Слово «икона»  имеет греческое происхождение и буквально означает «образ». Поэтому на Руси иконы часто называли </a:t>
            </a:r>
            <a:r>
              <a:rPr lang="ru-RU" sz="2400" b="1" dirty="0" err="1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образáми</a:t>
            </a:r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. Икона – писанная молитва в православии. Её содержание составляют не исторические эпохи и не богатство душевной жизни человека, а единение человека с Богом. 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0" y="0"/>
            <a:ext cx="9144000" cy="285728"/>
            <a:chOff x="0" y="6572272"/>
            <a:chExt cx="9144000" cy="285728"/>
          </a:xfrm>
        </p:grpSpPr>
        <p:pic>
          <p:nvPicPr>
            <p:cNvPr id="6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8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9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grpSp>
        <p:nvGrpSpPr>
          <p:cNvPr id="10" name="Группа 9"/>
          <p:cNvGrpSpPr/>
          <p:nvPr/>
        </p:nvGrpSpPr>
        <p:grpSpPr>
          <a:xfrm>
            <a:off x="0" y="6572272"/>
            <a:ext cx="9144000" cy="285728"/>
            <a:chOff x="0" y="6572272"/>
            <a:chExt cx="9144000" cy="285728"/>
          </a:xfrm>
        </p:grpSpPr>
        <p:pic>
          <p:nvPicPr>
            <p:cNvPr id="11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2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3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4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643182"/>
            <a:ext cx="2979738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4362" y="2643182"/>
            <a:ext cx="2805982" cy="389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2664197"/>
            <a:ext cx="2927354" cy="3874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0"/>
            <a:ext cx="9144000" cy="285728"/>
            <a:chOff x="0" y="6572272"/>
            <a:chExt cx="9144000" cy="285728"/>
          </a:xfrm>
        </p:grpSpPr>
        <p:pic>
          <p:nvPicPr>
            <p:cNvPr id="5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6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8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grpSp>
        <p:nvGrpSpPr>
          <p:cNvPr id="9" name="Группа 8"/>
          <p:cNvGrpSpPr/>
          <p:nvPr/>
        </p:nvGrpSpPr>
        <p:grpSpPr>
          <a:xfrm>
            <a:off x="0" y="6572272"/>
            <a:ext cx="9144000" cy="285728"/>
            <a:chOff x="0" y="6572272"/>
            <a:chExt cx="9144000" cy="285728"/>
          </a:xfrm>
        </p:grpSpPr>
        <p:pic>
          <p:nvPicPr>
            <p:cNvPr id="10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1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2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3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sp>
        <p:nvSpPr>
          <p:cNvPr id="14" name="Прямоугольник 13"/>
          <p:cNvSpPr/>
          <p:nvPr/>
        </p:nvSpPr>
        <p:spPr>
          <a:xfrm>
            <a:off x="285720" y="357166"/>
            <a:ext cx="464347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Первая икона Иисуса Христа имеет чудесное, сверхъестественное происхождение. По преданию она появилась ещё при жизни Иисуса Христа. Это «Спас Нерукотворный» (или «Спас на убрусе») (убрус – кусок полотна, на котором, как гласит древнее церковное предание, отпечатлелся Образ (Лик) Иисуса Христа). </a:t>
            </a:r>
          </a:p>
        </p:txBody>
      </p:sp>
      <p:pic>
        <p:nvPicPr>
          <p:cNvPr id="19" name="Рисунок 18" descr="6 ве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357166"/>
            <a:ext cx="3833006" cy="6000792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642910" y="5000636"/>
            <a:ext cx="4786346" cy="147732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Икона Спас Нерукотворный (VI в.) из храма </a:t>
            </a:r>
            <a:r>
              <a:rPr lang="ru-RU" b="1" dirty="0" err="1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Сан-Сильвестро</a:t>
            </a:r>
            <a:r>
              <a:rPr lang="ru-RU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 ин </a:t>
            </a:r>
            <a:r>
              <a:rPr lang="ru-RU" b="1" dirty="0" err="1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Капите</a:t>
            </a:r>
            <a:r>
              <a:rPr lang="ru-RU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 в Ватикане считается одним из ближайших списков с легендарного «оригинального» Нерукотворного Образа Христа</a:t>
            </a:r>
            <a:endParaRPr lang="ru-RU" b="1" dirty="0">
              <a:ln>
                <a:solidFill>
                  <a:srgbClr val="66330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azbyka.ru/forum/blog_attachment.php?attachmentid=2923&amp;thumb=1&amp;d=1317566695"/>
          <p:cNvPicPr>
            <a:picLocks noChangeAspect="1" noChangeArrowheads="1"/>
          </p:cNvPicPr>
          <p:nvPr/>
        </p:nvPicPr>
        <p:blipFill>
          <a:blip r:embed="rId2" cstate="print"/>
          <a:srcRect l="1744" r="1744"/>
          <a:stretch>
            <a:fillRect/>
          </a:stretch>
        </p:blipFill>
        <p:spPr bwMode="auto">
          <a:xfrm>
            <a:off x="0" y="241579"/>
            <a:ext cx="9144000" cy="6311615"/>
          </a:xfrm>
          <a:prstGeom prst="rect">
            <a:avLst/>
          </a:prstGeom>
          <a:noFill/>
        </p:spPr>
      </p:pic>
      <p:grpSp>
        <p:nvGrpSpPr>
          <p:cNvPr id="3" name="Группа 2"/>
          <p:cNvGrpSpPr/>
          <p:nvPr/>
        </p:nvGrpSpPr>
        <p:grpSpPr>
          <a:xfrm>
            <a:off x="0" y="0"/>
            <a:ext cx="9144000" cy="285728"/>
            <a:chOff x="0" y="6572272"/>
            <a:chExt cx="9144000" cy="285728"/>
          </a:xfrm>
        </p:grpSpPr>
        <p:pic>
          <p:nvPicPr>
            <p:cNvPr id="4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5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6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grpSp>
        <p:nvGrpSpPr>
          <p:cNvPr id="8" name="Группа 7"/>
          <p:cNvGrpSpPr/>
          <p:nvPr/>
        </p:nvGrpSpPr>
        <p:grpSpPr>
          <a:xfrm>
            <a:off x="0" y="6572272"/>
            <a:ext cx="9144000" cy="285728"/>
            <a:chOff x="0" y="6572272"/>
            <a:chExt cx="9144000" cy="285728"/>
          </a:xfrm>
        </p:grpSpPr>
        <p:pic>
          <p:nvPicPr>
            <p:cNvPr id="9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0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1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2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sp>
        <p:nvSpPr>
          <p:cNvPr id="13" name="Прямоугольник 12"/>
          <p:cNvSpPr/>
          <p:nvPr/>
        </p:nvSpPr>
        <p:spPr>
          <a:xfrm>
            <a:off x="214282" y="3357562"/>
            <a:ext cx="8715436" cy="3046988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Икона помогает верующему в молитве и является как бы «окном» в духовный мир, «проводником» к Богу. Благодаря иконе и молитве православный человек может обратиться к Нему, духовно с Ним соединиться. Поэтому верующие бережно относятся к иконам, почитают их, выражая этим свои чувства к Богу, к Богородице, к святым людям, которые по учению Церкви все живы в духовном мире, с ними можно общаться, обращаясь к ним в молитве. </a:t>
            </a:r>
            <a:endParaRPr lang="ru-RU" sz="2400" b="1" dirty="0">
              <a:ln>
                <a:solidFill>
                  <a:srgbClr val="663300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285728"/>
            <a:chOff x="0" y="6572272"/>
            <a:chExt cx="9144000" cy="285728"/>
          </a:xfrm>
        </p:grpSpPr>
        <p:pic>
          <p:nvPicPr>
            <p:cNvPr id="4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5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6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7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grpSp>
        <p:nvGrpSpPr>
          <p:cNvPr id="8" name="Группа 7"/>
          <p:cNvGrpSpPr/>
          <p:nvPr/>
        </p:nvGrpSpPr>
        <p:grpSpPr>
          <a:xfrm>
            <a:off x="0" y="6572272"/>
            <a:ext cx="9144000" cy="285728"/>
            <a:chOff x="0" y="6572272"/>
            <a:chExt cx="9144000" cy="285728"/>
          </a:xfrm>
        </p:grpSpPr>
        <p:pic>
          <p:nvPicPr>
            <p:cNvPr id="9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0" y="6572272"/>
              <a:ext cx="2428860" cy="285728"/>
            </a:xfrm>
            <a:prstGeom prst="rect">
              <a:avLst/>
            </a:prstGeom>
            <a:noFill/>
          </p:spPr>
        </p:pic>
        <p:pic>
          <p:nvPicPr>
            <p:cNvPr id="10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2428860" y="6572272"/>
              <a:ext cx="2286016" cy="285728"/>
            </a:xfrm>
            <a:prstGeom prst="rect">
              <a:avLst/>
            </a:prstGeom>
            <a:noFill/>
          </p:spPr>
        </p:pic>
        <p:pic>
          <p:nvPicPr>
            <p:cNvPr id="11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4714876" y="6572272"/>
              <a:ext cx="2143140" cy="285728"/>
            </a:xfrm>
            <a:prstGeom prst="rect">
              <a:avLst/>
            </a:prstGeom>
            <a:noFill/>
          </p:spPr>
        </p:pic>
        <p:pic>
          <p:nvPicPr>
            <p:cNvPr id="12" name="Picture 9" descr="D:\Все документы\Картинки, музыка, видео\My Pictures\Оформление и иллюстрации\Оформление\Орнаменты и фоны\111_2_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V="1">
              <a:off x="6500826" y="6572272"/>
              <a:ext cx="2643174" cy="285728"/>
            </a:xfrm>
            <a:prstGeom prst="rect">
              <a:avLst/>
            </a:prstGeom>
            <a:noFill/>
          </p:spPr>
        </p:pic>
      </p:grpSp>
      <p:sp>
        <p:nvSpPr>
          <p:cNvPr id="13" name="Прямоугольник 12"/>
          <p:cNvSpPr/>
          <p:nvPr/>
        </p:nvSpPr>
        <p:spPr>
          <a:xfrm>
            <a:off x="214282" y="714356"/>
            <a:ext cx="421484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Первым иконописцем был евангелист Лука, а первым русским иконописцем </a:t>
            </a:r>
            <a:r>
              <a:rPr lang="ru-RU" sz="2400" b="1" dirty="0" err="1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Алимпий</a:t>
            </a:r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 Печёрский. Иконы известных иконописцев Андрея Рублева, Феофана Грека, Дионисия, </a:t>
            </a:r>
            <a:r>
              <a:rPr lang="ru-RU" sz="2400" b="1" dirty="0" err="1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Симона</a:t>
            </a:r>
            <a:r>
              <a:rPr lang="ru-RU" sz="2400" b="1" dirty="0" smtClean="0">
                <a:ln>
                  <a:solidFill>
                    <a:srgbClr val="663300"/>
                  </a:solidFill>
                </a:ln>
                <a:latin typeface="Times New Roman" pitchFamily="18" charset="0"/>
                <a:cs typeface="Times New Roman" pitchFamily="18" charset="0"/>
              </a:rPr>
              <a:t> Ушакова и тысяч безымянных мастеров входят в сокровищницу мирового духовного искусства, но, прежде всего, являются достоянием русского народа. </a:t>
            </a:r>
          </a:p>
        </p:txBody>
      </p:sp>
      <p:pic>
        <p:nvPicPr>
          <p:cNvPr id="14" name="Рисунок 13" descr="15-2 ве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256623"/>
            <a:ext cx="4214842" cy="6277661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</TotalTime>
  <Words>821</Words>
  <Application>Microsoft Office PowerPoint</Application>
  <PresentationFormat>Экран (4:3)</PresentationFormat>
  <Paragraphs>45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Задачи: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</vt:lpstr>
    </vt:vector>
  </TitlesOfParts>
  <Company>Romeo1994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Михаил</dc:creator>
  <cp:lastModifiedBy>Учитель</cp:lastModifiedBy>
  <cp:revision>84</cp:revision>
  <dcterms:created xsi:type="dcterms:W3CDTF">2013-10-30T05:31:55Z</dcterms:created>
  <dcterms:modified xsi:type="dcterms:W3CDTF">2018-04-23T08:48:00Z</dcterms:modified>
</cp:coreProperties>
</file>