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96" r:id="rId3"/>
    <p:sldId id="312" r:id="rId4"/>
    <p:sldId id="315" r:id="rId5"/>
    <p:sldId id="313" r:id="rId6"/>
    <p:sldId id="289" r:id="rId7"/>
    <p:sldId id="290" r:id="rId8"/>
    <p:sldId id="297" r:id="rId9"/>
    <p:sldId id="288" r:id="rId10"/>
    <p:sldId id="308" r:id="rId11"/>
    <p:sldId id="258" r:id="rId12"/>
    <p:sldId id="316" r:id="rId13"/>
    <p:sldId id="32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1059" autoAdjust="0"/>
    <p:restoredTop sz="94419" autoAdjust="0"/>
  </p:normalViewPr>
  <p:slideViewPr>
    <p:cSldViewPr snapToGrid="0">
      <p:cViewPr varScale="1">
        <p:scale>
          <a:sx n="66" d="100"/>
          <a:sy n="66" d="100"/>
        </p:scale>
        <p:origin x="96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7B4713-8C2E-46F3-BBEA-1221CA68968D}" type="datetimeFigureOut">
              <a:rPr lang="ru-RU" smtClean="0"/>
              <a:t>15.10.2025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B5CB5A-8F90-467C-BFA2-BEA99D469E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9932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3456-8D5B-4F21-817C-A3719479DAAD}" type="datetimeFigureOut">
              <a:rPr lang="ru-RU" smtClean="0"/>
              <a:t>15.10.2025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B9E54-4639-47BD-AF3B-B00A440671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8709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3456-8D5B-4F21-817C-A3719479DAAD}" type="datetimeFigureOut">
              <a:rPr lang="ru-RU" smtClean="0"/>
              <a:t>15.10.2025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B9E54-4639-47BD-AF3B-B00A440671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310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3456-8D5B-4F21-817C-A3719479DAAD}" type="datetimeFigureOut">
              <a:rPr lang="ru-RU" smtClean="0"/>
              <a:t>15.10.2025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B9E54-4639-47BD-AF3B-B00A440671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3657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3456-8D5B-4F21-817C-A3719479DAAD}" type="datetimeFigureOut">
              <a:rPr lang="ru-RU" smtClean="0"/>
              <a:t>15.10.2025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B9E54-4639-47BD-AF3B-B00A440671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2325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3456-8D5B-4F21-817C-A3719479DAAD}" type="datetimeFigureOut">
              <a:rPr lang="ru-RU" smtClean="0"/>
              <a:t>15.10.2025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B9E54-4639-47BD-AF3B-B00A440671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2656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3456-8D5B-4F21-817C-A3719479DAAD}" type="datetimeFigureOut">
              <a:rPr lang="ru-RU" smtClean="0"/>
              <a:t>15.10.2025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B9E54-4639-47BD-AF3B-B00A440671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0368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3456-8D5B-4F21-817C-A3719479DAAD}" type="datetimeFigureOut">
              <a:rPr lang="ru-RU" smtClean="0"/>
              <a:t>15.10.2025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B9E54-4639-47BD-AF3B-B00A440671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2845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3456-8D5B-4F21-817C-A3719479DAAD}" type="datetimeFigureOut">
              <a:rPr lang="ru-RU" smtClean="0"/>
              <a:t>15.10.2025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B9E54-4639-47BD-AF3B-B00A440671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5988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3456-8D5B-4F21-817C-A3719479DAAD}" type="datetimeFigureOut">
              <a:rPr lang="ru-RU" smtClean="0"/>
              <a:t>15.10.2025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B9E54-4639-47BD-AF3B-B00A440671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1732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3456-8D5B-4F21-817C-A3719479DAAD}" type="datetimeFigureOut">
              <a:rPr lang="ru-RU" smtClean="0"/>
              <a:t>15.10.2025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B9E54-4639-47BD-AF3B-B00A440671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8129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3456-8D5B-4F21-817C-A3719479DAAD}" type="datetimeFigureOut">
              <a:rPr lang="ru-RU" smtClean="0"/>
              <a:t>15.10.2025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B9E54-4639-47BD-AF3B-B00A440671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2955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23456-8D5B-4F21-817C-A3719479DAAD}" type="datetimeFigureOut">
              <a:rPr lang="ru-RU" smtClean="0"/>
              <a:t>15.10.2025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B9E54-4639-47BD-AF3B-B00A440671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0628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https://istoria.rgo.ru/assets/media/images/razdel/6/content/1_2-1_hr_litke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771" y="56109"/>
            <a:ext cx="5449105" cy="6666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1242630" y="6195752"/>
            <a:ext cx="785246" cy="527286"/>
          </a:xfrm>
          <a:prstGeom prst="rect">
            <a:avLst/>
          </a:prstGeom>
          <a:solidFill>
            <a:schemeClr val="bg1"/>
          </a:solidFill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-291830" y="1958412"/>
            <a:ext cx="728601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600" b="1" dirty="0" smtClean="0"/>
              <a:t>Федор </a:t>
            </a:r>
            <a:r>
              <a:rPr lang="ru-RU" sz="4600" b="1" dirty="0"/>
              <a:t>Петрович </a:t>
            </a:r>
            <a:r>
              <a:rPr lang="ru-RU" sz="4600" b="1" dirty="0" smtClean="0"/>
              <a:t>Литке</a:t>
            </a:r>
            <a:endParaRPr lang="en-US" sz="4600" b="1" dirty="0" smtClean="0"/>
          </a:p>
          <a:p>
            <a:pPr algn="ctr"/>
            <a:endParaRPr lang="ru-RU" dirty="0" smtClean="0"/>
          </a:p>
          <a:p>
            <a:pPr algn="ctr"/>
            <a:r>
              <a:rPr lang="ru-RU" sz="2200" dirty="0" smtClean="0"/>
              <a:t>17 </a:t>
            </a:r>
            <a:r>
              <a:rPr lang="ru-RU" sz="2200" dirty="0"/>
              <a:t>(28) сентября 1797 </a:t>
            </a:r>
            <a:r>
              <a:rPr lang="ru-RU" sz="2200" dirty="0" smtClean="0"/>
              <a:t>года </a:t>
            </a:r>
            <a:r>
              <a:rPr lang="ru-RU" sz="2200" dirty="0"/>
              <a:t>— 8 (20) августа 1882 </a:t>
            </a:r>
            <a:r>
              <a:rPr lang="ru-RU" sz="2200" dirty="0" smtClean="0"/>
              <a:t>года</a:t>
            </a:r>
          </a:p>
          <a:p>
            <a:pPr algn="ctr"/>
            <a:endParaRPr lang="ru-RU" sz="2200" dirty="0" smtClean="0"/>
          </a:p>
          <a:p>
            <a:pPr algn="ctr"/>
            <a:r>
              <a:rPr lang="ru-RU" sz="2400" dirty="0" smtClean="0"/>
              <a:t>русский </a:t>
            </a:r>
            <a:r>
              <a:rPr lang="ru-RU" sz="2400" dirty="0"/>
              <a:t>мореплаватель, географ, </a:t>
            </a:r>
            <a:endParaRPr lang="ru-RU" sz="2400" dirty="0" smtClean="0"/>
          </a:p>
          <a:p>
            <a:pPr algn="ctr"/>
            <a:r>
              <a:rPr lang="ru-RU" sz="2400" dirty="0" smtClean="0"/>
              <a:t>исследователь </a:t>
            </a:r>
            <a:r>
              <a:rPr lang="ru-RU" sz="2400" dirty="0"/>
              <a:t>Арктики, генерал-адъютант, </a:t>
            </a:r>
            <a:endParaRPr lang="ru-RU" sz="2400" dirty="0" smtClean="0"/>
          </a:p>
          <a:p>
            <a:pPr algn="ctr"/>
            <a:r>
              <a:rPr lang="ru-RU" sz="2400" dirty="0" smtClean="0"/>
              <a:t>адмирал</a:t>
            </a:r>
            <a:r>
              <a:rPr lang="ru-RU" sz="2400" dirty="0"/>
              <a:t>, президент Академии </a:t>
            </a:r>
            <a:r>
              <a:rPr lang="ru-RU" sz="2400" dirty="0" smtClean="0"/>
              <a:t>Наук</a:t>
            </a:r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56" y="177566"/>
            <a:ext cx="1751127" cy="158718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5014400"/>
            <a:ext cx="64980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</a:rPr>
              <a:t>"как круглый сирота, в первые годы своей юности почти заброшенный, без всякой протекции, может, с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помощию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</a:rPr>
              <a:t> Божией, собственными трудами пробить себе дорогу в жизни и оставить своим потомкам доброе, незапятнанное имя"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11036" y="4960216"/>
            <a:ext cx="576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275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550" y="123775"/>
            <a:ext cx="9087093" cy="595293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11985" y="6076707"/>
            <a:ext cx="8850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31933"/>
                </a:solidFill>
                <a:latin typeface="-apple-system, BlinkMacSystemFont, 'Segoe UI', arial, Noto Serif, ubuntu, Nimbus, Roboto"/>
              </a:rPr>
              <a:t>Карта гавани Новой Земли Сочинена на правый компас с описи капитан-лейтенанта Литке 1-го в 1823 году. — </a:t>
            </a:r>
            <a:r>
              <a:rPr lang="ru-RU" dirty="0" err="1">
                <a:solidFill>
                  <a:srgbClr val="031933"/>
                </a:solidFill>
                <a:latin typeface="-apple-system, BlinkMacSystemFont, 'Segoe UI', arial, Noto Serif, ubuntu, Nimbus, Roboto"/>
              </a:rPr>
              <a:t>Б.м</a:t>
            </a:r>
            <a:r>
              <a:rPr lang="ru-RU" dirty="0">
                <a:solidFill>
                  <a:srgbClr val="031933"/>
                </a:solidFill>
                <a:latin typeface="-apple-system, BlinkMacSystemFont, 'Segoe UI', arial, Noto Serif, ubuntu, Nimbus, Roboto"/>
              </a:rPr>
              <a:t>. 1823. — 4 к.(1л.) 1цв., </a:t>
            </a:r>
            <a:r>
              <a:rPr lang="ru-RU" dirty="0" err="1">
                <a:solidFill>
                  <a:srgbClr val="031933"/>
                </a:solidFill>
                <a:latin typeface="-apple-system, BlinkMacSystemFont, 'Segoe UI', arial, Noto Serif, ubuntu, Nimbus, Roboto"/>
              </a:rPr>
              <a:t>грав</a:t>
            </a:r>
            <a:r>
              <a:rPr lang="ru-RU" dirty="0">
                <a:solidFill>
                  <a:srgbClr val="031933"/>
                </a:solidFill>
                <a:latin typeface="-apple-system, BlinkMacSystemFont, 'Segoe UI', arial, Noto Serif, ubuntu, Nimbus, Roboto"/>
              </a:rPr>
              <a:t>.; 26х35 см</a:t>
            </a:r>
            <a:r>
              <a:rPr lang="ru-RU" dirty="0" smtClean="0">
                <a:solidFill>
                  <a:srgbClr val="031933"/>
                </a:solidFill>
                <a:latin typeface="-apple-system, BlinkMacSystemFont, 'Segoe UI', arial, Noto Serif, ubuntu, Nimbus, Roboto"/>
              </a:rPr>
              <a:t>.</a:t>
            </a:r>
            <a:r>
              <a:rPr lang="en-US" dirty="0" smtClean="0">
                <a:solidFill>
                  <a:srgbClr val="031933"/>
                </a:solidFill>
                <a:latin typeface="-apple-system, BlinkMacSystemFont, 'Segoe UI', arial, Noto Serif, ubuntu, Nimbus, Roboto"/>
              </a:rPr>
              <a:t> 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242630" y="6195752"/>
            <a:ext cx="785246" cy="527286"/>
          </a:xfrm>
          <a:prstGeom prst="rect">
            <a:avLst/>
          </a:prstGeom>
          <a:noFill/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6749" y="123775"/>
            <a:ext cx="1751127" cy="1587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19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istoria.rgo.ru/assets/media/images/razdel/6/content/1_3_hr_r117_01_071_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335" y="200229"/>
            <a:ext cx="4092844" cy="634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03117" y="4543890"/>
            <a:ext cx="44032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>
                <a:solidFill>
                  <a:srgbClr val="2C2C2C"/>
                </a:solidFill>
              </a:rPr>
              <a:t>Великий </a:t>
            </a:r>
            <a:r>
              <a:rPr lang="ru-RU" sz="2000" b="1" dirty="0" smtClean="0">
                <a:solidFill>
                  <a:srgbClr val="2C2C2C"/>
                </a:solidFill>
              </a:rPr>
              <a:t>Князь</a:t>
            </a:r>
            <a:endParaRPr lang="en-US" sz="2000" b="1" dirty="0" smtClean="0">
              <a:solidFill>
                <a:srgbClr val="2C2C2C"/>
              </a:solidFill>
            </a:endParaRPr>
          </a:p>
          <a:p>
            <a:pPr algn="r"/>
            <a:r>
              <a:rPr lang="ru-RU" sz="2000" b="1" dirty="0" smtClean="0">
                <a:solidFill>
                  <a:srgbClr val="2C2C2C"/>
                </a:solidFill>
              </a:rPr>
              <a:t>Константин </a:t>
            </a:r>
            <a:r>
              <a:rPr lang="ru-RU" sz="2000" b="1" dirty="0">
                <a:solidFill>
                  <a:srgbClr val="2C2C2C"/>
                </a:solidFill>
              </a:rPr>
              <a:t>Николаевич </a:t>
            </a:r>
            <a:endParaRPr lang="en-US" sz="2000" b="1" dirty="0" smtClean="0">
              <a:solidFill>
                <a:srgbClr val="2C2C2C"/>
              </a:solidFill>
            </a:endParaRPr>
          </a:p>
          <a:p>
            <a:pPr algn="r"/>
            <a:r>
              <a:rPr lang="ru-RU" sz="2000" i="1" dirty="0" smtClean="0">
                <a:solidFill>
                  <a:srgbClr val="2C2C2C"/>
                </a:solidFill>
              </a:rPr>
              <a:t>(</a:t>
            </a:r>
            <a:r>
              <a:rPr lang="ru-RU" sz="2000" i="1" dirty="0">
                <a:solidFill>
                  <a:srgbClr val="2C2C2C"/>
                </a:solidFill>
              </a:rPr>
              <a:t>1827-1892</a:t>
            </a:r>
            <a:r>
              <a:rPr lang="ru-RU" sz="2000" i="1" dirty="0" smtClean="0">
                <a:solidFill>
                  <a:srgbClr val="2C2C2C"/>
                </a:solidFill>
              </a:rPr>
              <a:t>),</a:t>
            </a:r>
          </a:p>
          <a:p>
            <a:pPr algn="r"/>
            <a:r>
              <a:rPr lang="ru-RU" sz="2000" i="1" dirty="0" smtClean="0">
                <a:solidFill>
                  <a:srgbClr val="2C2C2C"/>
                </a:solidFill>
              </a:rPr>
              <a:t>Ученик Ф.П.Литке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242630" y="6195752"/>
            <a:ext cx="785246" cy="527286"/>
          </a:xfrm>
          <a:prstGeom prst="rect">
            <a:avLst/>
          </a:prstGeom>
          <a:solidFill>
            <a:schemeClr val="bg1"/>
          </a:solidFill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90" y="200229"/>
            <a:ext cx="1751127" cy="1587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55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242630" y="6195752"/>
            <a:ext cx="785246" cy="527286"/>
          </a:xfrm>
          <a:prstGeom prst="rect">
            <a:avLst/>
          </a:prstGeom>
          <a:noFill/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2" descr="Picture backgrou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30" t="26337" r="51653" b="25565"/>
          <a:stretch/>
        </p:blipFill>
        <p:spPr bwMode="auto">
          <a:xfrm>
            <a:off x="5395540" y="105202"/>
            <a:ext cx="5166140" cy="4347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фото исторического документ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62" y="122408"/>
            <a:ext cx="4606915" cy="644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395540" y="4299271"/>
            <a:ext cx="60344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2C2C2C"/>
                </a:solidFill>
              </a:rPr>
              <a:t>Высочайшее </a:t>
            </a:r>
            <a:r>
              <a:rPr lang="ru-RU" sz="2000" b="1" dirty="0" smtClean="0">
                <a:solidFill>
                  <a:srgbClr val="2C2C2C"/>
                </a:solidFill>
              </a:rPr>
              <a:t>повеление Николая </a:t>
            </a:r>
            <a:r>
              <a:rPr lang="ru-RU" sz="2000" b="1" dirty="0">
                <a:solidFill>
                  <a:srgbClr val="2C2C2C"/>
                </a:solidFill>
              </a:rPr>
              <a:t>I</a:t>
            </a:r>
          </a:p>
          <a:p>
            <a:pPr algn="ctr"/>
            <a:r>
              <a:rPr lang="ru-RU" sz="2000" dirty="0">
                <a:solidFill>
                  <a:srgbClr val="2C2C2C"/>
                </a:solidFill>
              </a:rPr>
              <a:t>об </a:t>
            </a:r>
            <a:r>
              <a:rPr lang="ru-RU" sz="2000" dirty="0" smtClean="0">
                <a:solidFill>
                  <a:srgbClr val="2C2C2C"/>
                </a:solidFill>
              </a:rPr>
              <a:t>учреждении Русского географического общества</a:t>
            </a:r>
            <a:endParaRPr lang="ru-RU" sz="2000" dirty="0">
              <a:solidFill>
                <a:srgbClr val="2C2C2C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389642"/>
              </p:ext>
            </p:extLst>
          </p:nvPr>
        </p:nvGraphicFramePr>
        <p:xfrm>
          <a:off x="6788467" y="5217344"/>
          <a:ext cx="2868082" cy="9784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68082">
                  <a:extLst>
                    <a:ext uri="{9D8B030D-6E8A-4147-A177-3AD203B41FA5}">
                      <a16:colId xmlns:a16="http://schemas.microsoft.com/office/drawing/2014/main" val="1227027084"/>
                    </a:ext>
                  </a:extLst>
                </a:gridCol>
              </a:tblGrid>
              <a:tr h="49675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0" dirty="0" smtClean="0">
                          <a:solidFill>
                            <a:schemeClr val="tx1"/>
                          </a:solidFill>
                          <a:effectLst/>
                        </a:rPr>
                        <a:t>1845</a:t>
                      </a:r>
                      <a:r>
                        <a:rPr lang="ru-RU" sz="6000" dirty="0" smtClean="0">
                          <a:solidFill>
                            <a:schemeClr val="tx1"/>
                          </a:solidFill>
                          <a:effectLst/>
                        </a:rPr>
                        <a:t> г.</a:t>
                      </a:r>
                      <a:endParaRPr lang="ru-RU" sz="6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80810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584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1242630" y="6195752"/>
            <a:ext cx="785246" cy="527286"/>
          </a:xfrm>
          <a:prstGeom prst="rect">
            <a:avLst/>
          </a:prstGeom>
          <a:noFill/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13</a:t>
            </a:r>
            <a:endParaRPr lang="ru-RU" sz="3600" b="1" dirty="0" smtClean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95419" y="2887198"/>
            <a:ext cx="11239834" cy="29446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8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707" y="975174"/>
            <a:ext cx="2794636" cy="24852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43" y="340009"/>
            <a:ext cx="4214159" cy="3819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60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undefin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35" y="128330"/>
            <a:ext cx="5166287" cy="622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610435" y="2268297"/>
            <a:ext cx="6758253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600" b="1" dirty="0" smtClean="0"/>
              <a:t>Иван Саввич </a:t>
            </a:r>
            <a:r>
              <a:rPr lang="ru-RU" sz="4600" b="1" dirty="0" err="1" smtClean="0"/>
              <a:t>Сульменев</a:t>
            </a:r>
            <a:r>
              <a:rPr lang="ru-RU" sz="4600" dirty="0"/>
              <a:t> </a:t>
            </a:r>
            <a:endParaRPr lang="ru-RU" sz="46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7</a:t>
            </a:r>
            <a:r>
              <a:rPr lang="ru-RU" sz="2400" dirty="0"/>
              <a:t> января </a:t>
            </a:r>
            <a:r>
              <a:rPr lang="ru-RU" sz="2400" dirty="0" smtClean="0"/>
              <a:t>1771—</a:t>
            </a:r>
            <a:r>
              <a:rPr lang="ru-RU" sz="2400" dirty="0"/>
              <a:t> 22 мая 1851 </a:t>
            </a:r>
            <a:r>
              <a:rPr lang="ru-RU" sz="2400" dirty="0" smtClean="0"/>
              <a:t>года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российский </a:t>
            </a:r>
            <a:r>
              <a:rPr lang="ru-RU" sz="2400" dirty="0"/>
              <a:t>адмирал, председатель морского </a:t>
            </a:r>
            <a:r>
              <a:rPr lang="ru-RU" sz="2400" dirty="0" smtClean="0"/>
              <a:t>генерал-</a:t>
            </a:r>
            <a:r>
              <a:rPr lang="ru-RU" sz="2400" dirty="0" err="1" smtClean="0"/>
              <a:t>аудиториата</a:t>
            </a:r>
            <a:endParaRPr lang="ru-RU" sz="24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9765" y="6353706"/>
            <a:ext cx="4402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i="1" dirty="0"/>
              <a:t>(портрет написан в конце 1840-ых годов)</a:t>
            </a:r>
            <a:endParaRPr lang="ru-RU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242630" y="6195752"/>
            <a:ext cx="785246" cy="527286"/>
          </a:xfrm>
          <a:prstGeom prst="rect">
            <a:avLst/>
          </a:prstGeom>
          <a:noFill/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058" y="187296"/>
            <a:ext cx="1751127" cy="1587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52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868869" y="2209931"/>
            <a:ext cx="6378874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600" b="1" dirty="0" smtClean="0"/>
              <a:t>Головнин</a:t>
            </a:r>
          </a:p>
          <a:p>
            <a:pPr algn="ctr"/>
            <a:r>
              <a:rPr lang="ru-RU" sz="4600" b="1" dirty="0" smtClean="0"/>
              <a:t>Василий Михайлович</a:t>
            </a:r>
            <a:r>
              <a:rPr lang="ru-RU" sz="4600" dirty="0"/>
              <a:t> </a:t>
            </a:r>
            <a:endParaRPr lang="ru-RU" sz="46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/>
              <a:t>8 </a:t>
            </a:r>
            <a:r>
              <a:rPr lang="ru-RU" sz="2400" dirty="0" smtClean="0"/>
              <a:t>апреля</a:t>
            </a:r>
            <a:r>
              <a:rPr lang="ru-RU" sz="2400" dirty="0"/>
              <a:t> </a:t>
            </a:r>
            <a:r>
              <a:rPr lang="ru-RU" sz="2400" dirty="0" smtClean="0"/>
              <a:t>1776—</a:t>
            </a:r>
            <a:r>
              <a:rPr lang="ru-RU" sz="2400" dirty="0"/>
              <a:t> </a:t>
            </a:r>
            <a:r>
              <a:rPr lang="ru-RU" sz="2400" dirty="0" smtClean="0"/>
              <a:t>29 июня</a:t>
            </a:r>
            <a:r>
              <a:rPr lang="ru-RU" sz="2400" dirty="0"/>
              <a:t> </a:t>
            </a:r>
            <a:r>
              <a:rPr lang="ru-RU" sz="2400" dirty="0" smtClean="0"/>
              <a:t>1831 года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вице-адмирал</a:t>
            </a:r>
            <a:r>
              <a:rPr lang="ru-RU" sz="2400" dirty="0"/>
              <a:t>,</a:t>
            </a:r>
          </a:p>
          <a:p>
            <a:pPr algn="ctr"/>
            <a:r>
              <a:rPr lang="ru-RU" sz="2400" dirty="0"/>
              <a:t>русский мореплаватель и </a:t>
            </a:r>
            <a:r>
              <a:rPr lang="ru-RU" sz="2400" dirty="0" smtClean="0"/>
              <a:t>мемуарист,</a:t>
            </a:r>
          </a:p>
          <a:p>
            <a:pPr algn="ctr"/>
            <a:r>
              <a:rPr lang="ru-RU" sz="2400" dirty="0" smtClean="0"/>
              <a:t>руководитель двух </a:t>
            </a:r>
            <a:r>
              <a:rPr lang="ru-RU" sz="2400" dirty="0"/>
              <a:t>кругосветных</a:t>
            </a:r>
            <a:r>
              <a:rPr lang="ru-RU" sz="2400" dirty="0" smtClean="0"/>
              <a:t> экспедиций 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242630" y="6195752"/>
            <a:ext cx="785246" cy="527286"/>
          </a:xfrm>
          <a:prstGeom prst="rect">
            <a:avLst/>
          </a:prstGeom>
          <a:noFill/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058" y="187296"/>
            <a:ext cx="1751127" cy="15871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06" y="428017"/>
            <a:ext cx="5865012" cy="5865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97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72746" y="2751121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Шлюп «Камчатка» — российский парусный корабль, построенный в 1817 году корабельным мастером В. Ф. </a:t>
            </a:r>
            <a:r>
              <a:rPr lang="ru-RU" dirty="0" err="1">
                <a:solidFill>
                  <a:srgbClr val="202122"/>
                </a:solidFill>
                <a:latin typeface="Arial" panose="020B0604020202020204" pitchFamily="34" charset="0"/>
              </a:rPr>
              <a:t>Стокке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. В 1817—1819 годах совершил кругосветное плавание под командованием капитана 2 ранга В. М. Головнина из Кронштадта в Ново-Архангельск и обратно.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065888" y="5021173"/>
            <a:ext cx="2709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Рисунок А. В. </a:t>
            </a:r>
            <a:r>
              <a:rPr lang="ru-RU" dirty="0" err="1">
                <a:solidFill>
                  <a:srgbClr val="202122"/>
                </a:solidFill>
                <a:latin typeface="Arial" panose="020B0604020202020204" pitchFamily="34" charset="0"/>
              </a:rPr>
              <a:t>Карелова</a:t>
            </a:r>
            <a:endParaRPr lang="ru-RU" dirty="0"/>
          </a:p>
        </p:txBody>
      </p:sp>
      <p:pic>
        <p:nvPicPr>
          <p:cNvPr id="3076" name="Picture 4" descr="https://data.cyclowiki.org/images/9/9f/%D0%A8%D0%BB%D1%8E%D0%BF_%D0%9A%D0%B0%D0%BC%D1%87%D0%B0%D1%82%D0%BA%D0%B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922" y="109801"/>
            <a:ext cx="3952067" cy="63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058" y="187296"/>
            <a:ext cx="1751127" cy="158718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1242630" y="6195752"/>
            <a:ext cx="785246" cy="527286"/>
          </a:xfrm>
          <a:prstGeom prst="rect">
            <a:avLst/>
          </a:prstGeom>
          <a:noFill/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82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ndefin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130" y="754014"/>
            <a:ext cx="10324895" cy="6103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31609" y="177766"/>
            <a:ext cx="10785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202122"/>
                </a:solidFill>
                <a:latin typeface="Arial" panose="020B0604020202020204" pitchFamily="34" charset="0"/>
              </a:rPr>
              <a:t>Плавания В. М. </a:t>
            </a:r>
            <a:r>
              <a:rPr lang="ru-RU" b="1" dirty="0" smtClean="0">
                <a:solidFill>
                  <a:srgbClr val="202122"/>
                </a:solidFill>
                <a:latin typeface="Arial" panose="020B0604020202020204" pitchFamily="34" charset="0"/>
              </a:rPr>
              <a:t>Головнина на </a:t>
            </a:r>
            <a:r>
              <a:rPr lang="ru-RU" b="1" dirty="0">
                <a:solidFill>
                  <a:srgbClr val="202122"/>
                </a:solidFill>
                <a:latin typeface="Arial" panose="020B0604020202020204" pitchFamily="34" charset="0"/>
              </a:rPr>
              <a:t>шлюпе </a:t>
            </a:r>
            <a:r>
              <a:rPr lang="ru-RU" b="1" dirty="0" smtClean="0">
                <a:solidFill>
                  <a:srgbClr val="202122"/>
                </a:solidFill>
                <a:latin typeface="Arial" panose="020B0604020202020204" pitchFamily="34" charset="0"/>
              </a:rPr>
              <a:t> «</a:t>
            </a:r>
            <a:r>
              <a:rPr lang="ru-RU" b="1" dirty="0">
                <a:solidFill>
                  <a:srgbClr val="202122"/>
                </a:solidFill>
                <a:latin typeface="Arial" panose="020B0604020202020204" pitchFamily="34" charset="0"/>
              </a:rPr>
              <a:t>Диана</a:t>
            </a:r>
            <a:r>
              <a:rPr lang="ru-RU" b="1" dirty="0" smtClean="0">
                <a:solidFill>
                  <a:srgbClr val="202122"/>
                </a:solidFill>
                <a:latin typeface="Arial" panose="020B0604020202020204" pitchFamily="34" charset="0"/>
              </a:rPr>
              <a:t>»(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синий маршрут</a:t>
            </a:r>
            <a:r>
              <a:rPr lang="ru-RU" b="1" dirty="0">
                <a:solidFill>
                  <a:srgbClr val="202122"/>
                </a:solidFill>
                <a:latin typeface="Arial" panose="020B0604020202020204" pitchFamily="34" charset="0"/>
              </a:rPr>
              <a:t>) </a:t>
            </a:r>
            <a:r>
              <a:rPr lang="ru-RU" b="1" dirty="0" smtClean="0">
                <a:solidFill>
                  <a:srgbClr val="202122"/>
                </a:solidFill>
                <a:latin typeface="Arial" panose="020B0604020202020204" pitchFamily="34" charset="0"/>
              </a:rPr>
              <a:t>           в 1808 — 1811 годах </a:t>
            </a:r>
          </a:p>
          <a:p>
            <a:r>
              <a:rPr lang="ru-RU" b="1" dirty="0">
                <a:solidFill>
                  <a:srgbClr val="202122"/>
                </a:solidFill>
                <a:latin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srgbClr val="202122"/>
                </a:solidFill>
                <a:latin typeface="Arial" panose="020B0604020202020204" pitchFamily="34" charset="0"/>
              </a:rPr>
              <a:t>                                                на шлюпе </a:t>
            </a:r>
            <a:r>
              <a:rPr lang="ru-RU" b="1" dirty="0">
                <a:solidFill>
                  <a:srgbClr val="202122"/>
                </a:solidFill>
                <a:latin typeface="Arial" panose="020B0604020202020204" pitchFamily="34" charset="0"/>
              </a:rPr>
              <a:t>«Камчатка» (</a:t>
            </a:r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</a:rPr>
              <a:t>красный маршрут</a:t>
            </a:r>
            <a:r>
              <a:rPr lang="ru-RU" b="1" dirty="0">
                <a:solidFill>
                  <a:srgbClr val="202122"/>
                </a:solidFill>
                <a:latin typeface="Arial" panose="020B0604020202020204" pitchFamily="34" charset="0"/>
              </a:rPr>
              <a:t>) в </a:t>
            </a:r>
            <a:r>
              <a:rPr lang="ru-RU" b="1" dirty="0" smtClean="0">
                <a:solidFill>
                  <a:srgbClr val="202122"/>
                </a:solidFill>
                <a:latin typeface="Arial" panose="020B0604020202020204" pitchFamily="34" charset="0"/>
              </a:rPr>
              <a:t>1817 — 1819 годах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242630" y="6195752"/>
            <a:ext cx="785246" cy="527286"/>
          </a:xfrm>
          <a:prstGeom prst="rect">
            <a:avLst/>
          </a:prstGeom>
          <a:noFill/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10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topwar.ru/uploads/posts/2017-09/1505687207_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429" y="176065"/>
            <a:ext cx="8863974" cy="5894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49788" y="6136229"/>
            <a:ext cx="36553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202122"/>
                </a:solidFill>
              </a:rPr>
              <a:t>Шлюп «Сенявин»</a:t>
            </a:r>
          </a:p>
          <a:p>
            <a:r>
              <a:rPr lang="ru-RU" i="1" dirty="0">
                <a:solidFill>
                  <a:srgbClr val="202122"/>
                </a:solidFill>
              </a:rPr>
              <a:t>Евгений Валерианович </a:t>
            </a:r>
            <a:r>
              <a:rPr lang="ru-RU" i="1" dirty="0" smtClean="0">
                <a:solidFill>
                  <a:srgbClr val="202122"/>
                </a:solidFill>
              </a:rPr>
              <a:t>Войшвилло</a:t>
            </a:r>
            <a:r>
              <a:rPr lang="ru-RU" b="1" dirty="0" smtClean="0">
                <a:solidFill>
                  <a:srgbClr val="202122"/>
                </a:solidFill>
              </a:rPr>
              <a:t> </a:t>
            </a:r>
            <a:endParaRPr lang="ru-RU" b="1" dirty="0">
              <a:solidFill>
                <a:srgbClr val="20212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242630" y="6195752"/>
            <a:ext cx="785246" cy="527286"/>
          </a:xfrm>
          <a:prstGeom prst="rect">
            <a:avLst/>
          </a:prstGeom>
          <a:noFill/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058" y="187296"/>
            <a:ext cx="1751127" cy="1587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19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 1 of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66" y="469783"/>
            <a:ext cx="11774403" cy="6073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242630" y="6195752"/>
            <a:ext cx="785246" cy="527286"/>
          </a:xfrm>
          <a:prstGeom prst="rect">
            <a:avLst/>
          </a:prstGeom>
          <a:solidFill>
            <a:schemeClr val="bg1"/>
          </a:solidFill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55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Экспедиция Ф.П.Литке. Бриг «Новая Земля». В. Кос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009" y="457656"/>
            <a:ext cx="11741286" cy="5467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71702" y="6090063"/>
            <a:ext cx="5561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202122"/>
                </a:solidFill>
              </a:rPr>
              <a:t>Экспедиция Ф.П</a:t>
            </a:r>
            <a:r>
              <a:rPr lang="ru-RU" b="1" dirty="0" smtClean="0">
                <a:solidFill>
                  <a:srgbClr val="202122"/>
                </a:solidFill>
              </a:rPr>
              <a:t>. Литке</a:t>
            </a:r>
            <a:r>
              <a:rPr lang="ru-RU" b="1" dirty="0">
                <a:solidFill>
                  <a:srgbClr val="202122"/>
                </a:solidFill>
              </a:rPr>
              <a:t>. Бриг «Новая Земля</a:t>
            </a:r>
            <a:r>
              <a:rPr lang="ru-RU" b="1" dirty="0" smtClean="0">
                <a:solidFill>
                  <a:srgbClr val="202122"/>
                </a:solidFill>
              </a:rPr>
              <a:t>». </a:t>
            </a:r>
            <a:r>
              <a:rPr lang="ru-RU" b="1" dirty="0">
                <a:solidFill>
                  <a:srgbClr val="202122"/>
                </a:solidFill>
              </a:rPr>
              <a:t>В. Косов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242630" y="6195752"/>
            <a:ext cx="785246" cy="527286"/>
          </a:xfrm>
          <a:prstGeom prst="rect">
            <a:avLst/>
          </a:prstGeom>
          <a:noFill/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79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topwar.ru/uploads/posts/2017-09/1505687210_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511" y="154830"/>
            <a:ext cx="10293293" cy="6626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1242630" y="6195752"/>
            <a:ext cx="785246" cy="527286"/>
          </a:xfrm>
          <a:prstGeom prst="rect">
            <a:avLst/>
          </a:prstGeom>
          <a:noFill/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63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2294</TotalTime>
  <Words>232</Words>
  <Application>Microsoft Office PowerPoint</Application>
  <PresentationFormat>Широкоэкранный</PresentationFormat>
  <Paragraphs>51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-apple-system, BlinkMacSystemFont, 'Segoe UI', arial, Noto Serif, ubuntu, Nimbus, Roboto</vt:lpstr>
      <vt:lpstr>Arial</vt:lpstr>
      <vt:lpstr>Calibri</vt:lpstr>
      <vt:lpstr>Calibri Light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Русское географическое общество. История достижений.  Фёдор Петрович Литке</dc:title>
  <dc:creator>Елена</dc:creator>
  <cp:lastModifiedBy>Дом</cp:lastModifiedBy>
  <cp:revision>205</cp:revision>
  <dcterms:created xsi:type="dcterms:W3CDTF">2025-03-03T15:15:01Z</dcterms:created>
  <dcterms:modified xsi:type="dcterms:W3CDTF">2025-10-15T15:24:46Z</dcterms:modified>
</cp:coreProperties>
</file>