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75" r:id="rId8"/>
    <p:sldId id="276" r:id="rId9"/>
    <p:sldId id="278" r:id="rId10"/>
    <p:sldId id="263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7" r:id="rId19"/>
    <p:sldId id="261" r:id="rId20"/>
    <p:sldId id="265" r:id="rId21"/>
    <p:sldId id="270" r:id="rId22"/>
    <p:sldId id="273" r:id="rId23"/>
    <p:sldId id="272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05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301208"/>
            <a:ext cx="8305800" cy="1368152"/>
          </a:xfrm>
        </p:spPr>
        <p:txBody>
          <a:bodyPr/>
          <a:lstStyle/>
          <a:p>
            <a:r>
              <a:rPr lang="ru-RU" sz="6000" dirty="0" smtClean="0">
                <a:solidFill>
                  <a:schemeClr val="tx2">
                    <a:lumMod val="10000"/>
                  </a:schemeClr>
                </a:solidFill>
              </a:rPr>
              <a:t>Я  помню! Я горжусь!</a:t>
            </a:r>
            <a:endParaRPr lang="ru-RU" sz="6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064896" cy="1080120"/>
          </a:xfrm>
        </p:spPr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</a:rPr>
              <a:t>Школьная линейка, посвященная празднику 9 мая.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Admin\Desktop\все о ВОВ\вов проект\вов фото и презентации\25500_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28800"/>
            <a:ext cx="4896544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394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31301" y="2276872"/>
            <a:ext cx="4032448" cy="720080"/>
          </a:xfrm>
        </p:spPr>
        <p:txBody>
          <a:bodyPr/>
          <a:lstStyle/>
          <a:p>
            <a:pPr algn="ctr"/>
            <a:r>
              <a:rPr lang="ru-RU" sz="2400" dirty="0" smtClean="0"/>
              <a:t>Город  жил  без  еды, воды,  тепла.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27584" y="4077073"/>
            <a:ext cx="3096344" cy="1872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932039" y="3501007"/>
            <a:ext cx="3600401" cy="27363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949" y="332656"/>
            <a:ext cx="8229600" cy="1584176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effectLst/>
              </a:rPr>
              <a:t>В сентябре </a:t>
            </a:r>
            <a:r>
              <a:rPr lang="ru-RU" sz="3200" b="1" dirty="0" smtClean="0">
                <a:effectLst/>
              </a:rPr>
              <a:t>1941 </a:t>
            </a:r>
            <a:r>
              <a:rPr lang="ru-RU" sz="3200" b="1" dirty="0">
                <a:effectLst/>
              </a:rPr>
              <a:t>года Ленинград оказался в кольце окружения. Б</a:t>
            </a:r>
            <a:r>
              <a:rPr lang="ru-RU" sz="3200" b="1" dirty="0" smtClean="0">
                <a:effectLst/>
              </a:rPr>
              <a:t>локада Ленинграда   </a:t>
            </a:r>
            <a:r>
              <a:rPr lang="ru-RU" sz="3200" b="1" dirty="0">
                <a:effectLst/>
              </a:rPr>
              <a:t>продолжалась </a:t>
            </a:r>
            <a:r>
              <a:rPr lang="ru-RU" sz="3200" b="1" dirty="0" smtClean="0">
                <a:effectLst/>
              </a:rPr>
              <a:t>  900   дней.</a:t>
            </a:r>
            <a:endParaRPr lang="ru-RU" sz="32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4008" y="2276872"/>
            <a:ext cx="4248472" cy="792088"/>
          </a:xfrm>
        </p:spPr>
        <p:txBody>
          <a:bodyPr/>
          <a:lstStyle/>
          <a:p>
            <a:pPr algn="ctr"/>
            <a:r>
              <a:rPr lang="ru-RU" sz="2400" dirty="0" smtClean="0"/>
              <a:t>Количество хлеба, которое выдавалось по карточке.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424847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5" y="3197595"/>
            <a:ext cx="417646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14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2060848"/>
            <a:ext cx="7056784" cy="4464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980728"/>
            <a:ext cx="6912768" cy="648072"/>
          </a:xfrm>
        </p:spPr>
        <p:txBody>
          <a:bodyPr>
            <a:noAutofit/>
          </a:bodyPr>
          <a:lstStyle/>
          <a:p>
            <a:pPr algn="just"/>
            <a:endParaRPr lang="ru-RU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597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152400"/>
            <a:ext cx="8424936" cy="2413000"/>
          </a:xfrm>
        </p:spPr>
        <p:txBody>
          <a:bodyPr>
            <a:noAutofit/>
          </a:bodyPr>
          <a:lstStyle/>
          <a:p>
            <a:pPr algn="just"/>
            <a:r>
              <a:rPr lang="ru-RU" sz="4800" dirty="0" smtClean="0"/>
              <a:t>За годы войны в немецких концлагерях погибли около </a:t>
            </a:r>
            <a:br>
              <a:rPr lang="ru-RU" sz="4800" dirty="0" smtClean="0"/>
            </a:br>
            <a:r>
              <a:rPr lang="ru-RU" sz="4800" dirty="0" smtClean="0"/>
              <a:t>4  миллионов человек.</a:t>
            </a:r>
            <a:endParaRPr lang="ru-RU" sz="4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64904"/>
            <a:ext cx="4248472" cy="3940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9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872208"/>
          </a:xfrm>
        </p:spPr>
        <p:txBody>
          <a:bodyPr>
            <a:noAutofit/>
          </a:bodyPr>
          <a:lstStyle/>
          <a:p>
            <a:pPr algn="just"/>
            <a:r>
              <a:rPr lang="ru-RU" sz="3600" dirty="0">
                <a:effectLst/>
              </a:rPr>
              <a:t>На занятых немцами территориях многие люди уходили в леса, формировали </a:t>
            </a:r>
            <a:r>
              <a:rPr lang="ru-RU" sz="3600" b="1" dirty="0">
                <a:effectLst/>
              </a:rPr>
              <a:t>партизанские </a:t>
            </a:r>
            <a:r>
              <a:rPr lang="ru-RU" sz="3600" b="1" dirty="0" smtClean="0">
                <a:effectLst/>
              </a:rPr>
              <a:t>отряды.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3"/>
            <a:ext cx="5832648" cy="410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50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3068960"/>
            <a:ext cx="6192688" cy="3027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68488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/>
              <a:t>Сражение под Прохоровкой </a:t>
            </a:r>
            <a:r>
              <a:rPr lang="ru-RU" sz="3200" dirty="0" smtClean="0"/>
              <a:t>– крупнейшее </a:t>
            </a:r>
            <a:r>
              <a:rPr lang="ru-RU" sz="3200" b="1" dirty="0" smtClean="0"/>
              <a:t>танковое сражение   </a:t>
            </a:r>
            <a:r>
              <a:rPr lang="ru-RU" sz="3200" dirty="0" smtClean="0"/>
              <a:t>между частями германской  и советской армии в ходе  Курской битвы.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662473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1793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872208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/>
              <a:t>С огромной  радостью и благодарностью встречали  жители Европы наших солдат</a:t>
            </a:r>
            <a:r>
              <a:rPr lang="ru-RU" sz="3600" b="1" dirty="0" smtClean="0"/>
              <a:t>.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64088" y="3785642"/>
            <a:ext cx="2736304" cy="696704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320480" cy="344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4176464" cy="344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672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39552" y="1196752"/>
            <a:ext cx="3888432" cy="4032448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Весной 1941 года  наши войска  вступили на территорию Германии. 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77" b="2990"/>
          <a:stretch/>
        </p:blipFill>
        <p:spPr bwMode="auto">
          <a:xfrm>
            <a:off x="4788024" y="692696"/>
            <a:ext cx="4032448" cy="5516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673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95536" y="404664"/>
            <a:ext cx="8460432" cy="1151409"/>
          </a:xfrm>
        </p:spPr>
        <p:txBody>
          <a:bodyPr/>
          <a:lstStyle/>
          <a:p>
            <a:pPr algn="ctr"/>
            <a:r>
              <a:rPr lang="ru-RU" sz="6000" b="1" dirty="0" smtClean="0"/>
              <a:t>9</a:t>
            </a:r>
            <a:r>
              <a:rPr lang="ru-RU" b="1" dirty="0" smtClean="0"/>
              <a:t> МАЯ – День Победы!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517"/>
          <a:stretch/>
        </p:blipFill>
        <p:spPr bwMode="auto">
          <a:xfrm>
            <a:off x="1187624" y="2492896"/>
            <a:ext cx="715738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97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964488" cy="140439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Почему наш народ смог победить?</a:t>
            </a:r>
            <a:endParaRPr lang="ru-RU" sz="4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3456384" cy="24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73" y="4221088"/>
            <a:ext cx="3477766" cy="24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36576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034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52400"/>
            <a:ext cx="8003232" cy="1548408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Операции проводились в полевых условиях и днём и ночью.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Admin\Desktop\военные медики\4ffafe78d6b78_normal_7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52708"/>
            <a:ext cx="7488832" cy="4688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04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316538" y="476250"/>
            <a:ext cx="3827462" cy="5822950"/>
          </a:xfrm>
        </p:spPr>
        <p:txBody>
          <a:bodyPr>
            <a:normAutofit fontScale="90000"/>
          </a:bodyPr>
          <a:lstStyle/>
          <a:p>
            <a:r>
              <a:rPr lang="ru-RU" sz="3800" dirty="0">
                <a:effectLst/>
              </a:rPr>
              <a:t>А может,  не было войны,</a:t>
            </a:r>
            <a:br>
              <a:rPr lang="ru-RU" sz="3800" dirty="0">
                <a:effectLst/>
              </a:rPr>
            </a:br>
            <a:r>
              <a:rPr lang="ru-RU" sz="3800" dirty="0" smtClean="0">
                <a:effectLst/>
              </a:rPr>
              <a:t>и </a:t>
            </a:r>
            <a:r>
              <a:rPr lang="ru-RU" sz="3800" dirty="0">
                <a:effectLst/>
              </a:rPr>
              <a:t>мир ее себе придумал?</a:t>
            </a:r>
            <a:br>
              <a:rPr lang="ru-RU" sz="3800" dirty="0">
                <a:effectLst/>
              </a:rPr>
            </a:br>
            <a:r>
              <a:rPr lang="ru-RU" sz="3800" dirty="0">
                <a:effectLst/>
              </a:rPr>
              <a:t>«Но почему же старики</a:t>
            </a:r>
            <a:br>
              <a:rPr lang="ru-RU" sz="3800" dirty="0">
                <a:effectLst/>
              </a:rPr>
            </a:br>
            <a:r>
              <a:rPr lang="ru-RU" sz="3800" dirty="0" smtClean="0">
                <a:effectLst/>
              </a:rPr>
              <a:t>так </a:t>
            </a:r>
            <a:r>
              <a:rPr lang="ru-RU" sz="3800" dirty="0">
                <a:effectLst/>
              </a:rPr>
              <a:t>плачут в мае от тоски?» –</a:t>
            </a:r>
            <a:br>
              <a:rPr lang="ru-RU" sz="3800" dirty="0">
                <a:effectLst/>
              </a:rPr>
            </a:br>
            <a:r>
              <a:rPr lang="ru-RU" sz="3800" dirty="0" smtClean="0">
                <a:effectLst/>
              </a:rPr>
              <a:t>однажды </a:t>
            </a:r>
            <a:r>
              <a:rPr lang="ru-RU" sz="3800" dirty="0">
                <a:effectLst/>
              </a:rPr>
              <a:t>ночью я подумал</a:t>
            </a:r>
            <a:r>
              <a:rPr lang="ru-RU" sz="3800" dirty="0" smtClean="0">
                <a:effectLst/>
              </a:rPr>
              <a:t>.</a:t>
            </a:r>
            <a:endParaRPr lang="ru-RU" sz="54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314825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7006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52399"/>
            <a:ext cx="4248472" cy="3060575"/>
          </a:xfrm>
        </p:spPr>
        <p:txBody>
          <a:bodyPr>
            <a:noAutofit/>
          </a:bodyPr>
          <a:lstStyle/>
          <a:p>
            <a:r>
              <a:rPr lang="ru-RU" sz="2400" dirty="0">
                <a:effectLst/>
              </a:rPr>
              <a:t>Четверть роты уже скосило: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Распростёртая </a:t>
            </a:r>
            <a:r>
              <a:rPr lang="ru-RU" sz="2400" dirty="0" smtClean="0">
                <a:effectLst/>
              </a:rPr>
              <a:t>на  </a:t>
            </a:r>
            <a:r>
              <a:rPr lang="ru-RU" sz="2400" dirty="0">
                <a:effectLst/>
              </a:rPr>
              <a:t>снегу,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Плачет девочка от бессилья,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Задыхается: "НЕ могу!"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Тяжеленный </a:t>
            </a:r>
            <a:r>
              <a:rPr lang="ru-RU" sz="2400" dirty="0" smtClean="0">
                <a:effectLst/>
              </a:rPr>
              <a:t> попался  малый</a:t>
            </a:r>
            <a:r>
              <a:rPr lang="ru-RU" sz="2400" dirty="0">
                <a:effectLst/>
              </a:rPr>
              <a:t>, 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Сил тащить его больше нет: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(</a:t>
            </a:r>
            <a:r>
              <a:rPr lang="ru-RU" sz="2400" dirty="0" err="1">
                <a:effectLst/>
              </a:rPr>
              <a:t>Санитарочке</a:t>
            </a:r>
            <a:r>
              <a:rPr lang="ru-RU" sz="2400" dirty="0">
                <a:effectLst/>
              </a:rPr>
              <a:t> </a:t>
            </a:r>
            <a:r>
              <a:rPr lang="ru-RU" sz="2400" dirty="0" smtClean="0">
                <a:effectLst/>
              </a:rPr>
              <a:t> той  усталой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Восемнадцать сравнялось лет</a:t>
            </a:r>
            <a:r>
              <a:rPr lang="ru-RU" sz="2400" dirty="0" smtClean="0">
                <a:effectLst/>
              </a:rPr>
              <a:t>.)</a:t>
            </a:r>
            <a:endParaRPr lang="ru-RU" sz="2400" dirty="0"/>
          </a:p>
        </p:txBody>
      </p:sp>
      <p:pic>
        <p:nvPicPr>
          <p:cNvPr id="8" name="Picture 2" descr="C:\Users\Admin\Desktop\военные медики\536358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3212975"/>
            <a:ext cx="2808312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392488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48245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059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7803" y="4365103"/>
            <a:ext cx="4368213" cy="2304257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/>
              </a:rPr>
              <a:t>Артисты  </a:t>
            </a:r>
            <a:r>
              <a:rPr lang="ru-RU" sz="3200" dirty="0">
                <a:effectLst/>
              </a:rPr>
              <a:t>выступали </a:t>
            </a:r>
            <a:r>
              <a:rPr lang="ru-RU" sz="3200" dirty="0" smtClean="0">
                <a:effectLst/>
              </a:rPr>
              <a:t> на </a:t>
            </a:r>
            <a:r>
              <a:rPr lang="ru-RU" sz="3200" dirty="0">
                <a:effectLst/>
              </a:rPr>
              <a:t>фронтах </a:t>
            </a:r>
            <a:r>
              <a:rPr lang="ru-RU" sz="3200" dirty="0" smtClean="0">
                <a:effectLst/>
              </a:rPr>
              <a:t> перед </a:t>
            </a:r>
            <a:r>
              <a:rPr lang="ru-RU" sz="3200" dirty="0">
                <a:effectLst/>
              </a:rPr>
              <a:t>солдатами, </a:t>
            </a:r>
            <a:r>
              <a:rPr lang="ru-RU" sz="3200" dirty="0" smtClean="0">
                <a:effectLst/>
              </a:rPr>
              <a:t> 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в  </a:t>
            </a:r>
            <a:r>
              <a:rPr lang="ru-RU" sz="3200" dirty="0">
                <a:effectLst/>
              </a:rPr>
              <a:t>госпиталях </a:t>
            </a:r>
            <a:r>
              <a:rPr lang="ru-RU" sz="3200" dirty="0" smtClean="0">
                <a:effectLst/>
              </a:rPr>
              <a:t> перед раненными.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4365104"/>
            <a:ext cx="2448272" cy="17308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6"/>
            <a:ext cx="5712907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34" t="7599" r="4780"/>
          <a:stretch/>
        </p:blipFill>
        <p:spPr bwMode="auto">
          <a:xfrm>
            <a:off x="4932040" y="3645024"/>
            <a:ext cx="3960440" cy="2853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16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652120" y="2708920"/>
            <a:ext cx="3034680" cy="3387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68488"/>
          </a:xfrm>
        </p:spPr>
        <p:txBody>
          <a:bodyPr>
            <a:noAutofit/>
          </a:bodyPr>
          <a:lstStyle/>
          <a:p>
            <a:pPr algn="just"/>
            <a:r>
              <a:rPr lang="ru-RU" sz="3200" dirty="0">
                <a:effectLst/>
              </a:rPr>
              <a:t>Они, также, воевали… Только в их руках была не винтовка </a:t>
            </a:r>
            <a:r>
              <a:rPr lang="ru-RU" sz="3200" dirty="0" smtClean="0">
                <a:effectLst/>
              </a:rPr>
              <a:t> и  граната,  </a:t>
            </a:r>
            <a:r>
              <a:rPr lang="ru-RU" sz="3200" dirty="0">
                <a:effectLst/>
              </a:rPr>
              <a:t>а </a:t>
            </a:r>
            <a:r>
              <a:rPr lang="ru-RU" sz="3200" dirty="0" smtClean="0">
                <a:effectLst/>
              </a:rPr>
              <a:t> фотокамера...</a:t>
            </a:r>
            <a:r>
              <a:rPr lang="ru-RU" sz="3200" dirty="0">
                <a:effectLst/>
              </a:rPr>
              <a:t> Благодаря их работе мы можем наблюдать весь ужас Великой </a:t>
            </a:r>
            <a:r>
              <a:rPr lang="ru-RU" sz="3200" dirty="0" smtClean="0">
                <a:effectLst/>
              </a:rPr>
              <a:t>Отечественной войны.</a:t>
            </a:r>
            <a:endParaRPr lang="ru-RU" sz="32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101"/>
          <a:stretch/>
        </p:blipFill>
        <p:spPr bwMode="auto">
          <a:xfrm>
            <a:off x="4427984" y="2602093"/>
            <a:ext cx="4378557" cy="381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75" t="10273" r="4323" b="-1"/>
          <a:stretch/>
        </p:blipFill>
        <p:spPr bwMode="auto">
          <a:xfrm>
            <a:off x="251520" y="2602093"/>
            <a:ext cx="4036813" cy="381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7561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400"/>
            <a:ext cx="8352928" cy="2196480"/>
          </a:xfrm>
        </p:spPr>
        <p:txBody>
          <a:bodyPr>
            <a:normAutofit/>
          </a:bodyPr>
          <a:lstStyle/>
          <a:p>
            <a:r>
              <a:rPr lang="ru-RU" b="1" dirty="0" smtClean="0"/>
              <a:t>Наша страна потеряла в этой войне более 27 миллионов человек.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852936"/>
            <a:ext cx="4059936" cy="32430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84168" y="3068960"/>
            <a:ext cx="2736304" cy="2880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Враг не щадил ни  женщин, ни стариков, ни детей.</a:t>
            </a:r>
            <a:endParaRPr lang="ru-RU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5688632" cy="403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7474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12232740"/>
            <a:ext cx="5688632" cy="378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24744"/>
            <a:ext cx="36004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Помните!</a:t>
            </a:r>
            <a:r>
              <a:rPr lang="ru-RU" sz="2400" b="1" dirty="0" smtClean="0"/>
              <a:t>    </a:t>
            </a:r>
            <a:endParaRPr lang="ru-RU" sz="2400" dirty="0" smtClean="0"/>
          </a:p>
          <a:p>
            <a:r>
              <a:rPr lang="ru-RU" sz="2400" dirty="0" smtClean="0"/>
              <a:t>Через века, через года,-</a:t>
            </a:r>
          </a:p>
          <a:p>
            <a:r>
              <a:rPr lang="ru-RU" sz="2400" dirty="0" smtClean="0"/>
              <a:t>Помните!   </a:t>
            </a:r>
          </a:p>
          <a:p>
            <a:r>
              <a:rPr lang="ru-RU" sz="2400" dirty="0" smtClean="0"/>
              <a:t>О тех, кто уже никогда не придет,-</a:t>
            </a:r>
          </a:p>
          <a:p>
            <a:r>
              <a:rPr lang="ru-RU" sz="2400" dirty="0" smtClean="0"/>
              <a:t>Помните! </a:t>
            </a:r>
          </a:p>
          <a:p>
            <a:r>
              <a:rPr lang="ru-RU" sz="2400" dirty="0" smtClean="0"/>
              <a:t>Не плачьте!  </a:t>
            </a:r>
          </a:p>
          <a:p>
            <a:r>
              <a:rPr lang="ru-RU" sz="2400" dirty="0" smtClean="0"/>
              <a:t>В горле сдержите стоны, горькие стоны.</a:t>
            </a:r>
          </a:p>
          <a:p>
            <a:r>
              <a:rPr lang="ru-RU" sz="2400" dirty="0" smtClean="0"/>
              <a:t>Памяти  павших будьте достойны</a:t>
            </a:r>
            <a:r>
              <a:rPr lang="ru-RU" sz="3200" dirty="0" smtClean="0"/>
              <a:t>!</a:t>
            </a:r>
            <a:endParaRPr lang="ru-RU" sz="3200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2816"/>
            <a:ext cx="5127501" cy="341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7008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RMIYA_VOJNA_Zvuki_prirody_zvuki_vojny_-_VOJNA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124325" y="4060825"/>
            <a:ext cx="609600" cy="609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368424"/>
            <a:ext cx="7056784" cy="1977280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>Июнь. Тогда еще </a:t>
            </a:r>
            <a:r>
              <a:rPr lang="ru-RU" sz="3200" dirty="0" smtClean="0">
                <a:effectLst/>
              </a:rPr>
              <a:t>не  </a:t>
            </a:r>
            <a:r>
              <a:rPr lang="ru-RU" sz="3200" dirty="0">
                <a:effectLst/>
              </a:rPr>
              <a:t>знали </a:t>
            </a:r>
            <a:r>
              <a:rPr lang="ru-RU" sz="3200" dirty="0" smtClean="0">
                <a:effectLst/>
              </a:rPr>
              <a:t> мы</a:t>
            </a:r>
            <a:r>
              <a:rPr lang="ru-RU" sz="3200" dirty="0">
                <a:effectLst/>
              </a:rPr>
              <a:t>,    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Со  школьных  вечеров   шагая</a:t>
            </a:r>
            <a:r>
              <a:rPr lang="ru-RU" sz="3200" dirty="0">
                <a:effectLst/>
              </a:rPr>
              <a:t>,</a:t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>Что </a:t>
            </a:r>
            <a:r>
              <a:rPr lang="ru-RU" sz="3200" dirty="0" smtClean="0">
                <a:effectLst/>
              </a:rPr>
              <a:t> завтра  будет  первый  день  войны,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А  </a:t>
            </a:r>
            <a:r>
              <a:rPr lang="ru-RU" sz="3200" dirty="0">
                <a:effectLst/>
              </a:rPr>
              <a:t>кончится </a:t>
            </a:r>
            <a:r>
              <a:rPr lang="ru-RU" sz="3200" dirty="0" smtClean="0">
                <a:effectLst/>
              </a:rPr>
              <a:t> она  лишь  в  </a:t>
            </a:r>
            <a:r>
              <a:rPr lang="ru-RU" sz="3200" dirty="0">
                <a:effectLst/>
              </a:rPr>
              <a:t>45-м </a:t>
            </a:r>
            <a:r>
              <a:rPr lang="ru-RU" sz="3200" dirty="0" smtClean="0">
                <a:effectLst/>
              </a:rPr>
              <a:t> мае.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30" r="2704"/>
          <a:stretch/>
        </p:blipFill>
        <p:spPr bwMode="auto">
          <a:xfrm>
            <a:off x="1105502" y="2345704"/>
            <a:ext cx="6840760" cy="448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8583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Война – это рано повзрослевшие дети.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8" name="Zvuki_prirody_-_Zvuki_prirody_SHum_letnego_lesa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rot="162052">
            <a:off x="1166813" y="3505200"/>
            <a:ext cx="609600" cy="6096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9694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6400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8267" y="260648"/>
            <a:ext cx="8640960" cy="2304256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/>
              <a:t>Поток добровольцев не иссякал всю войну. В военкоматы выстраивались очереди. На фронт порой уходили прямо со школьной скамьи.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79280"/>
            <a:ext cx="3672408" cy="385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871" y="2402824"/>
            <a:ext cx="4896544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29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152400"/>
            <a:ext cx="8318822" cy="2484438"/>
          </a:xfrm>
        </p:spPr>
        <p:txBody>
          <a:bodyPr>
            <a:noAutofit/>
          </a:bodyPr>
          <a:lstStyle/>
          <a:p>
            <a:pPr algn="just"/>
            <a:r>
              <a:rPr lang="ru-RU" sz="3400" dirty="0" smtClean="0">
                <a:effectLst/>
              </a:rPr>
              <a:t>Германия </a:t>
            </a:r>
            <a:r>
              <a:rPr lang="ru-RU" sz="3400" dirty="0">
                <a:effectLst/>
              </a:rPr>
              <a:t>разработала  </a:t>
            </a:r>
            <a:r>
              <a:rPr lang="ru-RU" sz="3400" b="1" dirty="0">
                <a:solidFill>
                  <a:srgbClr val="500000"/>
                </a:solidFill>
                <a:effectLst/>
              </a:rPr>
              <a:t>план «</a:t>
            </a:r>
            <a:r>
              <a:rPr lang="ru-RU" sz="3400" b="1" dirty="0" smtClean="0">
                <a:solidFill>
                  <a:srgbClr val="500000"/>
                </a:solidFill>
                <a:effectLst/>
              </a:rPr>
              <a:t>Барбаросса»</a:t>
            </a:r>
            <a:r>
              <a:rPr lang="ru-RU" sz="3400" dirty="0">
                <a:solidFill>
                  <a:schemeClr val="bg1"/>
                </a:solidFill>
                <a:effectLst/>
              </a:rPr>
              <a:t> </a:t>
            </a:r>
            <a:r>
              <a:rPr lang="ru-RU" sz="3400" dirty="0">
                <a:effectLst/>
              </a:rPr>
              <a:t>- стремительного нападения, которое должно было принести им победу в течение двух месяцев.</a:t>
            </a:r>
            <a:endParaRPr lang="ru-RU" sz="3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8"/>
            <a:ext cx="5184576" cy="364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3906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8864" y="152400"/>
            <a:ext cx="8229600" cy="21964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>
                    <a:lumMod val="75000"/>
                    <a:lumOff val="25000"/>
                  </a:schemeClr>
                </a:solidFill>
                <a:effectLst/>
              </a:rPr>
              <a:t>30 сентября </a:t>
            </a:r>
            <a:r>
              <a:rPr lang="ru-RU" b="1" dirty="0">
                <a:solidFill>
                  <a:schemeClr val="bg1">
                    <a:lumMod val="75000"/>
                    <a:lumOff val="25000"/>
                  </a:schemeClr>
                </a:solidFill>
                <a:effectLst/>
              </a:rPr>
              <a:t>1941</a:t>
            </a:r>
            <a:r>
              <a:rPr lang="ru-RU" dirty="0">
                <a:solidFill>
                  <a:schemeClr val="bg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ru-RU" dirty="0">
                <a:effectLst/>
              </a:rPr>
              <a:t>года фашистские войска начали наступление на </a:t>
            </a:r>
            <a:r>
              <a:rPr lang="ru-RU" dirty="0" smtClean="0">
                <a:effectLst/>
              </a:rPr>
              <a:t>Москву.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91650"/>
            <a:ext cx="7128792" cy="400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8824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64896" cy="136815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Оборона Москвы 1941 </a:t>
            </a:r>
            <a:r>
              <a:rPr lang="ru-RU" sz="4400" dirty="0" smtClean="0"/>
              <a:t>года</a:t>
            </a:r>
            <a:endParaRPr lang="ru-RU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5832648" cy="389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6416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4680520" cy="1764432"/>
          </a:xfrm>
        </p:spPr>
        <p:txBody>
          <a:bodyPr>
            <a:noAutofit/>
          </a:bodyPr>
          <a:lstStyle/>
          <a:p>
            <a:r>
              <a:rPr lang="ru-RU" sz="3400" dirty="0" smtClean="0"/>
              <a:t>Люди  самоотверженно трудились  в  тылу , чтобы  помочь  фронту.</a:t>
            </a:r>
            <a:endParaRPr lang="ru-RU" sz="3400" dirty="0"/>
          </a:p>
        </p:txBody>
      </p:sp>
      <p:pic>
        <p:nvPicPr>
          <p:cNvPr id="4098" name="Picture 2" descr="D:\РАБОЧИЙ СТОЛ\все о ВОВ\война\bd5807166a50cd6b07473b9c4b44fd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03351"/>
            <a:ext cx="3312368" cy="4680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86497"/>
            <a:ext cx="4532199" cy="325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983935"/>
            <a:ext cx="395613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9595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1272</TotalTime>
  <Words>300</Words>
  <Application>Microsoft Office PowerPoint</Application>
  <PresentationFormat>Экран (4:3)</PresentationFormat>
  <Paragraphs>35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Школьная линейка, посвященная празднику 9 мая.</vt:lpstr>
      <vt:lpstr>А может,  не было войны, и мир ее себе придумал? «Но почему же старики так плачут в мае от тоски?» – однажды ночью я подумал.</vt:lpstr>
      <vt:lpstr>Июнь. Тогда еще не  знали  мы,     Со  школьных  вечеров   шагая, Что  завтра  будет  первый  день  войны, А  кончится  она  лишь  в  45-м  мае.</vt:lpstr>
      <vt:lpstr>Война – это рано повзрослевшие дети.</vt:lpstr>
      <vt:lpstr>Поток добровольцев не иссякал всю войну. В военкоматы выстраивались очереди. На фронт порой уходили прямо со школьной скамьи.</vt:lpstr>
      <vt:lpstr>Германия разработала  план «Барбаросса» - стремительного нападения, которое должно было принести им победу в течение двух месяцев.</vt:lpstr>
      <vt:lpstr>30 сентября 1941 года фашистские войска начали наступление на Москву.</vt:lpstr>
      <vt:lpstr>Оборона Москвы 1941 года</vt:lpstr>
      <vt:lpstr>Люди  самоотверженно трудились  в  тылу , чтобы  помочь  фронту.</vt:lpstr>
      <vt:lpstr>В сентябре 1941 года Ленинград оказался в кольце окружения. Блокада Ленинграда   продолжалась   900   дней.</vt:lpstr>
      <vt:lpstr>Слайд 11</vt:lpstr>
      <vt:lpstr>За годы войны в немецких концлагерях погибли около  4  миллионов человек.</vt:lpstr>
      <vt:lpstr>На занятых немцами территориях многие люди уходили в леса, формировали партизанские отряды.</vt:lpstr>
      <vt:lpstr>Сражение под Прохоровкой – крупнейшее танковое сражение   между частями германской  и советской армии в ходе  Курской битвы.</vt:lpstr>
      <vt:lpstr>С огромной  радостью и благодарностью встречали  жители Европы наших солдат.</vt:lpstr>
      <vt:lpstr>Весной 1941 года  наши войска  вступили на территорию Германии. </vt:lpstr>
      <vt:lpstr>9 МАЯ – День Победы!</vt:lpstr>
      <vt:lpstr>Почему наш народ смог победить?</vt:lpstr>
      <vt:lpstr>Операции проводились в полевых условиях и днём и ночью.</vt:lpstr>
      <vt:lpstr>Четверть роты уже скосило: Распростёртая на  снегу, Плачет девочка от бессилья, Задыхается: "НЕ могу!" Тяжеленный  попался  малый,  Сил тащить его больше нет: (Санитарочке  той  усталой Восемнадцать сравнялось лет.)</vt:lpstr>
      <vt:lpstr>Артисты  выступали  на фронтах  перед солдатами,   в  госпиталях  перед раненными.</vt:lpstr>
      <vt:lpstr>Они, также, воевали… Только в их руках была не винтовка  и  граната,  а  фотокамера... Благодаря их работе мы можем наблюдать весь ужас Великой Отечественной войны.</vt:lpstr>
      <vt:lpstr>Наша страна потеряла в этой войне более 27 миллионов человек.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94</cp:revision>
  <dcterms:created xsi:type="dcterms:W3CDTF">2015-04-09T20:50:40Z</dcterms:created>
  <dcterms:modified xsi:type="dcterms:W3CDTF">2022-03-22T07:52:12Z</dcterms:modified>
</cp:coreProperties>
</file>