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7" r:id="rId3"/>
    <p:sldId id="256" r:id="rId4"/>
    <p:sldId id="258" r:id="rId5"/>
    <p:sldId id="277" r:id="rId6"/>
    <p:sldId id="280" r:id="rId7"/>
    <p:sldId id="283" r:id="rId8"/>
    <p:sldId id="284" r:id="rId9"/>
    <p:sldId id="278" r:id="rId10"/>
    <p:sldId id="279" r:id="rId11"/>
    <p:sldId id="281" r:id="rId12"/>
    <p:sldId id="287" r:id="rId13"/>
    <p:sldId id="266" r:id="rId14"/>
    <p:sldId id="267" r:id="rId15"/>
    <p:sldId id="268" r:id="rId16"/>
    <p:sldId id="269" r:id="rId17"/>
    <p:sldId id="270" r:id="rId18"/>
    <p:sldId id="288" r:id="rId19"/>
    <p:sldId id="290" r:id="rId20"/>
    <p:sldId id="291" r:id="rId21"/>
    <p:sldId id="292" r:id="rId22"/>
    <p:sldId id="28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7E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понятия.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661" y="548680"/>
            <a:ext cx="8559339" cy="5256584"/>
          </a:xfrm>
        </p:spPr>
      </p:pic>
    </p:spTree>
    <p:extLst>
      <p:ext uri="{BB962C8B-B14F-4D97-AF65-F5344CB8AC3E}">
        <p14:creationId xmlns:p14="http://schemas.microsoft.com/office/powerpoint/2010/main" xmlns="" val="300140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059832" y="2636912"/>
            <a:ext cx="3024336" cy="64807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прилагательное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>
            <a:stCxn id="3" idx="0"/>
          </p:cNvCxnSpPr>
          <p:nvPr/>
        </p:nvCxnSpPr>
        <p:spPr>
          <a:xfrm flipV="1">
            <a:off x="4572000" y="2132856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3635896" y="1844824"/>
            <a:ext cx="1872208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обозначает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6" idx="0"/>
          </p:cNvCxnSpPr>
          <p:nvPr/>
        </p:nvCxnSpPr>
        <p:spPr>
          <a:xfrm flipV="1">
            <a:off x="4572000" y="1412776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3563888" y="980728"/>
            <a:ext cx="2016224" cy="57606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Признак предмета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stCxn id="3" idx="2"/>
          </p:cNvCxnSpPr>
          <p:nvPr/>
        </p:nvCxnSpPr>
        <p:spPr>
          <a:xfrm flipH="1" flipV="1">
            <a:off x="2411760" y="2636912"/>
            <a:ext cx="648072" cy="32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19672" y="2420888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Отвечает на вопросы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stCxn id="13" idx="1"/>
            <a:endCxn id="22" idx="3"/>
          </p:cNvCxnSpPr>
          <p:nvPr/>
        </p:nvCxnSpPr>
        <p:spPr>
          <a:xfrm flipH="1">
            <a:off x="1115616" y="260090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1259632" y="1844824"/>
            <a:ext cx="576064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1763688" y="1556792"/>
            <a:ext cx="46805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267744" y="1772816"/>
            <a:ext cx="504056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107504" y="2420888"/>
            <a:ext cx="1008112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Какой?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3528" y="1700808"/>
            <a:ext cx="10801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Какая?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331640" y="1268760"/>
            <a:ext cx="108012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Какое?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483768" y="1556792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Какие ?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3" name="Прямая соединительная линия 32"/>
          <p:cNvCxnSpPr>
            <a:stCxn id="3" idx="3"/>
          </p:cNvCxnSpPr>
          <p:nvPr/>
        </p:nvCxnSpPr>
        <p:spPr>
          <a:xfrm flipH="1">
            <a:off x="2483768" y="3190076"/>
            <a:ext cx="1018968" cy="598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1043608" y="3789040"/>
            <a:ext cx="216024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Роль в предложении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36" name="Прямая соединительная линия 35"/>
          <p:cNvCxnSpPr>
            <a:stCxn id="34" idx="2"/>
          </p:cNvCxnSpPr>
          <p:nvPr/>
        </p:nvCxnSpPr>
        <p:spPr>
          <a:xfrm>
            <a:off x="2123728" y="4149080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1187624" y="4653136"/>
            <a:ext cx="165618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определение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9" name="Прямая соединительная линия 38"/>
          <p:cNvCxnSpPr>
            <a:stCxn id="3" idx="4"/>
          </p:cNvCxnSpPr>
          <p:nvPr/>
        </p:nvCxnSpPr>
        <p:spPr>
          <a:xfrm>
            <a:off x="4572000" y="3284984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4139952" y="3717032"/>
            <a:ext cx="1008112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2" name="Прямая соединительная линия 41"/>
          <p:cNvCxnSpPr>
            <a:stCxn id="40" idx="2"/>
          </p:cNvCxnSpPr>
          <p:nvPr/>
        </p:nvCxnSpPr>
        <p:spPr>
          <a:xfrm flipH="1">
            <a:off x="4211960" y="4077072"/>
            <a:ext cx="43204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40" idx="2"/>
          </p:cNvCxnSpPr>
          <p:nvPr/>
        </p:nvCxnSpPr>
        <p:spPr>
          <a:xfrm>
            <a:off x="4644008" y="4077072"/>
            <a:ext cx="36004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3563888" y="4365104"/>
            <a:ext cx="936104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Ед.чл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932040" y="4365104"/>
            <a:ext cx="936104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Мн.чл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5940152" y="3140968"/>
            <a:ext cx="108012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Скругленный прямоугольник 48"/>
          <p:cNvSpPr/>
          <p:nvPr/>
        </p:nvSpPr>
        <p:spPr>
          <a:xfrm>
            <a:off x="6372200" y="3645024"/>
            <a:ext cx="108012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падежи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3" name="Прямая соединительная линия 52"/>
          <p:cNvCxnSpPr>
            <a:stCxn id="49" idx="2"/>
          </p:cNvCxnSpPr>
          <p:nvPr/>
        </p:nvCxnSpPr>
        <p:spPr>
          <a:xfrm>
            <a:off x="6912260" y="4005064"/>
            <a:ext cx="3600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кругленный прямоугольник 54"/>
          <p:cNvSpPr/>
          <p:nvPr/>
        </p:nvSpPr>
        <p:spPr>
          <a:xfrm>
            <a:off x="6516216" y="4221088"/>
            <a:ext cx="86409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И.п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516216" y="4581128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Р.п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6516216" y="5013176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Д.п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6516216" y="5445224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В.п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6516216" y="5805264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6516216" y="6309320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П.п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2" name="Прямая соединительная линия 61"/>
          <p:cNvCxnSpPr>
            <a:stCxn id="55" idx="3"/>
          </p:cNvCxnSpPr>
          <p:nvPr/>
        </p:nvCxnSpPr>
        <p:spPr>
          <a:xfrm>
            <a:off x="7380312" y="4365104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56" idx="3"/>
          </p:cNvCxnSpPr>
          <p:nvPr/>
        </p:nvCxnSpPr>
        <p:spPr>
          <a:xfrm>
            <a:off x="7452320" y="472514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57" idx="3"/>
          </p:cNvCxnSpPr>
          <p:nvPr/>
        </p:nvCxnSpPr>
        <p:spPr>
          <a:xfrm>
            <a:off x="7452320" y="515719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7452320" y="558924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7380312" y="602128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7524328" y="6453336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Скругленный прямоугольник 72"/>
          <p:cNvSpPr/>
          <p:nvPr/>
        </p:nvSpPr>
        <p:spPr>
          <a:xfrm>
            <a:off x="7668344" y="4149080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Кто?       Что?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7668344" y="4581128"/>
            <a:ext cx="1296144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Кого? Чего?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7740352" y="5013176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Кому? Чему?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7740352" y="5445224"/>
            <a:ext cx="122413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Кого? Что?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7740352" y="5805264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Кем? Чем?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7740352" y="6237312"/>
            <a:ext cx="129614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о ком?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         о чём?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flipV="1">
            <a:off x="5940152" y="2348880"/>
            <a:ext cx="86409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Скругленный прямоугольник 51"/>
          <p:cNvSpPr/>
          <p:nvPr/>
        </p:nvSpPr>
        <p:spPr>
          <a:xfrm>
            <a:off x="6516216" y="2132856"/>
            <a:ext cx="1368152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Н.ф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м.р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ед.чл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91880" y="2708920"/>
            <a:ext cx="2304256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Глагол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" name="Прямая соединительная линия 3"/>
          <p:cNvCxnSpPr>
            <a:stCxn id="2" idx="0"/>
          </p:cNvCxnSpPr>
          <p:nvPr/>
        </p:nvCxnSpPr>
        <p:spPr>
          <a:xfrm flipV="1">
            <a:off x="4644008" y="2348880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3563888" y="1772816"/>
            <a:ext cx="2232248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обозначает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endCxn id="8" idx="2"/>
          </p:cNvCxnSpPr>
          <p:nvPr/>
        </p:nvCxnSpPr>
        <p:spPr>
          <a:xfrm flipV="1">
            <a:off x="4680012" y="134076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707904" y="620688"/>
            <a:ext cx="1944216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Действие предмета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stCxn id="5" idx="1"/>
          </p:cNvCxnSpPr>
          <p:nvPr/>
        </p:nvCxnSpPr>
        <p:spPr>
          <a:xfrm flipH="1">
            <a:off x="2987824" y="213285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547664" y="1916832"/>
            <a:ext cx="1512168" cy="64807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Отвечает на вопросы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1115616" y="1556792"/>
            <a:ext cx="50405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555776" y="1412776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251520" y="1124744"/>
            <a:ext cx="1080120" cy="64807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Что делать?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23728" y="1124744"/>
            <a:ext cx="1224136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Что сделать?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stCxn id="5" idx="3"/>
          </p:cNvCxnSpPr>
          <p:nvPr/>
        </p:nvCxnSpPr>
        <p:spPr>
          <a:xfrm flipV="1">
            <a:off x="5796136" y="1988840"/>
            <a:ext cx="64807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6228184" y="1700808"/>
            <a:ext cx="1872208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Н.ф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Что делать?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Что сделать?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2771800" y="3429000"/>
            <a:ext cx="79208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2" idx="2"/>
          </p:cNvCxnSpPr>
          <p:nvPr/>
        </p:nvCxnSpPr>
        <p:spPr>
          <a:xfrm>
            <a:off x="4644008" y="3429000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724128" y="3429000"/>
            <a:ext cx="792088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1187624" y="3789040"/>
            <a:ext cx="2016224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Настоящее время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563888" y="3789040"/>
            <a:ext cx="1872208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Будущее время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796136" y="3645024"/>
            <a:ext cx="2160240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Прошедшее время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5" name="Прямая соединительная линия 34"/>
          <p:cNvCxnSpPr>
            <a:stCxn id="29" idx="2"/>
          </p:cNvCxnSpPr>
          <p:nvPr/>
        </p:nvCxnSpPr>
        <p:spPr>
          <a:xfrm>
            <a:off x="2195736" y="4365104"/>
            <a:ext cx="86409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0" idx="2"/>
          </p:cNvCxnSpPr>
          <p:nvPr/>
        </p:nvCxnSpPr>
        <p:spPr>
          <a:xfrm flipH="1">
            <a:off x="3059832" y="4293096"/>
            <a:ext cx="144016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2195736" y="4581128"/>
            <a:ext cx="1800200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 лицам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0" name="Прямая соединительная линия 39"/>
          <p:cNvCxnSpPr>
            <a:stCxn id="31" idx="2"/>
          </p:cNvCxnSpPr>
          <p:nvPr/>
        </p:nvCxnSpPr>
        <p:spPr>
          <a:xfrm>
            <a:off x="6876256" y="4149080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кругленный прямоугольник 40"/>
          <p:cNvSpPr/>
          <p:nvPr/>
        </p:nvSpPr>
        <p:spPr>
          <a:xfrm>
            <a:off x="6228184" y="4365104"/>
            <a:ext cx="1512168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>
            <a:off x="6084168" y="4869160"/>
            <a:ext cx="36004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7452320" y="4869160"/>
            <a:ext cx="28803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Скругленный прямоугольник 49"/>
          <p:cNvSpPr/>
          <p:nvPr/>
        </p:nvSpPr>
        <p:spPr>
          <a:xfrm>
            <a:off x="5076056" y="5733256"/>
            <a:ext cx="72008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М.р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940152" y="5733256"/>
            <a:ext cx="648072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Ж.р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732240" y="5733256"/>
            <a:ext cx="72008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Ср.р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364088" y="5085184"/>
            <a:ext cx="10801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ед.чл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flipH="1">
            <a:off x="1907704" y="5157192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38" idx="2"/>
          </p:cNvCxnSpPr>
          <p:nvPr/>
        </p:nvCxnSpPr>
        <p:spPr>
          <a:xfrm>
            <a:off x="3095836" y="5157192"/>
            <a:ext cx="3600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3923928" y="5157192"/>
            <a:ext cx="28803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Скругленный прямоугольник 81"/>
          <p:cNvSpPr/>
          <p:nvPr/>
        </p:nvSpPr>
        <p:spPr>
          <a:xfrm>
            <a:off x="1691680" y="5301208"/>
            <a:ext cx="57606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1-е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771800" y="5301208"/>
            <a:ext cx="648072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2-е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3779912" y="5301208"/>
            <a:ext cx="72008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3-е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763688" y="5877272"/>
            <a:ext cx="273630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 числам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1547664" y="6381328"/>
            <a:ext cx="936104" cy="3326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ед.ч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3419872" y="6453336"/>
            <a:ext cx="1080120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мн.ч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1" name="Прямая соединительная линия 90"/>
          <p:cNvCxnSpPr>
            <a:endCxn id="88" idx="0"/>
          </p:cNvCxnSpPr>
          <p:nvPr/>
        </p:nvCxnSpPr>
        <p:spPr>
          <a:xfrm flipH="1">
            <a:off x="2015716" y="6309320"/>
            <a:ext cx="10801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3707904" y="6309320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>
            <a:stCxn id="82" idx="2"/>
            <a:endCxn id="82" idx="2"/>
          </p:cNvCxnSpPr>
          <p:nvPr/>
        </p:nvCxnSpPr>
        <p:spPr>
          <a:xfrm>
            <a:off x="1979712" y="573325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Скругленный прямоугольник 96"/>
          <p:cNvSpPr/>
          <p:nvPr/>
        </p:nvSpPr>
        <p:spPr>
          <a:xfrm>
            <a:off x="7308304" y="5157192"/>
            <a:ext cx="86409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мн.чл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0" name="Прямая соединительная линия 109"/>
          <p:cNvCxnSpPr>
            <a:endCxn id="50" idx="0"/>
          </p:cNvCxnSpPr>
          <p:nvPr/>
        </p:nvCxnSpPr>
        <p:spPr>
          <a:xfrm flipH="1">
            <a:off x="5436096" y="5589240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6228184" y="5517232"/>
            <a:ext cx="64807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>
            <a:stCxn id="55" idx="2"/>
          </p:cNvCxnSpPr>
          <p:nvPr/>
        </p:nvCxnSpPr>
        <p:spPr>
          <a:xfrm>
            <a:off x="5904148" y="5517232"/>
            <a:ext cx="25202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1403648" y="2708920"/>
            <a:ext cx="1728192" cy="79208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Роль в предложении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Сказуемое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3" name="Прямая соединительная линия 52"/>
          <p:cNvCxnSpPr>
            <a:stCxn id="48" idx="3"/>
            <a:endCxn id="2" idx="1"/>
          </p:cNvCxnSpPr>
          <p:nvPr/>
        </p:nvCxnSpPr>
        <p:spPr>
          <a:xfrm flipV="1">
            <a:off x="3131840" y="3068960"/>
            <a:ext cx="360040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419872" y="2636912"/>
            <a:ext cx="2520280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Личные местоимения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stCxn id="4" idx="0"/>
          </p:cNvCxnSpPr>
          <p:nvPr/>
        </p:nvCxnSpPr>
        <p:spPr>
          <a:xfrm flipV="1">
            <a:off x="4680012" y="2276872"/>
            <a:ext cx="3600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995936" y="1988840"/>
            <a:ext cx="1440160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обозначает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6016" y="1772816"/>
            <a:ext cx="72008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59832" y="1268760"/>
            <a:ext cx="2880320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Указывает на предмет, но не называет его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stCxn id="4" idx="1"/>
          </p:cNvCxnSpPr>
          <p:nvPr/>
        </p:nvCxnSpPr>
        <p:spPr>
          <a:xfrm flipH="1" flipV="1">
            <a:off x="2411760" y="2636912"/>
            <a:ext cx="1008112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539552" y="2420888"/>
            <a:ext cx="2448272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Отвечает на вопросы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stCxn id="18" idx="2"/>
          </p:cNvCxnSpPr>
          <p:nvPr/>
        </p:nvCxnSpPr>
        <p:spPr>
          <a:xfrm flipH="1">
            <a:off x="1259632" y="2852936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8" idx="2"/>
          </p:cNvCxnSpPr>
          <p:nvPr/>
        </p:nvCxnSpPr>
        <p:spPr>
          <a:xfrm>
            <a:off x="1763688" y="2852936"/>
            <a:ext cx="36004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539552" y="3068960"/>
            <a:ext cx="93610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Кто?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051720" y="3068960"/>
            <a:ext cx="93610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Что?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8" name="Прямая соединительная линия 27"/>
          <p:cNvCxnSpPr>
            <a:stCxn id="4" idx="3"/>
          </p:cNvCxnSpPr>
          <p:nvPr/>
        </p:nvCxnSpPr>
        <p:spPr>
          <a:xfrm flipV="1">
            <a:off x="5940152" y="2852936"/>
            <a:ext cx="720080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6372200" y="2708920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V="1">
            <a:off x="7308304" y="2204864"/>
            <a:ext cx="64807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308304" y="3068960"/>
            <a:ext cx="72008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7956376" y="2060848"/>
            <a:ext cx="1008112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Ед.чл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884368" y="3356992"/>
            <a:ext cx="1152128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Мн.чл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3635896" y="314096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2987824" y="3573016"/>
            <a:ext cx="1512168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 падежам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987824" y="4077072"/>
            <a:ext cx="86409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И.п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987824" y="4509120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Р.п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987824" y="4941168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Д.п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87824" y="5373216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В.п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987824" y="5805264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987824" y="6309320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П.п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139952" y="4077072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Кто?       Что?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139952" y="4509120"/>
            <a:ext cx="1296144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Кого? Чего?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4139952" y="4941168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Кому? Чему?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139952" y="5373216"/>
            <a:ext cx="122413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Кого? Что?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4139952" y="5733256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Кем? Чем?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39952" y="6165304"/>
            <a:ext cx="129614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о ком?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         о чём?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57" name="Прямая соединительная линия 56"/>
          <p:cNvCxnSpPr>
            <a:stCxn id="39" idx="3"/>
            <a:endCxn id="46" idx="1"/>
          </p:cNvCxnSpPr>
          <p:nvPr/>
        </p:nvCxnSpPr>
        <p:spPr>
          <a:xfrm>
            <a:off x="3851920" y="4221088"/>
            <a:ext cx="28803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0" idx="3"/>
            <a:endCxn id="47" idx="1"/>
          </p:cNvCxnSpPr>
          <p:nvPr/>
        </p:nvCxnSpPr>
        <p:spPr>
          <a:xfrm>
            <a:off x="3923928" y="4653136"/>
            <a:ext cx="21602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41" idx="3"/>
            <a:endCxn id="48" idx="1"/>
          </p:cNvCxnSpPr>
          <p:nvPr/>
        </p:nvCxnSpPr>
        <p:spPr>
          <a:xfrm>
            <a:off x="3923928" y="5085184"/>
            <a:ext cx="21602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42" idx="3"/>
            <a:endCxn id="49" idx="1"/>
          </p:cNvCxnSpPr>
          <p:nvPr/>
        </p:nvCxnSpPr>
        <p:spPr>
          <a:xfrm>
            <a:off x="3923928" y="5517232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652120" y="3140968"/>
            <a:ext cx="864096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Скругленный прямоугольник 67"/>
          <p:cNvSpPr/>
          <p:nvPr/>
        </p:nvSpPr>
        <p:spPr>
          <a:xfrm>
            <a:off x="6300192" y="3861048"/>
            <a:ext cx="129614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лицо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H="1">
            <a:off x="6012160" y="4293096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68" idx="2"/>
          </p:cNvCxnSpPr>
          <p:nvPr/>
        </p:nvCxnSpPr>
        <p:spPr>
          <a:xfrm>
            <a:off x="6948264" y="429309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7596336" y="4293096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Скругленный прямоугольник 74"/>
          <p:cNvSpPr/>
          <p:nvPr/>
        </p:nvSpPr>
        <p:spPr>
          <a:xfrm>
            <a:off x="5724128" y="4581128"/>
            <a:ext cx="648072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1-е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516216" y="4581128"/>
            <a:ext cx="792088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2-е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7596336" y="4581128"/>
            <a:ext cx="1080120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3-е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5" name="Прямая соединительная линия 94"/>
          <p:cNvCxnSpPr/>
          <p:nvPr/>
        </p:nvCxnSpPr>
        <p:spPr>
          <a:xfrm flipH="1">
            <a:off x="7380312" y="4869160"/>
            <a:ext cx="43204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Скругленный прямоугольник 99"/>
          <p:cNvSpPr/>
          <p:nvPr/>
        </p:nvSpPr>
        <p:spPr>
          <a:xfrm>
            <a:off x="6444208" y="5085184"/>
            <a:ext cx="108012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6588224" y="5517232"/>
            <a:ext cx="720080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М.р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6588224" y="5877272"/>
            <a:ext cx="792088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Ж.р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6588224" y="6309320"/>
            <a:ext cx="72008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Ср.р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7" name="Прямая соединительная линия 116"/>
          <p:cNvCxnSpPr>
            <a:stCxn id="113" idx="3"/>
          </p:cNvCxnSpPr>
          <p:nvPr/>
        </p:nvCxnSpPr>
        <p:spPr>
          <a:xfrm>
            <a:off x="7308304" y="566124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>
            <a:stCxn id="115" idx="3"/>
          </p:cNvCxnSpPr>
          <p:nvPr/>
        </p:nvCxnSpPr>
        <p:spPr>
          <a:xfrm>
            <a:off x="7308304" y="652534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>
            <a:stCxn id="114" idx="3"/>
          </p:cNvCxnSpPr>
          <p:nvPr/>
        </p:nvCxnSpPr>
        <p:spPr>
          <a:xfrm>
            <a:off x="7380312" y="6057292"/>
            <a:ext cx="28803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Скругленный прямоугольник 125"/>
          <p:cNvSpPr/>
          <p:nvPr/>
        </p:nvSpPr>
        <p:spPr>
          <a:xfrm>
            <a:off x="7596336" y="5517232"/>
            <a:ext cx="122413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Он мой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7596336" y="6021288"/>
            <a:ext cx="1296144" cy="2160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Она моя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8" name="Скругленный прямоугольник 127"/>
          <p:cNvSpPr/>
          <p:nvPr/>
        </p:nvSpPr>
        <p:spPr>
          <a:xfrm>
            <a:off x="7524328" y="6453336"/>
            <a:ext cx="129614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Оно моё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39552" y="4509120"/>
            <a:ext cx="1872208" cy="86409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Роль в предложении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Подлежащее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Дополнение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flipH="1">
            <a:off x="2339752" y="3140968"/>
            <a:ext cx="1080120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ПРО ДРУЖБУ</a:t>
            </a:r>
            <a:endParaRPr lang="ru-RU" dirty="0" smtClean="0"/>
          </a:p>
          <a:p>
            <a:r>
              <a:rPr lang="ru-RU" b="1" dirty="0" smtClean="0"/>
              <a:t>Дружит с солнцем ветерок,</a:t>
            </a:r>
            <a:br>
              <a:rPr lang="ru-RU" b="1" dirty="0" smtClean="0"/>
            </a:br>
            <a:r>
              <a:rPr lang="ru-RU" b="1" i="1" dirty="0" smtClean="0"/>
              <a:t>(стать на одну ногу, руки вверх и показать </a:t>
            </a:r>
            <a:endParaRPr lang="ru-RU" dirty="0" smtClean="0"/>
          </a:p>
          <a:p>
            <a:r>
              <a:rPr lang="ru-RU" b="1" i="1" dirty="0" smtClean="0"/>
              <a:t>круг, потом покачать руками как ветер)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А роса – с травою.</a:t>
            </a:r>
            <a:r>
              <a:rPr lang="ru-RU" b="1" i="1" dirty="0" smtClean="0"/>
              <a:t> </a:t>
            </a:r>
            <a:endParaRPr lang="ru-RU" dirty="0" smtClean="0"/>
          </a:p>
          <a:p>
            <a:r>
              <a:rPr lang="ru-RU" b="1" i="1" dirty="0" smtClean="0"/>
              <a:t>(пригнуться и как бы погладить рукой траву)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Дружит с бабочкой цветок,</a:t>
            </a:r>
            <a:br>
              <a:rPr lang="ru-RU" b="1" dirty="0" smtClean="0"/>
            </a:br>
            <a:r>
              <a:rPr lang="ru-RU" b="1" i="1" dirty="0" smtClean="0"/>
              <a:t>(Встать на цыпочки, помахать руками как крыльями) </a:t>
            </a:r>
            <a:endParaRPr lang="ru-RU" dirty="0" smtClean="0"/>
          </a:p>
          <a:p>
            <a:r>
              <a:rPr lang="ru-RU" b="1" dirty="0" smtClean="0"/>
              <a:t>Дружим мы с тобою.</a:t>
            </a:r>
            <a:br>
              <a:rPr lang="ru-RU" b="1" dirty="0" smtClean="0"/>
            </a:br>
            <a:r>
              <a:rPr lang="ru-RU" b="1" i="1" dirty="0" smtClean="0"/>
              <a:t>( повернуться на месте с улыбкой</a:t>
            </a:r>
            <a:r>
              <a:rPr lang="ru-RU" b="1" dirty="0" smtClean="0"/>
              <a:t>) </a:t>
            </a:r>
            <a:endParaRPr lang="ru-RU" dirty="0" smtClean="0"/>
          </a:p>
          <a:p>
            <a:r>
              <a:rPr lang="ru-RU" b="1" dirty="0" smtClean="0"/>
              <a:t>Всё с друзьями пополам</a:t>
            </a:r>
            <a:br>
              <a:rPr lang="ru-RU" b="1" dirty="0" smtClean="0"/>
            </a:br>
            <a:r>
              <a:rPr lang="ru-RU" b="1" dirty="0" smtClean="0"/>
              <a:t>Поделить мы рады!</a:t>
            </a:r>
            <a:br>
              <a:rPr lang="ru-RU" b="1" dirty="0" smtClean="0"/>
            </a:br>
            <a:r>
              <a:rPr lang="ru-RU" b="1" i="1" dirty="0" smtClean="0"/>
              <a:t>(как бы разделить мандарин на две части)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Только ссориться друзьям</a:t>
            </a:r>
            <a:br>
              <a:rPr lang="ru-RU" b="1" dirty="0" smtClean="0"/>
            </a:br>
            <a:r>
              <a:rPr lang="ru-RU" b="1" dirty="0" smtClean="0"/>
              <a:t>Никогда не надо!</a:t>
            </a:r>
            <a:br>
              <a:rPr lang="ru-RU" b="1" dirty="0" smtClean="0"/>
            </a:br>
            <a:r>
              <a:rPr lang="ru-RU" b="1" i="1" dirty="0" smtClean="0"/>
              <a:t>(поводить указательным пальцем перед лицом)</a:t>
            </a:r>
            <a:endParaRPr lang="ru-RU" dirty="0" smtClean="0"/>
          </a:p>
          <a:p>
            <a:r>
              <a:rPr lang="ru-RU" b="1" i="1" dirty="0" smtClean="0"/>
              <a:t> (Юрий </a:t>
            </a:r>
            <a:r>
              <a:rPr lang="ru-RU" b="1" i="1" dirty="0" err="1" smtClean="0"/>
              <a:t>Энтин</a:t>
            </a:r>
            <a:r>
              <a:rPr lang="ru-RU" b="1" i="1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тетради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/>
              <a:t>  У нас дружный класс. Мы всегда всё делаем вместе. Ребята  нашего класса самые лучшие!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Игра «Расставь по своим местам»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/>
              <a:t>Дружный дом –  издавна счастье в нём, дружбу потерял – счастье проморгал.</a:t>
            </a:r>
          </a:p>
          <a:p>
            <a:pPr algn="ctr">
              <a:buNone/>
            </a:pPr>
            <a:r>
              <a:rPr lang="ru-RU" sz="2400" dirty="0" smtClean="0"/>
              <a:t>         - Каждая подгруппа выпишет только то слово, которое        соответствует вашей подгруппе. </a:t>
            </a:r>
          </a:p>
          <a:p>
            <a:pPr>
              <a:buNone/>
            </a:pPr>
            <a:r>
              <a:rPr lang="ru-RU" sz="2400" dirty="0" smtClean="0"/>
              <a:t>           - Ребята, какое слово осталось?</a:t>
            </a:r>
          </a:p>
          <a:p>
            <a:pPr>
              <a:buNone/>
            </a:pPr>
            <a:r>
              <a:rPr lang="ru-RU" sz="2400" dirty="0" smtClean="0"/>
              <a:t>           - К какой части речи его можно определить? </a:t>
            </a:r>
          </a:p>
          <a:p>
            <a:pPr>
              <a:buNone/>
            </a:pPr>
            <a:r>
              <a:rPr lang="ru-RU" sz="2400" dirty="0" smtClean="0"/>
              <a:t>            - Какой можно сделать вывод?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8913"/>
            <a:ext cx="8229600" cy="65532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/>
              <a:t>1.Что обозначает имя существительное?</a:t>
            </a:r>
          </a:p>
          <a:p>
            <a:pPr algn="ctr">
              <a:buNone/>
            </a:pPr>
            <a:r>
              <a:rPr lang="ru-RU" dirty="0" smtClean="0"/>
              <a:t>а) Предмет  б) Признак предмета   в) Действие предмета.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2.Что обозначает имя прилагательное?</a:t>
            </a:r>
          </a:p>
          <a:p>
            <a:pPr algn="ctr">
              <a:buNone/>
            </a:pPr>
            <a:r>
              <a:rPr lang="ru-RU" dirty="0" smtClean="0"/>
              <a:t>а) Предмет  б) Признак предмета  в) Действие предмета.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3.Что обозначает глагол?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dirty="0" smtClean="0"/>
              <a:t>а) Предмет  б) Признак предмета  в) Действие предмета.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4. Что обозначает местоимение?</a:t>
            </a:r>
          </a:p>
          <a:p>
            <a:pPr algn="ctr">
              <a:buNone/>
            </a:pPr>
            <a:r>
              <a:rPr lang="ru-RU" sz="3300" dirty="0" smtClean="0"/>
              <a:t>а)Признак предмета б) Указывает на предмет, но не называет его</a:t>
            </a:r>
          </a:p>
          <a:p>
            <a:pPr algn="ctr">
              <a:buNone/>
            </a:pPr>
            <a:r>
              <a:rPr lang="ru-RU" sz="3300" dirty="0" smtClean="0"/>
              <a:t> в) Предмет</a:t>
            </a:r>
          </a:p>
          <a:p>
            <a:pPr algn="ctr">
              <a:buNone/>
            </a:pPr>
            <a:r>
              <a:rPr lang="ru-RU" b="1" dirty="0" smtClean="0"/>
              <a:t>5.Из данных слов выбери имена существительные.</a:t>
            </a:r>
          </a:p>
          <a:p>
            <a:pPr algn="ctr">
              <a:buNone/>
            </a:pPr>
            <a:r>
              <a:rPr lang="ru-RU" dirty="0" smtClean="0"/>
              <a:t> а) Светлый, добрый   б) Бегать, играть,   в) Солнце, свет.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6.Из данных слов выбери прилагательные.</a:t>
            </a:r>
          </a:p>
          <a:p>
            <a:pPr algn="ctr">
              <a:buNone/>
            </a:pPr>
            <a:r>
              <a:rPr lang="ru-RU" dirty="0" smtClean="0"/>
              <a:t>а) Светлый, добрый,  б) Бегать, играть,  в) Солнце, свет.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7.Из данных слов выбери глаголы.</a:t>
            </a:r>
          </a:p>
          <a:p>
            <a:pPr algn="ctr">
              <a:buNone/>
            </a:pPr>
            <a:r>
              <a:rPr lang="ru-RU" dirty="0" smtClean="0"/>
              <a:t>а) Светлый, добрый,  б) Бегать, играть,   в) Солнце, свет.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7667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1340768"/>
            <a:ext cx="23042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492896"/>
            <a:ext cx="23762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3429000"/>
            <a:ext cx="46085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4293096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5229200"/>
            <a:ext cx="208823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6093296"/>
            <a:ext cx="180020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Найди лишнее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7" y="1052736"/>
          <a:ext cx="8100394" cy="3315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3"/>
                <a:gridCol w="2088232"/>
                <a:gridCol w="2024737"/>
                <a:gridCol w="18991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Существительное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Прилагательное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Глагол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Местоимение</a:t>
                      </a:r>
                      <a:endParaRPr lang="ru-RU" dirty="0"/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Дружба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Дружный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Подружиться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Он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Дружественность</a:t>
                      </a:r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Подружить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Ты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Дружественный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Мы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Дружки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Дружелюбный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Удружить 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Оно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</a:tr>
              <a:tr h="455136">
                <a:tc>
                  <a:txBody>
                    <a:bodyPr/>
                    <a:lstStyle/>
                    <a:p>
                      <a:r>
                        <a:rPr lang="ru-RU" dirty="0" smtClean="0"/>
                        <a:t>Дружочек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Дружеская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Задружили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Подружки</a:t>
                      </a:r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Недружный 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Сдружиться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Она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Дружеский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Раздружиться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Они</a:t>
                      </a:r>
                      <a:endParaRPr lang="ru-RU" dirty="0"/>
                    </a:p>
                  </a:txBody>
                  <a:tcPr>
                    <a:solidFill>
                      <a:srgbClr val="95B7EF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2204864"/>
            <a:ext cx="2016224" cy="288032"/>
          </a:xfrm>
          <a:prstGeom prst="rect">
            <a:avLst/>
          </a:prstGeom>
          <a:solidFill>
            <a:srgbClr val="95B7EF"/>
          </a:solidFill>
          <a:ln>
            <a:solidFill>
              <a:srgbClr val="95B7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Дружить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789040"/>
            <a:ext cx="2016224" cy="216024"/>
          </a:xfrm>
          <a:prstGeom prst="rect">
            <a:avLst/>
          </a:prstGeom>
          <a:solidFill>
            <a:srgbClr val="95B7EF"/>
          </a:solidFill>
          <a:ln>
            <a:solidFill>
              <a:srgbClr val="95B7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Дружно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1844824"/>
            <a:ext cx="2016224" cy="288032"/>
          </a:xfrm>
          <a:prstGeom prst="rect">
            <a:avLst/>
          </a:prstGeom>
          <a:solidFill>
            <a:srgbClr val="95B7EF"/>
          </a:solidFill>
          <a:ln>
            <a:solidFill>
              <a:srgbClr val="95B7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Дружественность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2204864"/>
            <a:ext cx="2016224" cy="288032"/>
          </a:xfrm>
          <a:prstGeom prst="rect">
            <a:avLst/>
          </a:prstGeom>
          <a:solidFill>
            <a:srgbClr val="95B7EF"/>
          </a:solidFill>
          <a:ln>
            <a:solidFill>
              <a:srgbClr val="95B7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Дружественность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46050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Памятка по разбору слова как  части речи </a:t>
            </a:r>
            <a:r>
              <a:rPr lang="ru-RU" sz="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435100" y="498370"/>
            <a:ext cx="72413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Имя существительное 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 (кто? что?)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Одушевленное или неодушевлённое.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Собственное или нарицательное.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Имя прилагательное 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 (какой? какая? какие?)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 (если в ед. числе).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Глагол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 (что делает?  что делают?)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Местоимение 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Число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Лицо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Задание: разобрать слова как части речи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Дружба – </a:t>
            </a:r>
          </a:p>
          <a:p>
            <a:r>
              <a:rPr lang="ru-RU" sz="5400" dirty="0" smtClean="0"/>
              <a:t>Дружная - </a:t>
            </a:r>
          </a:p>
          <a:p>
            <a:r>
              <a:rPr lang="ru-RU" sz="5400" dirty="0" smtClean="0"/>
              <a:t>Дружила - </a:t>
            </a:r>
          </a:p>
          <a:p>
            <a:r>
              <a:rPr lang="ru-RU" sz="5400" dirty="0" smtClean="0"/>
              <a:t>Она-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Пословица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Дружный дом –  издавна счастье в нём, дружбу потерял – счастье проморгал. </a:t>
            </a:r>
          </a:p>
        </p:txBody>
      </p:sp>
      <p:pic>
        <p:nvPicPr>
          <p:cNvPr id="4" name="Рисунок 3" descr="0_6dd8f_7f79da30_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780928"/>
            <a:ext cx="100811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_6dd8f_7f79da30_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4293096"/>
            <a:ext cx="11876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_6dd8f_7f79da30_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293096"/>
            <a:ext cx="115212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_6dd8f_7f79da30_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293096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_6dd8f_7f79da30_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293096"/>
            <a:ext cx="122413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0_6dd8f_7f79da30_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780928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0_6dd8f_7f79da30_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708920"/>
            <a:ext cx="10801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0_6dd8f_7f79da30_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80928"/>
            <a:ext cx="122413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0_6dd8f_7f79da30_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129614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83568" y="2348880"/>
            <a:ext cx="28803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1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4" name="WordArt 2"/>
          <p:cNvSpPr>
            <a:spLocks noChangeArrowheads="1" noChangeShapeType="1" noTextEdit="1"/>
          </p:cNvSpPr>
          <p:nvPr/>
        </p:nvSpPr>
        <p:spPr bwMode="auto">
          <a:xfrm>
            <a:off x="5508104" y="1484784"/>
            <a:ext cx="288032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1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7020272" y="1988840"/>
            <a:ext cx="24345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2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979712" y="2348880"/>
            <a:ext cx="28803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2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7" name="WordArt 4"/>
          <p:cNvSpPr>
            <a:spLocks noChangeArrowheads="1" noChangeShapeType="1" noTextEdit="1"/>
          </p:cNvSpPr>
          <p:nvPr/>
        </p:nvSpPr>
        <p:spPr bwMode="auto">
          <a:xfrm>
            <a:off x="2132112" y="2573288"/>
            <a:ext cx="171450" cy="24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4716016" y="1988840"/>
            <a:ext cx="243458" cy="3133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3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3131840" y="2348880"/>
            <a:ext cx="315466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3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6084168" y="1484784"/>
            <a:ext cx="21602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4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4283968" y="2420888"/>
            <a:ext cx="243458" cy="3133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4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3851920" y="1484784"/>
            <a:ext cx="171450" cy="24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5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4" name="WordArt 10"/>
          <p:cNvSpPr>
            <a:spLocks noChangeArrowheads="1" noChangeShapeType="1" noTextEdit="1"/>
          </p:cNvSpPr>
          <p:nvPr/>
        </p:nvSpPr>
        <p:spPr bwMode="auto">
          <a:xfrm>
            <a:off x="5580112" y="2420888"/>
            <a:ext cx="216024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5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5" name="WordArt 11"/>
          <p:cNvSpPr>
            <a:spLocks noChangeArrowheads="1" noChangeShapeType="1" noTextEdit="1"/>
          </p:cNvSpPr>
          <p:nvPr/>
        </p:nvSpPr>
        <p:spPr bwMode="auto">
          <a:xfrm>
            <a:off x="4572000" y="3933056"/>
            <a:ext cx="315466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6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6" name="WordArt 12"/>
          <p:cNvSpPr>
            <a:spLocks noChangeArrowheads="1" noChangeShapeType="1" noTextEdit="1"/>
          </p:cNvSpPr>
          <p:nvPr/>
        </p:nvSpPr>
        <p:spPr bwMode="auto">
          <a:xfrm>
            <a:off x="1259632" y="1484784"/>
            <a:ext cx="171450" cy="24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6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8" name="WordArt 14"/>
          <p:cNvSpPr>
            <a:spLocks noChangeArrowheads="1" noChangeShapeType="1" noTextEdit="1"/>
          </p:cNvSpPr>
          <p:nvPr/>
        </p:nvSpPr>
        <p:spPr bwMode="auto">
          <a:xfrm>
            <a:off x="2915816" y="1988840"/>
            <a:ext cx="169863" cy="24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7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9" name="WordArt 15"/>
          <p:cNvSpPr>
            <a:spLocks noChangeArrowheads="1" noChangeShapeType="1" noTextEdit="1"/>
          </p:cNvSpPr>
          <p:nvPr/>
        </p:nvSpPr>
        <p:spPr bwMode="auto">
          <a:xfrm>
            <a:off x="5940152" y="3933056"/>
            <a:ext cx="43204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7</a:t>
            </a:r>
            <a:endParaRPr lang="ru-RU" sz="3600" kern="10" spc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9" name="WordArt 2"/>
          <p:cNvSpPr>
            <a:spLocks noChangeArrowheads="1" noChangeShapeType="1" noTextEdit="1"/>
          </p:cNvSpPr>
          <p:nvPr/>
        </p:nvSpPr>
        <p:spPr bwMode="auto">
          <a:xfrm>
            <a:off x="7092280" y="3933056"/>
            <a:ext cx="43204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1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30" name="WordArt 2"/>
          <p:cNvSpPr>
            <a:spLocks noChangeArrowheads="1" noChangeShapeType="1" noTextEdit="1"/>
          </p:cNvSpPr>
          <p:nvPr/>
        </p:nvSpPr>
        <p:spPr bwMode="auto">
          <a:xfrm>
            <a:off x="8316416" y="3861048"/>
            <a:ext cx="43204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6797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Times New Roman"/>
                <a:cs typeface="Times New Roman"/>
              </a:rPr>
              <a:t>5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660066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1560" y="299695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ч</a:t>
            </a:r>
            <a:endParaRPr lang="ru-RU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1907704" y="3068960"/>
            <a:ext cx="410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endParaRPr lang="ru-RU" sz="3600" dirty="0"/>
          </a:p>
        </p:txBody>
      </p:sp>
      <p:sp>
        <p:nvSpPr>
          <p:cNvPr id="33" name="TextBox 32"/>
          <p:cNvSpPr txBox="1"/>
          <p:nvPr/>
        </p:nvSpPr>
        <p:spPr>
          <a:xfrm>
            <a:off x="3131840" y="2996952"/>
            <a:ext cx="386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</a:t>
            </a:r>
            <a:endParaRPr lang="ru-RU" sz="3600" dirty="0"/>
          </a:p>
        </p:txBody>
      </p:sp>
      <p:sp>
        <p:nvSpPr>
          <p:cNvPr id="34" name="TextBox 33"/>
          <p:cNvSpPr txBox="1"/>
          <p:nvPr/>
        </p:nvSpPr>
        <p:spPr>
          <a:xfrm>
            <a:off x="3419872" y="33569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283968" y="2996952"/>
            <a:ext cx="388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</a:t>
            </a:r>
            <a:endParaRPr lang="ru-RU" sz="3600" dirty="0"/>
          </a:p>
        </p:txBody>
      </p:sp>
      <p:sp>
        <p:nvSpPr>
          <p:cNvPr id="36" name="TextBox 35"/>
          <p:cNvSpPr txBox="1"/>
          <p:nvPr/>
        </p:nvSpPr>
        <p:spPr>
          <a:xfrm>
            <a:off x="5436096" y="3068960"/>
            <a:ext cx="437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</a:t>
            </a:r>
            <a:endParaRPr lang="ru-RU" sz="3600" dirty="0"/>
          </a:p>
        </p:txBody>
      </p:sp>
      <p:sp>
        <p:nvSpPr>
          <p:cNvPr id="37" name="TextBox 36"/>
          <p:cNvSpPr txBox="1"/>
          <p:nvPr/>
        </p:nvSpPr>
        <p:spPr>
          <a:xfrm>
            <a:off x="4572000" y="4509120"/>
            <a:ext cx="42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/>
              <a:t>р</a:t>
            </a:r>
            <a:endParaRPr lang="ru-RU" sz="3600" dirty="0"/>
          </a:p>
        </p:txBody>
      </p:sp>
      <p:sp>
        <p:nvSpPr>
          <p:cNvPr id="38" name="TextBox 37"/>
          <p:cNvSpPr txBox="1"/>
          <p:nvPr/>
        </p:nvSpPr>
        <p:spPr>
          <a:xfrm>
            <a:off x="5940152" y="450912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е</a:t>
            </a:r>
            <a:endParaRPr lang="ru-RU" sz="3600" dirty="0"/>
          </a:p>
        </p:txBody>
      </p:sp>
      <p:sp>
        <p:nvSpPr>
          <p:cNvPr id="39" name="TextBox 38"/>
          <p:cNvSpPr txBox="1"/>
          <p:nvPr/>
        </p:nvSpPr>
        <p:spPr>
          <a:xfrm>
            <a:off x="7092280" y="4509120"/>
            <a:ext cx="409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ч</a:t>
            </a:r>
            <a:endParaRPr lang="ru-RU" sz="3600" dirty="0"/>
          </a:p>
        </p:txBody>
      </p:sp>
      <p:sp>
        <p:nvSpPr>
          <p:cNvPr id="40" name="TextBox 39"/>
          <p:cNvSpPr txBox="1"/>
          <p:nvPr/>
        </p:nvSpPr>
        <p:spPr>
          <a:xfrm>
            <a:off x="8388424" y="4509120"/>
            <a:ext cx="437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8" grpId="0"/>
      <p:bldP spid="17" grpId="0"/>
      <p:bldP spid="1030" grpId="0"/>
      <p:bldP spid="1032" grpId="0"/>
      <p:bldP spid="1034" grpId="0"/>
      <p:bldP spid="1035" grpId="0"/>
      <p:bldP spid="1039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39" grpId="0"/>
      <p:bldP spid="40" grpId="0"/>
      <p:bldP spid="4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Карточка -Ответ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196752"/>
            <a:ext cx="8322128" cy="5051648"/>
          </a:xfrm>
        </p:spPr>
        <p:txBody>
          <a:bodyPr/>
          <a:lstStyle/>
          <a:p>
            <a:r>
              <a:rPr lang="ru-RU" dirty="0" smtClean="0"/>
              <a:t>Дружба - </a:t>
            </a:r>
            <a:r>
              <a:rPr lang="ru-RU" dirty="0" err="1" smtClean="0"/>
              <a:t>сущ</a:t>
            </a:r>
            <a:r>
              <a:rPr lang="ru-RU" dirty="0" smtClean="0"/>
              <a:t>,, (что?) </a:t>
            </a:r>
            <a:r>
              <a:rPr lang="ru-RU" dirty="0" err="1" smtClean="0"/>
              <a:t>неодушев</a:t>
            </a:r>
            <a:r>
              <a:rPr lang="ru-RU" dirty="0" smtClean="0"/>
              <a:t>., </a:t>
            </a:r>
            <a:r>
              <a:rPr lang="ru-RU" dirty="0" err="1" smtClean="0"/>
              <a:t>нариц</a:t>
            </a:r>
            <a:r>
              <a:rPr lang="ru-RU" dirty="0" smtClean="0"/>
              <a:t>., ж. р., в ед. ч.</a:t>
            </a:r>
          </a:p>
          <a:p>
            <a:r>
              <a:rPr lang="ru-RU" dirty="0" smtClean="0"/>
              <a:t>Дружная - </a:t>
            </a:r>
            <a:r>
              <a:rPr lang="ru-RU" dirty="0" err="1" smtClean="0"/>
              <a:t>прилаг</a:t>
            </a:r>
            <a:r>
              <a:rPr lang="ru-RU" dirty="0" smtClean="0"/>
              <a:t>., (какая?) в ед. ч., в ж. р.</a:t>
            </a:r>
          </a:p>
          <a:p>
            <a:r>
              <a:rPr lang="ru-RU" dirty="0" smtClean="0"/>
              <a:t>Дружила - глаг., (что сделала?) в ед. ч., </a:t>
            </a:r>
            <a:r>
              <a:rPr lang="ru-RU" dirty="0" err="1" smtClean="0"/>
              <a:t>Пр.вр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Она- мест, </a:t>
            </a:r>
            <a:r>
              <a:rPr lang="ru-RU" dirty="0" err="1" smtClean="0"/>
              <a:t>ж.р</a:t>
            </a:r>
            <a:r>
              <a:rPr lang="ru-RU" dirty="0" smtClean="0"/>
              <a:t>, </a:t>
            </a:r>
            <a:r>
              <a:rPr lang="ru-RU" dirty="0" err="1" smtClean="0"/>
              <a:t>ед.чл</a:t>
            </a:r>
            <a:r>
              <a:rPr lang="ru-RU" dirty="0" smtClean="0"/>
              <a:t> 3 лицо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Учебные задачи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- Работа в подгруппах, заполняем кластер, представление </a:t>
            </a:r>
            <a:r>
              <a:rPr lang="ru-RU" dirty="0" smtClean="0"/>
              <a:t>кластера;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 Работа в предложениями. Определить части речи, найти ту часть речи, которую ещё не </a:t>
            </a:r>
            <a:r>
              <a:rPr lang="ru-RU" dirty="0" smtClean="0"/>
              <a:t>знаем;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Закрепление. Работа с тестом (Взаимопроверка</a:t>
            </a:r>
            <a:r>
              <a:rPr lang="ru-RU" dirty="0" smtClean="0"/>
              <a:t>);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Знакомство с </a:t>
            </a:r>
            <a:r>
              <a:rPr lang="ru-RU" dirty="0" smtClean="0"/>
              <a:t>памяткой, выполнение задания;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-Выставление </a:t>
            </a:r>
            <a:r>
              <a:rPr lang="ru-RU" dirty="0" smtClean="0"/>
              <a:t>оценок;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-Запись </a:t>
            </a:r>
            <a:r>
              <a:rPr lang="ru-RU" dirty="0" smtClean="0"/>
              <a:t>д</a:t>
            </a:r>
            <a:r>
              <a:rPr lang="ru-RU" dirty="0" smtClean="0"/>
              <a:t>омашнего задания.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Ребята, давайте жить дружно!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Домашнее </a:t>
            </a:r>
            <a:r>
              <a:rPr lang="ru-RU" err="1" smtClean="0"/>
              <a:t>задание</a:t>
            </a:r>
            <a:r>
              <a:rPr lang="ru-RU" smtClean="0"/>
              <a:t>: Составить </a:t>
            </a:r>
            <a:r>
              <a:rPr lang="ru-RU" dirty="0" smtClean="0"/>
              <a:t>рассказ о дружбе.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Части речи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Цель: </a:t>
            </a:r>
            <a:r>
              <a:rPr lang="ru-RU" sz="2400" dirty="0" smtClean="0"/>
              <a:t>Обобщение и систематизация знаний о частях речи:       постоянные и непостоянные признаки</a:t>
            </a:r>
          </a:p>
          <a:p>
            <a:pPr>
              <a:buNone/>
            </a:pPr>
            <a:r>
              <a:rPr lang="ru-RU" sz="2400" dirty="0" smtClean="0"/>
              <a:t>Учебные задачи:</a:t>
            </a:r>
          </a:p>
          <a:p>
            <a:r>
              <a:rPr lang="ru-RU" sz="2400" dirty="0" smtClean="0"/>
              <a:t>- Работа в подгруппах, заполняем кластер,   представление кластера</a:t>
            </a:r>
          </a:p>
          <a:p>
            <a:r>
              <a:rPr lang="ru-RU" sz="2400" dirty="0" smtClean="0"/>
              <a:t>-  Работа в предложениями. Определить части речи, найти ту часть речи, которую ещё не знаем.</a:t>
            </a:r>
          </a:p>
          <a:p>
            <a:r>
              <a:rPr lang="ru-RU" sz="2400" dirty="0" smtClean="0"/>
              <a:t>- Закрепление. Работа с тестом (Взаимопроверка)</a:t>
            </a:r>
          </a:p>
          <a:p>
            <a:r>
              <a:rPr lang="ru-RU" sz="2400" dirty="0" smtClean="0"/>
              <a:t>- Знакомство с памяткой</a:t>
            </a:r>
          </a:p>
          <a:p>
            <a:r>
              <a:rPr lang="ru-RU" sz="2400" dirty="0" smtClean="0"/>
              <a:t>-Выставление оценок</a:t>
            </a:r>
          </a:p>
          <a:p>
            <a:r>
              <a:rPr lang="ru-RU" sz="2400" dirty="0" smtClean="0"/>
              <a:t>-Запись </a:t>
            </a:r>
            <a:r>
              <a:rPr lang="ru-RU" sz="2400" dirty="0" err="1" smtClean="0"/>
              <a:t>д.з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Объединение в подгруппы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Существительное</a:t>
            </a:r>
            <a:r>
              <a:rPr lang="ru-RU" dirty="0" smtClean="0"/>
              <a:t> : парта, ученик, школа, дружба, </a:t>
            </a:r>
            <a:r>
              <a:rPr lang="ru-RU" dirty="0" err="1" smtClean="0"/>
              <a:t>Байкит</a:t>
            </a:r>
            <a:r>
              <a:rPr lang="ru-RU" dirty="0" smtClean="0"/>
              <a:t>, весна, Наташа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Прилагательное</a:t>
            </a:r>
            <a:r>
              <a:rPr lang="ru-RU" dirty="0" smtClean="0"/>
              <a:t>: школьная, умный, весёлое, дружелюбная, долгожданное, красивая, дружная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err="1" smtClean="0"/>
              <a:t>Местоимение</a:t>
            </a:r>
            <a:r>
              <a:rPr lang="ru-RU" dirty="0" err="1" smtClean="0"/>
              <a:t>:Он</a:t>
            </a:r>
            <a:r>
              <a:rPr lang="ru-RU" dirty="0" smtClean="0"/>
              <a:t>, она, они, оно, ты, мы, вы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err="1" smtClean="0"/>
              <a:t>Глагол</a:t>
            </a:r>
            <a:r>
              <a:rPr lang="ru-RU" dirty="0" err="1" smtClean="0"/>
              <a:t>:учить</a:t>
            </a:r>
            <a:r>
              <a:rPr lang="ru-RU" dirty="0" smtClean="0"/>
              <a:t>, помогать, знакомить, дружить, жить, служить, веселить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34605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Макет кластера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28945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3212976"/>
            <a:ext cx="3024336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существительное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flipV="1">
            <a:off x="5004048" y="2564904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995936" y="2492896"/>
            <a:ext cx="1872208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Изменение по падежам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483768" y="1772816"/>
            <a:ext cx="144016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419872" y="1700808"/>
            <a:ext cx="72008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4499992" y="1700808"/>
            <a:ext cx="14401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364088" y="170080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3"/>
          </p:cNvCxnSpPr>
          <p:nvPr/>
        </p:nvCxnSpPr>
        <p:spPr>
          <a:xfrm flipV="1">
            <a:off x="5868144" y="1844824"/>
            <a:ext cx="1008112" cy="900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724128" y="1844824"/>
            <a:ext cx="43204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691680" y="1556792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59832" y="1412776"/>
            <a:ext cx="792088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067944" y="1412776"/>
            <a:ext cx="86409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148064" y="1412776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084168" y="1556792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876256" y="1844824"/>
            <a:ext cx="86409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stCxn id="4" idx="1"/>
          </p:cNvCxnSpPr>
          <p:nvPr/>
        </p:nvCxnSpPr>
        <p:spPr>
          <a:xfrm flipH="1">
            <a:off x="3275856" y="342900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339752" y="3356992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обозначает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>
            <a:off x="1475656" y="3501008"/>
            <a:ext cx="86409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3" idx="1"/>
          </p:cNvCxnSpPr>
          <p:nvPr/>
        </p:nvCxnSpPr>
        <p:spPr>
          <a:xfrm flipH="1" flipV="1">
            <a:off x="1475656" y="3429000"/>
            <a:ext cx="86409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3" idx="1"/>
          </p:cNvCxnSpPr>
          <p:nvPr/>
        </p:nvCxnSpPr>
        <p:spPr>
          <a:xfrm flipH="1" flipV="1">
            <a:off x="1691680" y="3068960"/>
            <a:ext cx="64807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611560" y="2708920"/>
            <a:ext cx="1224136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39552" y="3284984"/>
            <a:ext cx="122413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67544" y="3717032"/>
            <a:ext cx="1224136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4139952" y="364502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508104" y="364502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635896" y="3861048"/>
            <a:ext cx="230425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Отвечает на вопросы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flipH="1">
            <a:off x="3059832" y="4149080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364088" y="4149080"/>
            <a:ext cx="57606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2411760" y="4509120"/>
            <a:ext cx="122413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652120" y="4509120"/>
            <a:ext cx="1152128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2339752" y="4869160"/>
            <a:ext cx="50405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915816" y="4869160"/>
            <a:ext cx="50405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1187624" y="3645024"/>
            <a:ext cx="230425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1547664" y="3645024"/>
            <a:ext cx="1944216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467544" y="4365104"/>
            <a:ext cx="1152128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5576" y="4869160"/>
            <a:ext cx="1296144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1835696" y="5301208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3059832" y="5301208"/>
            <a:ext cx="108012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V="1">
            <a:off x="6516216" y="2996952"/>
            <a:ext cx="57606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/>
        </p:nvSpPr>
        <p:spPr>
          <a:xfrm>
            <a:off x="6804248" y="2852936"/>
            <a:ext cx="792088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 flipV="1">
            <a:off x="7668344" y="2708920"/>
            <a:ext cx="21602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7596336" y="2996952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7812360" y="2564904"/>
            <a:ext cx="648072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7956376" y="2996952"/>
            <a:ext cx="57606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7" name="Прямая соединительная линия 76"/>
          <p:cNvCxnSpPr>
            <a:stCxn id="4" idx="3"/>
          </p:cNvCxnSpPr>
          <p:nvPr/>
        </p:nvCxnSpPr>
        <p:spPr>
          <a:xfrm>
            <a:off x="6516216" y="3429000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6948264" y="3573016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род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80" name="Прямая соединительная линия 79"/>
          <p:cNvCxnSpPr>
            <a:stCxn id="78" idx="3"/>
          </p:cNvCxnSpPr>
          <p:nvPr/>
        </p:nvCxnSpPr>
        <p:spPr>
          <a:xfrm flipV="1">
            <a:off x="7668344" y="3501008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78" idx="3"/>
          </p:cNvCxnSpPr>
          <p:nvPr/>
        </p:nvCxnSpPr>
        <p:spPr>
          <a:xfrm>
            <a:off x="7668344" y="3717032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7668344" y="3717032"/>
            <a:ext cx="288032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7956376" y="3429000"/>
            <a:ext cx="360040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7956376" y="3861048"/>
            <a:ext cx="360040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740352" y="4365104"/>
            <a:ext cx="43204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8316416" y="350100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8316416" y="4005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>
            <a:stCxn id="87" idx="3"/>
          </p:cNvCxnSpPr>
          <p:nvPr/>
        </p:nvCxnSpPr>
        <p:spPr>
          <a:xfrm flipV="1">
            <a:off x="8172400" y="4437112"/>
            <a:ext cx="21602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рямоугольник 104"/>
          <p:cNvSpPr/>
          <p:nvPr/>
        </p:nvSpPr>
        <p:spPr>
          <a:xfrm>
            <a:off x="8460432" y="3429000"/>
            <a:ext cx="43204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8460432" y="3933056"/>
            <a:ext cx="43204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8316416" y="4365104"/>
            <a:ext cx="50405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трелка вверх 75"/>
          <p:cNvSpPr/>
          <p:nvPr/>
        </p:nvSpPr>
        <p:spPr>
          <a:xfrm>
            <a:off x="2123728" y="1412776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трелка вверх 78"/>
          <p:cNvSpPr/>
          <p:nvPr/>
        </p:nvSpPr>
        <p:spPr>
          <a:xfrm>
            <a:off x="3419872" y="1268760"/>
            <a:ext cx="72008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Стрелка вверх 80"/>
          <p:cNvSpPr/>
          <p:nvPr/>
        </p:nvSpPr>
        <p:spPr>
          <a:xfrm>
            <a:off x="4499992" y="1268760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Стрелка вверх 82"/>
          <p:cNvSpPr/>
          <p:nvPr/>
        </p:nvSpPr>
        <p:spPr>
          <a:xfrm>
            <a:off x="5436096" y="1268760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Стрелка вверх 87"/>
          <p:cNvSpPr/>
          <p:nvPr/>
        </p:nvSpPr>
        <p:spPr>
          <a:xfrm>
            <a:off x="6372200" y="1412776"/>
            <a:ext cx="72008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трелка вверх 89"/>
          <p:cNvSpPr/>
          <p:nvPr/>
        </p:nvSpPr>
        <p:spPr>
          <a:xfrm>
            <a:off x="7308304" y="1700808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1619672" y="980728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2987824" y="836712"/>
            <a:ext cx="936104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3995936" y="836712"/>
            <a:ext cx="936104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5004048" y="836712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6012160" y="980728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6876256" y="1268760"/>
            <a:ext cx="1080120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>
            <a:off x="6516216" y="3645024"/>
            <a:ext cx="1008112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7164288" y="5157192"/>
            <a:ext cx="1008112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Н.ф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2" name="Прямая соединительная линия 101"/>
          <p:cNvCxnSpPr>
            <a:stCxn id="99" idx="2"/>
          </p:cNvCxnSpPr>
          <p:nvPr/>
        </p:nvCxnSpPr>
        <p:spPr>
          <a:xfrm>
            <a:off x="7668344" y="537321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6804248" y="5589240"/>
            <a:ext cx="1800200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01" name="Прямая соединительная линия 100"/>
          <p:cNvCxnSpPr>
            <a:stCxn id="48" idx="2"/>
          </p:cNvCxnSpPr>
          <p:nvPr/>
        </p:nvCxnSpPr>
        <p:spPr>
          <a:xfrm>
            <a:off x="4788024" y="4149080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Скругленный прямоугольник 107"/>
          <p:cNvSpPr/>
          <p:nvPr/>
        </p:nvSpPr>
        <p:spPr>
          <a:xfrm>
            <a:off x="3851920" y="4509120"/>
            <a:ext cx="1656184" cy="64807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Роль в предложении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059832" y="2636912"/>
            <a:ext cx="3024336" cy="64807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прилагательное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>
            <a:stCxn id="3" idx="0"/>
          </p:cNvCxnSpPr>
          <p:nvPr/>
        </p:nvCxnSpPr>
        <p:spPr>
          <a:xfrm flipV="1">
            <a:off x="4572000" y="2132856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3635896" y="1844824"/>
            <a:ext cx="1872208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обозначает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6" idx="0"/>
          </p:cNvCxnSpPr>
          <p:nvPr/>
        </p:nvCxnSpPr>
        <p:spPr>
          <a:xfrm flipV="1">
            <a:off x="4572000" y="1412776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3635896" y="1124744"/>
            <a:ext cx="1800200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3" idx="2"/>
          </p:cNvCxnSpPr>
          <p:nvPr/>
        </p:nvCxnSpPr>
        <p:spPr>
          <a:xfrm flipH="1" flipV="1">
            <a:off x="2411760" y="2636912"/>
            <a:ext cx="648072" cy="32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19672" y="2420888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Отвечает на вопросы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stCxn id="13" idx="1"/>
            <a:endCxn id="22" idx="3"/>
          </p:cNvCxnSpPr>
          <p:nvPr/>
        </p:nvCxnSpPr>
        <p:spPr>
          <a:xfrm flipH="1">
            <a:off x="1115616" y="260090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1259632" y="1844824"/>
            <a:ext cx="576064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1763688" y="1556792"/>
            <a:ext cx="46805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267744" y="1772816"/>
            <a:ext cx="504056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107504" y="2420888"/>
            <a:ext cx="1008112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3528" y="1700808"/>
            <a:ext cx="10801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331640" y="1268760"/>
            <a:ext cx="108012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483768" y="1556792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>
            <a:stCxn id="3" idx="3"/>
          </p:cNvCxnSpPr>
          <p:nvPr/>
        </p:nvCxnSpPr>
        <p:spPr>
          <a:xfrm flipH="1">
            <a:off x="2483768" y="3190076"/>
            <a:ext cx="1018968" cy="598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1043608" y="3789040"/>
            <a:ext cx="216024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Роль в предложении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36" name="Прямая соединительная линия 35"/>
          <p:cNvCxnSpPr>
            <a:stCxn id="34" idx="2"/>
          </p:cNvCxnSpPr>
          <p:nvPr/>
        </p:nvCxnSpPr>
        <p:spPr>
          <a:xfrm>
            <a:off x="2123728" y="4149080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1475656" y="4653136"/>
            <a:ext cx="1368152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stCxn id="3" idx="4"/>
          </p:cNvCxnSpPr>
          <p:nvPr/>
        </p:nvCxnSpPr>
        <p:spPr>
          <a:xfrm>
            <a:off x="4572000" y="3284984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4139952" y="3717032"/>
            <a:ext cx="1008112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2" name="Прямая соединительная линия 41"/>
          <p:cNvCxnSpPr>
            <a:stCxn id="40" idx="2"/>
          </p:cNvCxnSpPr>
          <p:nvPr/>
        </p:nvCxnSpPr>
        <p:spPr>
          <a:xfrm flipH="1">
            <a:off x="4211960" y="4077072"/>
            <a:ext cx="43204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40" idx="2"/>
          </p:cNvCxnSpPr>
          <p:nvPr/>
        </p:nvCxnSpPr>
        <p:spPr>
          <a:xfrm>
            <a:off x="4644008" y="4077072"/>
            <a:ext cx="36004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3563888" y="4365104"/>
            <a:ext cx="936104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932040" y="4365104"/>
            <a:ext cx="936104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5940152" y="3140968"/>
            <a:ext cx="108012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Скругленный прямоугольник 48"/>
          <p:cNvSpPr/>
          <p:nvPr/>
        </p:nvSpPr>
        <p:spPr>
          <a:xfrm>
            <a:off x="6372200" y="3645024"/>
            <a:ext cx="108012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падежи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3" name="Прямая соединительная линия 52"/>
          <p:cNvCxnSpPr>
            <a:stCxn id="49" idx="2"/>
          </p:cNvCxnSpPr>
          <p:nvPr/>
        </p:nvCxnSpPr>
        <p:spPr>
          <a:xfrm>
            <a:off x="6912260" y="4005064"/>
            <a:ext cx="3600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кругленный прямоугольник 54"/>
          <p:cNvSpPr/>
          <p:nvPr/>
        </p:nvSpPr>
        <p:spPr>
          <a:xfrm>
            <a:off x="6588224" y="4221088"/>
            <a:ext cx="792088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588224" y="4581128"/>
            <a:ext cx="86409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6588224" y="4941168"/>
            <a:ext cx="86409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6588224" y="5301208"/>
            <a:ext cx="86409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6588224" y="5661248"/>
            <a:ext cx="86409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6588224" y="6021288"/>
            <a:ext cx="86409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>
            <a:stCxn id="55" idx="3"/>
          </p:cNvCxnSpPr>
          <p:nvPr/>
        </p:nvCxnSpPr>
        <p:spPr>
          <a:xfrm>
            <a:off x="7380312" y="4365104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56" idx="3"/>
          </p:cNvCxnSpPr>
          <p:nvPr/>
        </p:nvCxnSpPr>
        <p:spPr>
          <a:xfrm>
            <a:off x="7452320" y="472514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57" idx="3"/>
          </p:cNvCxnSpPr>
          <p:nvPr/>
        </p:nvCxnSpPr>
        <p:spPr>
          <a:xfrm>
            <a:off x="7452320" y="508518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7452320" y="551723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7452320" y="587727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60" idx="3"/>
          </p:cNvCxnSpPr>
          <p:nvPr/>
        </p:nvCxnSpPr>
        <p:spPr>
          <a:xfrm>
            <a:off x="7452320" y="6165304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Скругленный прямоугольник 72"/>
          <p:cNvSpPr/>
          <p:nvPr/>
        </p:nvSpPr>
        <p:spPr>
          <a:xfrm>
            <a:off x="7812360" y="4149080"/>
            <a:ext cx="1008112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7812360" y="4581128"/>
            <a:ext cx="108012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7812360" y="5013176"/>
            <a:ext cx="108012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7884368" y="5445224"/>
            <a:ext cx="1008112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7884368" y="5805264"/>
            <a:ext cx="1008112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7884368" y="6165304"/>
            <a:ext cx="1008112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flipV="1">
            <a:off x="6012160" y="2492896"/>
            <a:ext cx="64807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Скругленный прямоугольник 51"/>
          <p:cNvSpPr/>
          <p:nvPr/>
        </p:nvSpPr>
        <p:spPr>
          <a:xfrm>
            <a:off x="6444208" y="2276872"/>
            <a:ext cx="1440160" cy="10801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</a:rPr>
              <a:t>Н.ф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flipV="1">
            <a:off x="6948264" y="2708920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948264" y="2852936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91880" y="2708920"/>
            <a:ext cx="2304256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Глагол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" name="Прямая соединительная линия 3"/>
          <p:cNvCxnSpPr>
            <a:stCxn id="2" idx="0"/>
          </p:cNvCxnSpPr>
          <p:nvPr/>
        </p:nvCxnSpPr>
        <p:spPr>
          <a:xfrm flipV="1">
            <a:off x="4644008" y="2348880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3563888" y="1772816"/>
            <a:ext cx="2232248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обозначает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endCxn id="8" idx="2"/>
          </p:cNvCxnSpPr>
          <p:nvPr/>
        </p:nvCxnSpPr>
        <p:spPr>
          <a:xfrm flipV="1">
            <a:off x="4680012" y="134076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707904" y="620688"/>
            <a:ext cx="1944216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stCxn id="5" idx="1"/>
          </p:cNvCxnSpPr>
          <p:nvPr/>
        </p:nvCxnSpPr>
        <p:spPr>
          <a:xfrm flipH="1">
            <a:off x="2987824" y="213285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547664" y="1916832"/>
            <a:ext cx="1512168" cy="64807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Отвечает на вопросы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1115616" y="1556792"/>
            <a:ext cx="50405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555776" y="1412776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251520" y="1124744"/>
            <a:ext cx="1080120" cy="64807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23728" y="1124744"/>
            <a:ext cx="1224136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stCxn id="5" idx="3"/>
          </p:cNvCxnSpPr>
          <p:nvPr/>
        </p:nvCxnSpPr>
        <p:spPr>
          <a:xfrm flipV="1">
            <a:off x="5796136" y="1988840"/>
            <a:ext cx="64807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6300192" y="1700808"/>
            <a:ext cx="1296144" cy="11521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</a:rPr>
              <a:t>Н.ф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2771800" y="3429000"/>
            <a:ext cx="79208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2" idx="2"/>
          </p:cNvCxnSpPr>
          <p:nvPr/>
        </p:nvCxnSpPr>
        <p:spPr>
          <a:xfrm>
            <a:off x="4644008" y="3429000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724128" y="3429000"/>
            <a:ext cx="792088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1187624" y="3789040"/>
            <a:ext cx="2016224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Настоящее время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563888" y="3789040"/>
            <a:ext cx="1872208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Будущее время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796136" y="3645024"/>
            <a:ext cx="2160240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Прошедшее время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5" name="Прямая соединительная линия 34"/>
          <p:cNvCxnSpPr>
            <a:stCxn id="29" idx="2"/>
          </p:cNvCxnSpPr>
          <p:nvPr/>
        </p:nvCxnSpPr>
        <p:spPr>
          <a:xfrm>
            <a:off x="2195736" y="4365104"/>
            <a:ext cx="86409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0" idx="2"/>
          </p:cNvCxnSpPr>
          <p:nvPr/>
        </p:nvCxnSpPr>
        <p:spPr>
          <a:xfrm flipH="1">
            <a:off x="3059832" y="4293096"/>
            <a:ext cx="144016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2195736" y="4581128"/>
            <a:ext cx="1800200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 лицам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0" name="Прямая соединительная линия 39"/>
          <p:cNvCxnSpPr>
            <a:stCxn id="31" idx="2"/>
          </p:cNvCxnSpPr>
          <p:nvPr/>
        </p:nvCxnSpPr>
        <p:spPr>
          <a:xfrm>
            <a:off x="6876256" y="4149080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кругленный прямоугольник 40"/>
          <p:cNvSpPr/>
          <p:nvPr/>
        </p:nvSpPr>
        <p:spPr>
          <a:xfrm>
            <a:off x="6228184" y="4365104"/>
            <a:ext cx="1512168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>
            <a:off x="6084168" y="4869160"/>
            <a:ext cx="36004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7452320" y="4869160"/>
            <a:ext cx="28803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Скругленный прямоугольник 49"/>
          <p:cNvSpPr/>
          <p:nvPr/>
        </p:nvSpPr>
        <p:spPr>
          <a:xfrm>
            <a:off x="5868144" y="5085184"/>
            <a:ext cx="576064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452320" y="5085184"/>
            <a:ext cx="648072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5004048" y="6093296"/>
            <a:ext cx="72008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508104" y="5589240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род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flipH="1">
            <a:off x="1907704" y="5157192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38" idx="2"/>
          </p:cNvCxnSpPr>
          <p:nvPr/>
        </p:nvCxnSpPr>
        <p:spPr>
          <a:xfrm>
            <a:off x="3095836" y="5157192"/>
            <a:ext cx="3600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3923928" y="5157192"/>
            <a:ext cx="28803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Скругленный прямоугольник 81"/>
          <p:cNvSpPr/>
          <p:nvPr/>
        </p:nvSpPr>
        <p:spPr>
          <a:xfrm>
            <a:off x="1691680" y="5301208"/>
            <a:ext cx="57606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771800" y="5301208"/>
            <a:ext cx="648072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3779912" y="5301208"/>
            <a:ext cx="72008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763688" y="5877272"/>
            <a:ext cx="273630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 числам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1547664" y="6381328"/>
            <a:ext cx="936104" cy="3326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3419872" y="6453336"/>
            <a:ext cx="1080120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1" name="Прямая соединительная линия 90"/>
          <p:cNvCxnSpPr>
            <a:endCxn id="88" idx="0"/>
          </p:cNvCxnSpPr>
          <p:nvPr/>
        </p:nvCxnSpPr>
        <p:spPr>
          <a:xfrm flipH="1">
            <a:off x="2015716" y="6309320"/>
            <a:ext cx="10801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3707904" y="6309320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>
            <a:stCxn id="82" idx="2"/>
            <a:endCxn id="82" idx="2"/>
          </p:cNvCxnSpPr>
          <p:nvPr/>
        </p:nvCxnSpPr>
        <p:spPr>
          <a:xfrm>
            <a:off x="1979712" y="573325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5940152" y="6093296"/>
            <a:ext cx="72008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876256" y="6093296"/>
            <a:ext cx="72008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>
            <a:stCxn id="50" idx="2"/>
            <a:endCxn id="55" idx="0"/>
          </p:cNvCxnSpPr>
          <p:nvPr/>
        </p:nvCxnSpPr>
        <p:spPr>
          <a:xfrm flipH="1">
            <a:off x="6120172" y="5445224"/>
            <a:ext cx="3600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endCxn id="54" idx="0"/>
          </p:cNvCxnSpPr>
          <p:nvPr/>
        </p:nvCxnSpPr>
        <p:spPr>
          <a:xfrm flipH="1">
            <a:off x="5364088" y="5949280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660232" y="5949280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endCxn id="48" idx="0"/>
          </p:cNvCxnSpPr>
          <p:nvPr/>
        </p:nvCxnSpPr>
        <p:spPr>
          <a:xfrm>
            <a:off x="6300192" y="594928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6732240" y="2204864"/>
            <a:ext cx="7200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732240" y="2276872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Скругленный прямоугольник 52"/>
          <p:cNvSpPr/>
          <p:nvPr/>
        </p:nvSpPr>
        <p:spPr>
          <a:xfrm>
            <a:off x="1403648" y="2780928"/>
            <a:ext cx="1800200" cy="79208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Роль в предложении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61" name="Прямая соединительная линия 60"/>
          <p:cNvCxnSpPr>
            <a:stCxn id="53" idx="3"/>
            <a:endCxn id="2" idx="1"/>
          </p:cNvCxnSpPr>
          <p:nvPr/>
        </p:nvCxnSpPr>
        <p:spPr>
          <a:xfrm flipV="1">
            <a:off x="3203848" y="3068960"/>
            <a:ext cx="288032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419872" y="2636912"/>
            <a:ext cx="2520280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Личные местоимения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stCxn id="4" idx="0"/>
          </p:cNvCxnSpPr>
          <p:nvPr/>
        </p:nvCxnSpPr>
        <p:spPr>
          <a:xfrm flipV="1">
            <a:off x="4680012" y="2276872"/>
            <a:ext cx="3600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995936" y="1988840"/>
            <a:ext cx="1440160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обозначает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6016" y="1772816"/>
            <a:ext cx="72008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59832" y="1268760"/>
            <a:ext cx="2880320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stCxn id="4" idx="1"/>
          </p:cNvCxnSpPr>
          <p:nvPr/>
        </p:nvCxnSpPr>
        <p:spPr>
          <a:xfrm flipH="1" flipV="1">
            <a:off x="2411760" y="2636912"/>
            <a:ext cx="1008112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539552" y="2420888"/>
            <a:ext cx="2448272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Отвечает на вопросы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stCxn id="18" idx="2"/>
          </p:cNvCxnSpPr>
          <p:nvPr/>
        </p:nvCxnSpPr>
        <p:spPr>
          <a:xfrm flipH="1">
            <a:off x="1259632" y="2852936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8" idx="2"/>
          </p:cNvCxnSpPr>
          <p:nvPr/>
        </p:nvCxnSpPr>
        <p:spPr>
          <a:xfrm>
            <a:off x="1763688" y="2852936"/>
            <a:ext cx="36004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539552" y="3068960"/>
            <a:ext cx="93610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051720" y="3068960"/>
            <a:ext cx="93610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8" name="Прямая соединительная линия 27"/>
          <p:cNvCxnSpPr>
            <a:stCxn id="4" idx="3"/>
          </p:cNvCxnSpPr>
          <p:nvPr/>
        </p:nvCxnSpPr>
        <p:spPr>
          <a:xfrm flipV="1">
            <a:off x="5940152" y="2852936"/>
            <a:ext cx="720080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6372200" y="2708920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V="1">
            <a:off x="7308304" y="2204864"/>
            <a:ext cx="64807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308304" y="3068960"/>
            <a:ext cx="72008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7956376" y="2060848"/>
            <a:ext cx="1008112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884368" y="3356992"/>
            <a:ext cx="1152128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3635896" y="314096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2987824" y="3573016"/>
            <a:ext cx="1512168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 падежам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987824" y="4077072"/>
            <a:ext cx="86409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987824" y="4509120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987824" y="4941168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87824" y="5373216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987824" y="5805264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987824" y="6309320"/>
            <a:ext cx="93610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139952" y="4077072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139952" y="4509120"/>
            <a:ext cx="1296144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4139952" y="4941168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139952" y="5373216"/>
            <a:ext cx="122413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4139952" y="5733256"/>
            <a:ext cx="122413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39952" y="6165304"/>
            <a:ext cx="129614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57" name="Прямая соединительная линия 56"/>
          <p:cNvCxnSpPr>
            <a:stCxn id="39" idx="3"/>
            <a:endCxn id="46" idx="1"/>
          </p:cNvCxnSpPr>
          <p:nvPr/>
        </p:nvCxnSpPr>
        <p:spPr>
          <a:xfrm>
            <a:off x="3851920" y="4221088"/>
            <a:ext cx="28803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0" idx="3"/>
            <a:endCxn id="47" idx="1"/>
          </p:cNvCxnSpPr>
          <p:nvPr/>
        </p:nvCxnSpPr>
        <p:spPr>
          <a:xfrm>
            <a:off x="3923928" y="4653136"/>
            <a:ext cx="21602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41" idx="3"/>
            <a:endCxn id="48" idx="1"/>
          </p:cNvCxnSpPr>
          <p:nvPr/>
        </p:nvCxnSpPr>
        <p:spPr>
          <a:xfrm>
            <a:off x="3923928" y="5085184"/>
            <a:ext cx="21602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42" idx="3"/>
            <a:endCxn id="49" idx="1"/>
          </p:cNvCxnSpPr>
          <p:nvPr/>
        </p:nvCxnSpPr>
        <p:spPr>
          <a:xfrm>
            <a:off x="3923928" y="5517232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652120" y="3140968"/>
            <a:ext cx="864096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Скругленный прямоугольник 67"/>
          <p:cNvSpPr/>
          <p:nvPr/>
        </p:nvSpPr>
        <p:spPr>
          <a:xfrm>
            <a:off x="6300192" y="3861048"/>
            <a:ext cx="1296144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лицо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H="1">
            <a:off x="6012160" y="4293096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68" idx="2"/>
          </p:cNvCxnSpPr>
          <p:nvPr/>
        </p:nvCxnSpPr>
        <p:spPr>
          <a:xfrm>
            <a:off x="6948264" y="429309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7596336" y="4293096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Скругленный прямоугольник 74"/>
          <p:cNvSpPr/>
          <p:nvPr/>
        </p:nvSpPr>
        <p:spPr>
          <a:xfrm>
            <a:off x="5724128" y="4581128"/>
            <a:ext cx="648072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516216" y="4581128"/>
            <a:ext cx="792088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7596336" y="4581128"/>
            <a:ext cx="1080120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5" name="Прямая соединительная линия 94"/>
          <p:cNvCxnSpPr/>
          <p:nvPr/>
        </p:nvCxnSpPr>
        <p:spPr>
          <a:xfrm flipH="1">
            <a:off x="7380312" y="4869160"/>
            <a:ext cx="43204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Скругленный прямоугольник 99"/>
          <p:cNvSpPr/>
          <p:nvPr/>
        </p:nvSpPr>
        <p:spPr>
          <a:xfrm>
            <a:off x="6444208" y="5085184"/>
            <a:ext cx="108012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6588224" y="5517232"/>
            <a:ext cx="720080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6588224" y="5877272"/>
            <a:ext cx="792088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6588224" y="6309320"/>
            <a:ext cx="72008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7" name="Прямая соединительная линия 116"/>
          <p:cNvCxnSpPr>
            <a:stCxn id="113" idx="3"/>
          </p:cNvCxnSpPr>
          <p:nvPr/>
        </p:nvCxnSpPr>
        <p:spPr>
          <a:xfrm>
            <a:off x="7308304" y="566124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>
            <a:stCxn id="115" idx="3"/>
          </p:cNvCxnSpPr>
          <p:nvPr/>
        </p:nvCxnSpPr>
        <p:spPr>
          <a:xfrm>
            <a:off x="7308304" y="652534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>
            <a:stCxn id="114" idx="3"/>
          </p:cNvCxnSpPr>
          <p:nvPr/>
        </p:nvCxnSpPr>
        <p:spPr>
          <a:xfrm>
            <a:off x="7380312" y="6057292"/>
            <a:ext cx="28803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Скругленный прямоугольник 125"/>
          <p:cNvSpPr/>
          <p:nvPr/>
        </p:nvSpPr>
        <p:spPr>
          <a:xfrm>
            <a:off x="7596336" y="5517232"/>
            <a:ext cx="1224136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7596336" y="6021288"/>
            <a:ext cx="1296144" cy="2160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8" name="Скругленный прямоугольник 127"/>
          <p:cNvSpPr/>
          <p:nvPr/>
        </p:nvSpPr>
        <p:spPr>
          <a:xfrm>
            <a:off x="7524328" y="6453336"/>
            <a:ext cx="1296144" cy="2880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flipH="1">
            <a:off x="1547664" y="3140968"/>
            <a:ext cx="1872208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Скругленный прямоугольник 59"/>
          <p:cNvSpPr/>
          <p:nvPr/>
        </p:nvSpPr>
        <p:spPr>
          <a:xfrm>
            <a:off x="539552" y="4509120"/>
            <a:ext cx="1872208" cy="86409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Роль в предложении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Подлежащее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Дополнение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346050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28945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3212976"/>
            <a:ext cx="3024336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существительное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flipV="1">
            <a:off x="5004048" y="2564904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995936" y="2492896"/>
            <a:ext cx="1872208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Изменение по падежам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483768" y="1772816"/>
            <a:ext cx="144016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419872" y="1700808"/>
            <a:ext cx="72008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4499992" y="1700808"/>
            <a:ext cx="14401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364088" y="170080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3"/>
          </p:cNvCxnSpPr>
          <p:nvPr/>
        </p:nvCxnSpPr>
        <p:spPr>
          <a:xfrm flipV="1">
            <a:off x="5868144" y="1844824"/>
            <a:ext cx="1008112" cy="900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724128" y="1844824"/>
            <a:ext cx="43204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691680" y="1556792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И.п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59832" y="1412776"/>
            <a:ext cx="792088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Р.п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067944" y="1412776"/>
            <a:ext cx="86409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148064" y="1412776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В.п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84168" y="1556792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876256" y="1844824"/>
            <a:ext cx="86409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П.п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2" name="Прямая соединительная линия 31"/>
          <p:cNvCxnSpPr>
            <a:stCxn id="4" idx="1"/>
          </p:cNvCxnSpPr>
          <p:nvPr/>
        </p:nvCxnSpPr>
        <p:spPr>
          <a:xfrm flipH="1">
            <a:off x="3275856" y="342900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339752" y="3356992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обозначает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>
            <a:off x="1475656" y="3501008"/>
            <a:ext cx="86409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3" idx="1"/>
          </p:cNvCxnSpPr>
          <p:nvPr/>
        </p:nvCxnSpPr>
        <p:spPr>
          <a:xfrm flipH="1" flipV="1">
            <a:off x="1475656" y="3429000"/>
            <a:ext cx="86409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3" idx="1"/>
          </p:cNvCxnSpPr>
          <p:nvPr/>
        </p:nvCxnSpPr>
        <p:spPr>
          <a:xfrm flipH="1" flipV="1">
            <a:off x="1691680" y="3068960"/>
            <a:ext cx="64807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611560" y="2636912"/>
            <a:ext cx="1440160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Настроение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39552" y="3212976"/>
            <a:ext cx="1224136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Явления природы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67544" y="3717032"/>
            <a:ext cx="1224136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предмет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4139952" y="364502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508104" y="364502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635896" y="3861048"/>
            <a:ext cx="230425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Отвечает на вопросы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flipH="1">
            <a:off x="3059832" y="4149080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364088" y="4149080"/>
            <a:ext cx="57606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2411760" y="4509120"/>
            <a:ext cx="122413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Кто?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652120" y="4509120"/>
            <a:ext cx="1152128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Что?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2339752" y="4869160"/>
            <a:ext cx="50405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915816" y="4869160"/>
            <a:ext cx="50405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1187624" y="3645024"/>
            <a:ext cx="230425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1547664" y="3645024"/>
            <a:ext cx="1944216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395536" y="4149080"/>
            <a:ext cx="1584176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Собственное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С большой буквы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11560" y="4869160"/>
            <a:ext cx="1800200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Нарицательное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331640" y="5301208"/>
            <a:ext cx="180020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одушевлённое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419872" y="5301208"/>
            <a:ext cx="2088232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неодушевлённое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V="1">
            <a:off x="6516216" y="2996952"/>
            <a:ext cx="57606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/>
        </p:nvSpPr>
        <p:spPr>
          <a:xfrm>
            <a:off x="6804248" y="2852936"/>
            <a:ext cx="792088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 flipV="1">
            <a:off x="7668344" y="2708920"/>
            <a:ext cx="21602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7596336" y="2996952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7812360" y="2564904"/>
            <a:ext cx="93610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Ед.чл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7956376" y="2996952"/>
            <a:ext cx="79208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Мн.чл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7" name="Прямая соединительная линия 76"/>
          <p:cNvCxnSpPr>
            <a:stCxn id="4" idx="3"/>
          </p:cNvCxnSpPr>
          <p:nvPr/>
        </p:nvCxnSpPr>
        <p:spPr>
          <a:xfrm>
            <a:off x="6516216" y="3429000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6948264" y="3573016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род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80" name="Прямая соединительная линия 79"/>
          <p:cNvCxnSpPr>
            <a:stCxn id="78" idx="3"/>
          </p:cNvCxnSpPr>
          <p:nvPr/>
        </p:nvCxnSpPr>
        <p:spPr>
          <a:xfrm flipV="1">
            <a:off x="7668344" y="3501008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78" idx="3"/>
          </p:cNvCxnSpPr>
          <p:nvPr/>
        </p:nvCxnSpPr>
        <p:spPr>
          <a:xfrm>
            <a:off x="7668344" y="3717032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7668344" y="3717032"/>
            <a:ext cx="288032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7740352" y="3429000"/>
            <a:ext cx="57606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err="1" smtClean="0">
                <a:solidFill>
                  <a:schemeClr val="tx1"/>
                </a:solidFill>
              </a:rPr>
              <a:t>М.р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7812360" y="3861048"/>
            <a:ext cx="50405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596336" y="4365104"/>
            <a:ext cx="57606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8316416" y="350100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8316416" y="4005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>
            <a:stCxn id="87" idx="3"/>
          </p:cNvCxnSpPr>
          <p:nvPr/>
        </p:nvCxnSpPr>
        <p:spPr>
          <a:xfrm flipV="1">
            <a:off x="8172400" y="4437112"/>
            <a:ext cx="21602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рямоугольник 104"/>
          <p:cNvSpPr/>
          <p:nvPr/>
        </p:nvSpPr>
        <p:spPr>
          <a:xfrm>
            <a:off x="8460432" y="3429000"/>
            <a:ext cx="57606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он мой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8460432" y="3933056"/>
            <a:ext cx="43204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8316416" y="4365104"/>
            <a:ext cx="50405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трелка вверх 75"/>
          <p:cNvSpPr/>
          <p:nvPr/>
        </p:nvSpPr>
        <p:spPr>
          <a:xfrm>
            <a:off x="2123728" y="1412776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трелка вверх 78"/>
          <p:cNvSpPr/>
          <p:nvPr/>
        </p:nvSpPr>
        <p:spPr>
          <a:xfrm>
            <a:off x="3419872" y="1268760"/>
            <a:ext cx="72008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Стрелка вверх 80"/>
          <p:cNvSpPr/>
          <p:nvPr/>
        </p:nvSpPr>
        <p:spPr>
          <a:xfrm>
            <a:off x="4499992" y="1268760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Стрелка вверх 82"/>
          <p:cNvSpPr/>
          <p:nvPr/>
        </p:nvSpPr>
        <p:spPr>
          <a:xfrm>
            <a:off x="5436096" y="1268760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Стрелка вверх 87"/>
          <p:cNvSpPr/>
          <p:nvPr/>
        </p:nvSpPr>
        <p:spPr>
          <a:xfrm>
            <a:off x="6372200" y="1412776"/>
            <a:ext cx="72008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трелка вверх 89"/>
          <p:cNvSpPr/>
          <p:nvPr/>
        </p:nvSpPr>
        <p:spPr>
          <a:xfrm>
            <a:off x="7308304" y="1700808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1475656" y="980728"/>
            <a:ext cx="1152128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Кто?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Что?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" name="Овал 91"/>
          <p:cNvSpPr/>
          <p:nvPr/>
        </p:nvSpPr>
        <p:spPr>
          <a:xfrm>
            <a:off x="2699792" y="836712"/>
            <a:ext cx="1152128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Кого?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Чего?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3" name="Овал 92"/>
          <p:cNvSpPr/>
          <p:nvPr/>
        </p:nvSpPr>
        <p:spPr>
          <a:xfrm>
            <a:off x="3923928" y="764704"/>
            <a:ext cx="1080120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Кому?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Чему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4" name="Овал 93"/>
          <p:cNvSpPr/>
          <p:nvPr/>
        </p:nvSpPr>
        <p:spPr>
          <a:xfrm>
            <a:off x="5004048" y="836712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Кого?Что</a:t>
            </a:r>
            <a:r>
              <a:rPr lang="ru-RU" sz="1600" dirty="0" smtClean="0">
                <a:solidFill>
                  <a:schemeClr val="tx1"/>
                </a:solidFill>
              </a:rPr>
              <a:t>?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5" name="Овал 94"/>
          <p:cNvSpPr/>
          <p:nvPr/>
        </p:nvSpPr>
        <p:spPr>
          <a:xfrm>
            <a:off x="6012160" y="980728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Кем?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Чем?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6" name="Овал 95"/>
          <p:cNvSpPr/>
          <p:nvPr/>
        </p:nvSpPr>
        <p:spPr>
          <a:xfrm>
            <a:off x="6876256" y="1268760"/>
            <a:ext cx="1440160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 ком?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 чём?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>
            <a:off x="6516216" y="3645024"/>
            <a:ext cx="1008112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7164288" y="5157192"/>
            <a:ext cx="1008112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Н.ф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2" name="Прямая соединительная линия 101"/>
          <p:cNvCxnSpPr>
            <a:stCxn id="99" idx="2"/>
          </p:cNvCxnSpPr>
          <p:nvPr/>
        </p:nvCxnSpPr>
        <p:spPr>
          <a:xfrm>
            <a:off x="7668344" y="537321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6588224" y="5517232"/>
            <a:ext cx="2088232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И.П., </a:t>
            </a:r>
            <a:r>
              <a:rPr lang="ru-RU" dirty="0" err="1" smtClean="0">
                <a:solidFill>
                  <a:schemeClr val="tx1"/>
                </a:solidFill>
              </a:rPr>
              <a:t>ед.чл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Кто? Что?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3851920" y="4509120"/>
            <a:ext cx="1656184" cy="64807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Роль в предложении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Подлежащее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Дополнение 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08" name="Прямая соединительная линия 107"/>
          <p:cNvCxnSpPr/>
          <p:nvPr/>
        </p:nvCxnSpPr>
        <p:spPr>
          <a:xfrm>
            <a:off x="4644008" y="414908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322</TotalTime>
  <Words>964</Words>
  <Application>Microsoft Office PowerPoint</Application>
  <PresentationFormat>Экран (4:3)</PresentationFormat>
  <Paragraphs>335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Общие понятия.</vt:lpstr>
      <vt:lpstr>Пословица</vt:lpstr>
      <vt:lpstr>Части речи</vt:lpstr>
      <vt:lpstr>Объединение в подгруппы</vt:lpstr>
      <vt:lpstr>Макет кластера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Физминутка </vt:lpstr>
      <vt:lpstr>Работа в тетради</vt:lpstr>
      <vt:lpstr>Игра «Расставь по своим местам» </vt:lpstr>
      <vt:lpstr>Слайд 16</vt:lpstr>
      <vt:lpstr>Найди лишнее</vt:lpstr>
      <vt:lpstr>  Памятка по разбору слова как  части речи  </vt:lpstr>
      <vt:lpstr>Задание: разобрать слова как части речи </vt:lpstr>
      <vt:lpstr>Карточка -Ответ</vt:lpstr>
      <vt:lpstr>Учебные задачи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Пословица</dc:title>
  <dc:creator>Учитель</dc:creator>
  <cp:lastModifiedBy>user</cp:lastModifiedBy>
  <cp:revision>18</cp:revision>
  <dcterms:created xsi:type="dcterms:W3CDTF">2024-03-29T04:01:26Z</dcterms:created>
  <dcterms:modified xsi:type="dcterms:W3CDTF">2024-04-11T05:17:12Z</dcterms:modified>
</cp:coreProperties>
</file>